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28" r:id="rId3"/>
  </p:sldMasterIdLst>
  <p:notesMasterIdLst>
    <p:notesMasterId r:id="rId71"/>
  </p:notesMasterIdLst>
  <p:handoutMasterIdLst>
    <p:handoutMasterId r:id="rId72"/>
  </p:handoutMasterIdLst>
  <p:sldIdLst>
    <p:sldId id="371" r:id="rId4"/>
    <p:sldId id="939" r:id="rId5"/>
    <p:sldId id="938" r:id="rId6"/>
    <p:sldId id="876" r:id="rId7"/>
    <p:sldId id="877" r:id="rId8"/>
    <p:sldId id="885" r:id="rId9"/>
    <p:sldId id="942" r:id="rId10"/>
    <p:sldId id="891" r:id="rId11"/>
    <p:sldId id="892" r:id="rId12"/>
    <p:sldId id="893" r:id="rId13"/>
    <p:sldId id="894" r:id="rId14"/>
    <p:sldId id="896" r:id="rId15"/>
    <p:sldId id="897" r:id="rId16"/>
    <p:sldId id="898" r:id="rId17"/>
    <p:sldId id="900" r:id="rId18"/>
    <p:sldId id="901" r:id="rId19"/>
    <p:sldId id="903" r:id="rId20"/>
    <p:sldId id="904" r:id="rId21"/>
    <p:sldId id="906" r:id="rId22"/>
    <p:sldId id="907" r:id="rId23"/>
    <p:sldId id="908" r:id="rId24"/>
    <p:sldId id="909" r:id="rId25"/>
    <p:sldId id="910" r:id="rId26"/>
    <p:sldId id="911" r:id="rId27"/>
    <p:sldId id="943" r:id="rId28"/>
    <p:sldId id="918" r:id="rId29"/>
    <p:sldId id="919" r:id="rId30"/>
    <p:sldId id="920" r:id="rId31"/>
    <p:sldId id="921" r:id="rId32"/>
    <p:sldId id="922" r:id="rId33"/>
    <p:sldId id="944" r:id="rId34"/>
    <p:sldId id="923" r:id="rId35"/>
    <p:sldId id="924" r:id="rId36"/>
    <p:sldId id="927" r:id="rId37"/>
    <p:sldId id="926" r:id="rId38"/>
    <p:sldId id="945" r:id="rId39"/>
    <p:sldId id="929" r:id="rId40"/>
    <p:sldId id="931" r:id="rId41"/>
    <p:sldId id="946" r:id="rId42"/>
    <p:sldId id="930" r:id="rId43"/>
    <p:sldId id="947" r:id="rId44"/>
    <p:sldId id="932" r:id="rId45"/>
    <p:sldId id="934" r:id="rId46"/>
    <p:sldId id="948" r:id="rId47"/>
    <p:sldId id="936" r:id="rId48"/>
    <p:sldId id="949" r:id="rId49"/>
    <p:sldId id="957" r:id="rId50"/>
    <p:sldId id="958" r:id="rId51"/>
    <p:sldId id="959" r:id="rId52"/>
    <p:sldId id="960" r:id="rId53"/>
    <p:sldId id="976" r:id="rId54"/>
    <p:sldId id="961" r:id="rId55"/>
    <p:sldId id="962" r:id="rId56"/>
    <p:sldId id="963" r:id="rId57"/>
    <p:sldId id="964" r:id="rId58"/>
    <p:sldId id="965" r:id="rId59"/>
    <p:sldId id="966" r:id="rId60"/>
    <p:sldId id="967" r:id="rId61"/>
    <p:sldId id="968" r:id="rId62"/>
    <p:sldId id="969" r:id="rId63"/>
    <p:sldId id="970" r:id="rId64"/>
    <p:sldId id="971" r:id="rId65"/>
    <p:sldId id="972" r:id="rId66"/>
    <p:sldId id="973" r:id="rId67"/>
    <p:sldId id="974" r:id="rId68"/>
    <p:sldId id="975" r:id="rId69"/>
    <p:sldId id="888" r:id="rId70"/>
  </p:sldIdLst>
  <p:sldSz cx="9144000" cy="6858000" type="screen4x3"/>
  <p:notesSz cx="9944100" cy="14376400"/>
  <p:custDataLst>
    <p:tags r:id="rId73"/>
  </p:custDataLst>
  <p:defaultTextStyle>
    <a:defPPr>
      <a:defRPr lang="nl-NL"/>
    </a:defPPr>
    <a:lvl1pPr algn="l" rtl="0" fontAlgn="base">
      <a:spcBef>
        <a:spcPct val="0"/>
      </a:spcBef>
      <a:spcAft>
        <a:spcPct val="0"/>
      </a:spcAft>
      <a:defRPr sz="1200" kern="1200">
        <a:solidFill>
          <a:srgbClr val="000066"/>
        </a:solidFill>
        <a:latin typeface="Verdana" pitchFamily="34" charset="0"/>
        <a:ea typeface="+mn-ea"/>
        <a:cs typeface="Arial" charset="0"/>
      </a:defRPr>
    </a:lvl1pPr>
    <a:lvl2pPr marL="457200" algn="l" rtl="0" fontAlgn="base">
      <a:spcBef>
        <a:spcPct val="0"/>
      </a:spcBef>
      <a:spcAft>
        <a:spcPct val="0"/>
      </a:spcAft>
      <a:defRPr sz="1200" kern="1200">
        <a:solidFill>
          <a:srgbClr val="000066"/>
        </a:solidFill>
        <a:latin typeface="Verdana" pitchFamily="34" charset="0"/>
        <a:ea typeface="+mn-ea"/>
        <a:cs typeface="Arial" charset="0"/>
      </a:defRPr>
    </a:lvl2pPr>
    <a:lvl3pPr marL="914400" algn="l" rtl="0" fontAlgn="base">
      <a:spcBef>
        <a:spcPct val="0"/>
      </a:spcBef>
      <a:spcAft>
        <a:spcPct val="0"/>
      </a:spcAft>
      <a:defRPr sz="1200" kern="1200">
        <a:solidFill>
          <a:srgbClr val="000066"/>
        </a:solidFill>
        <a:latin typeface="Verdana" pitchFamily="34" charset="0"/>
        <a:ea typeface="+mn-ea"/>
        <a:cs typeface="Arial" charset="0"/>
      </a:defRPr>
    </a:lvl3pPr>
    <a:lvl4pPr marL="1371600" algn="l" rtl="0" fontAlgn="base">
      <a:spcBef>
        <a:spcPct val="0"/>
      </a:spcBef>
      <a:spcAft>
        <a:spcPct val="0"/>
      </a:spcAft>
      <a:defRPr sz="1200" kern="1200">
        <a:solidFill>
          <a:srgbClr val="000066"/>
        </a:solidFill>
        <a:latin typeface="Verdana" pitchFamily="34" charset="0"/>
        <a:ea typeface="+mn-ea"/>
        <a:cs typeface="Arial" charset="0"/>
      </a:defRPr>
    </a:lvl4pPr>
    <a:lvl5pPr marL="1828800" algn="l" rtl="0" fontAlgn="base">
      <a:spcBef>
        <a:spcPct val="0"/>
      </a:spcBef>
      <a:spcAft>
        <a:spcPct val="0"/>
      </a:spcAft>
      <a:defRPr sz="1200" kern="1200">
        <a:solidFill>
          <a:srgbClr val="000066"/>
        </a:solidFill>
        <a:latin typeface="Verdana" pitchFamily="34" charset="0"/>
        <a:ea typeface="+mn-ea"/>
        <a:cs typeface="Arial" charset="0"/>
      </a:defRPr>
    </a:lvl5pPr>
    <a:lvl6pPr marL="2286000" algn="l" defTabSz="914400" rtl="0" eaLnBrk="1" latinLnBrk="0" hangingPunct="1">
      <a:defRPr sz="1200" kern="1200">
        <a:solidFill>
          <a:srgbClr val="000066"/>
        </a:solidFill>
        <a:latin typeface="Verdana" pitchFamily="34" charset="0"/>
        <a:ea typeface="+mn-ea"/>
        <a:cs typeface="Arial" charset="0"/>
      </a:defRPr>
    </a:lvl6pPr>
    <a:lvl7pPr marL="2743200" algn="l" defTabSz="914400" rtl="0" eaLnBrk="1" latinLnBrk="0" hangingPunct="1">
      <a:defRPr sz="1200" kern="1200">
        <a:solidFill>
          <a:srgbClr val="000066"/>
        </a:solidFill>
        <a:latin typeface="Verdana" pitchFamily="34" charset="0"/>
        <a:ea typeface="+mn-ea"/>
        <a:cs typeface="Arial" charset="0"/>
      </a:defRPr>
    </a:lvl7pPr>
    <a:lvl8pPr marL="3200400" algn="l" defTabSz="914400" rtl="0" eaLnBrk="1" latinLnBrk="0" hangingPunct="1">
      <a:defRPr sz="1200" kern="1200">
        <a:solidFill>
          <a:srgbClr val="000066"/>
        </a:solidFill>
        <a:latin typeface="Verdana" pitchFamily="34" charset="0"/>
        <a:ea typeface="+mn-ea"/>
        <a:cs typeface="Arial" charset="0"/>
      </a:defRPr>
    </a:lvl8pPr>
    <a:lvl9pPr marL="3657600" algn="l" defTabSz="914400" rtl="0" eaLnBrk="1" latinLnBrk="0" hangingPunct="1">
      <a:defRPr sz="1200" kern="1200">
        <a:solidFill>
          <a:srgbClr val="000066"/>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3634" userDrawn="1">
          <p15:clr>
            <a:srgbClr val="A4A3A4"/>
          </p15:clr>
        </p15:guide>
        <p15:guide id="2" orient="horz" pos="255" userDrawn="1">
          <p15:clr>
            <a:srgbClr val="A4A3A4"/>
          </p15:clr>
        </p15:guide>
        <p15:guide id="3" orient="horz" pos="1661" userDrawn="1">
          <p15:clr>
            <a:srgbClr val="A4A3A4"/>
          </p15:clr>
        </p15:guide>
        <p15:guide id="4" orient="horz" pos="504" userDrawn="1">
          <p15:clr>
            <a:srgbClr val="A4A3A4"/>
          </p15:clr>
        </p15:guide>
        <p15:guide id="5" pos="2721" userDrawn="1">
          <p15:clr>
            <a:srgbClr val="A4A3A4"/>
          </p15:clr>
        </p15:guide>
        <p15:guide id="6" pos="5579" userDrawn="1">
          <p15:clr>
            <a:srgbClr val="A4A3A4"/>
          </p15:clr>
        </p15:guide>
        <p15:guide id="7" pos="204" userDrawn="1">
          <p15:clr>
            <a:srgbClr val="A4A3A4"/>
          </p15:clr>
        </p15:guide>
        <p15:guide id="8" pos="3039" userDrawn="1">
          <p15:clr>
            <a:srgbClr val="A4A3A4"/>
          </p15:clr>
        </p15:guide>
        <p15:guide id="9" pos="1406" userDrawn="1">
          <p15:clr>
            <a:srgbClr val="A4A3A4"/>
          </p15:clr>
        </p15:guide>
        <p15:guide id="10" pos="1927" userDrawn="1">
          <p15:clr>
            <a:srgbClr val="A4A3A4"/>
          </p15:clr>
        </p15:guide>
        <p15:guide id="11" pos="2880" userDrawn="1">
          <p15:clr>
            <a:srgbClr val="A4A3A4"/>
          </p15:clr>
        </p15:guide>
        <p15:guide id="12" orient="horz" pos="3884" userDrawn="1">
          <p15:clr>
            <a:srgbClr val="A4A3A4"/>
          </p15:clr>
        </p15:guide>
        <p15:guide id="13" orient="horz" pos="210" userDrawn="1">
          <p15:clr>
            <a:srgbClr val="A4A3A4"/>
          </p15:clr>
        </p15:guide>
      </p15:sldGuideLst>
    </p:ext>
    <p:ext uri="{2D200454-40CA-4A62-9FC3-DE9A4176ACB9}">
      <p15:notesGuideLst xmlns:p15="http://schemas.microsoft.com/office/powerpoint/2012/main" xmlns="">
        <p15:guide id="1" orient="horz" pos="4529" userDrawn="1">
          <p15:clr>
            <a:srgbClr val="A4A3A4"/>
          </p15:clr>
        </p15:guide>
        <p15:guide id="2" pos="31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AF8"/>
    <a:srgbClr val="F8EBFF"/>
    <a:srgbClr val="FFFDE5"/>
    <a:srgbClr val="E8D702"/>
    <a:srgbClr val="FEF8F4"/>
    <a:srgbClr val="F58C45"/>
    <a:srgbClr val="41B949"/>
    <a:srgbClr val="EDF9EE"/>
    <a:srgbClr val="EEF6F9"/>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2" autoAdjust="0"/>
    <p:restoredTop sz="96158" autoAdjust="0"/>
  </p:normalViewPr>
  <p:slideViewPr>
    <p:cSldViewPr>
      <p:cViewPr>
        <p:scale>
          <a:sx n="81" d="100"/>
          <a:sy n="81" d="100"/>
        </p:scale>
        <p:origin x="-1116" y="-36"/>
      </p:cViewPr>
      <p:guideLst>
        <p:guide orient="horz" pos="3634"/>
        <p:guide orient="horz" pos="255"/>
        <p:guide orient="horz" pos="1661"/>
        <p:guide orient="horz" pos="504"/>
        <p:guide orient="horz" pos="3884"/>
        <p:guide orient="horz" pos="210"/>
        <p:guide pos="2721"/>
        <p:guide pos="5579"/>
        <p:guide pos="204"/>
        <p:guide pos="3039"/>
        <p:guide pos="1406"/>
        <p:guide pos="1927"/>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5" d="100"/>
        <a:sy n="95" d="100"/>
      </p:scale>
      <p:origin x="0" y="-648"/>
    </p:cViewPr>
  </p:sorterViewPr>
  <p:notesViewPr>
    <p:cSldViewPr>
      <p:cViewPr varScale="1">
        <p:scale>
          <a:sx n="47" d="100"/>
          <a:sy n="47" d="100"/>
        </p:scale>
        <p:origin x="-3048" y="-114"/>
      </p:cViewPr>
      <p:guideLst>
        <p:guide orient="horz" pos="4529"/>
        <p:guide pos="3133"/>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1" y="10"/>
            <a:ext cx="4309806" cy="71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956" tIns="69479" rIns="138956" bIns="69479" numCol="1" anchor="t" anchorCtr="0" compatLnSpc="1">
            <a:prstTxWarp prst="textNoShape">
              <a:avLst/>
            </a:prstTxWarp>
          </a:bodyPr>
          <a:lstStyle>
            <a:lvl1pPr defTabSz="1389352">
              <a:defRPr sz="1900">
                <a:solidFill>
                  <a:schemeClr val="tx1"/>
                </a:solidFill>
                <a:cs typeface="Arial" charset="0"/>
              </a:defRPr>
            </a:lvl1pPr>
          </a:lstStyle>
          <a:p>
            <a:pPr>
              <a:defRPr/>
            </a:pPr>
            <a:endParaRPr lang="en-US" altLang="nl-NL" dirty="0"/>
          </a:p>
        </p:txBody>
      </p:sp>
      <p:sp>
        <p:nvSpPr>
          <p:cNvPr id="11267" name="Rectangle 3"/>
          <p:cNvSpPr>
            <a:spLocks noGrp="1" noChangeArrowheads="1"/>
          </p:cNvSpPr>
          <p:nvPr>
            <p:ph type="dt" sz="quarter" idx="1"/>
          </p:nvPr>
        </p:nvSpPr>
        <p:spPr bwMode="auto">
          <a:xfrm>
            <a:off x="5634306" y="10"/>
            <a:ext cx="4307485" cy="71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956" tIns="69479" rIns="138956" bIns="69479" numCol="1" anchor="t" anchorCtr="0" compatLnSpc="1">
            <a:prstTxWarp prst="textNoShape">
              <a:avLst/>
            </a:prstTxWarp>
          </a:bodyPr>
          <a:lstStyle>
            <a:lvl1pPr algn="r" defTabSz="1389352">
              <a:defRPr sz="1900">
                <a:solidFill>
                  <a:schemeClr val="tx1"/>
                </a:solidFill>
                <a:cs typeface="Arial" charset="0"/>
              </a:defRPr>
            </a:lvl1pPr>
          </a:lstStyle>
          <a:p>
            <a:pPr>
              <a:defRPr/>
            </a:pPr>
            <a:endParaRPr lang="en-US" altLang="nl-NL" dirty="0"/>
          </a:p>
        </p:txBody>
      </p:sp>
      <p:sp>
        <p:nvSpPr>
          <p:cNvPr id="11268" name="Rectangle 4"/>
          <p:cNvSpPr>
            <a:spLocks noGrp="1" noChangeArrowheads="1"/>
          </p:cNvSpPr>
          <p:nvPr>
            <p:ph type="ftr" sz="quarter" idx="2"/>
          </p:nvPr>
        </p:nvSpPr>
        <p:spPr bwMode="auto">
          <a:xfrm>
            <a:off x="11" y="13655744"/>
            <a:ext cx="4309806" cy="71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956" tIns="69479" rIns="138956" bIns="69479" numCol="1" anchor="b" anchorCtr="0" compatLnSpc="1">
            <a:prstTxWarp prst="textNoShape">
              <a:avLst/>
            </a:prstTxWarp>
          </a:bodyPr>
          <a:lstStyle>
            <a:lvl1pPr defTabSz="1389352">
              <a:defRPr sz="1900">
                <a:solidFill>
                  <a:schemeClr val="tx1"/>
                </a:solidFill>
                <a:cs typeface="Arial" charset="0"/>
              </a:defRPr>
            </a:lvl1pPr>
          </a:lstStyle>
          <a:p>
            <a:pPr>
              <a:defRPr/>
            </a:pPr>
            <a:endParaRPr lang="en-US" altLang="nl-NL" dirty="0"/>
          </a:p>
        </p:txBody>
      </p:sp>
      <p:sp>
        <p:nvSpPr>
          <p:cNvPr id="11269" name="Rectangle 5"/>
          <p:cNvSpPr>
            <a:spLocks noGrp="1" noChangeArrowheads="1"/>
          </p:cNvSpPr>
          <p:nvPr>
            <p:ph type="sldNum" sz="quarter" idx="3"/>
          </p:nvPr>
        </p:nvSpPr>
        <p:spPr bwMode="auto">
          <a:xfrm>
            <a:off x="5634306" y="13655744"/>
            <a:ext cx="4307485" cy="71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956" tIns="69479" rIns="138956" bIns="69479" numCol="1" anchor="b" anchorCtr="0" compatLnSpc="1">
            <a:prstTxWarp prst="textNoShape">
              <a:avLst/>
            </a:prstTxWarp>
          </a:bodyPr>
          <a:lstStyle>
            <a:lvl1pPr algn="r" defTabSz="1389352">
              <a:defRPr sz="1900">
                <a:solidFill>
                  <a:schemeClr val="tx1"/>
                </a:solidFill>
                <a:cs typeface="Arial" charset="0"/>
              </a:defRPr>
            </a:lvl1pPr>
          </a:lstStyle>
          <a:p>
            <a:pPr>
              <a:defRPr/>
            </a:pPr>
            <a:fld id="{73B71B60-D1F6-4721-B3CF-DD041D9E2CC1}" type="slidenum">
              <a:rPr lang="en-US" altLang="nl-NL"/>
              <a:pPr>
                <a:defRPr/>
              </a:pPr>
              <a:t>‹#›</a:t>
            </a:fld>
            <a:endParaRPr lang="en-US" altLang="nl-NL" dirty="0"/>
          </a:p>
        </p:txBody>
      </p:sp>
    </p:spTree>
    <p:extLst>
      <p:ext uri="{BB962C8B-B14F-4D97-AF65-F5344CB8AC3E}">
        <p14:creationId xmlns:p14="http://schemas.microsoft.com/office/powerpoint/2010/main" val="195078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1" y="10"/>
            <a:ext cx="4309806" cy="71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956" tIns="69479" rIns="138956" bIns="69479" numCol="1" anchor="t" anchorCtr="0" compatLnSpc="1">
            <a:prstTxWarp prst="textNoShape">
              <a:avLst/>
            </a:prstTxWarp>
          </a:bodyPr>
          <a:lstStyle>
            <a:lvl1pPr defTabSz="1389352">
              <a:defRPr sz="1900">
                <a:solidFill>
                  <a:schemeClr val="tx1"/>
                </a:solidFill>
                <a:cs typeface="Arial" charset="0"/>
              </a:defRPr>
            </a:lvl1pPr>
          </a:lstStyle>
          <a:p>
            <a:pPr>
              <a:defRPr/>
            </a:pPr>
            <a:endParaRPr lang="en-GB" altLang="nl-NL" dirty="0"/>
          </a:p>
        </p:txBody>
      </p:sp>
      <p:sp>
        <p:nvSpPr>
          <p:cNvPr id="5123" name="Rectangle 3"/>
          <p:cNvSpPr>
            <a:spLocks noGrp="1" noChangeArrowheads="1"/>
          </p:cNvSpPr>
          <p:nvPr>
            <p:ph type="dt" idx="1"/>
          </p:nvPr>
        </p:nvSpPr>
        <p:spPr bwMode="auto">
          <a:xfrm>
            <a:off x="5634306" y="10"/>
            <a:ext cx="4307485" cy="71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956" tIns="69479" rIns="138956" bIns="69479" numCol="1" anchor="t" anchorCtr="0" compatLnSpc="1">
            <a:prstTxWarp prst="textNoShape">
              <a:avLst/>
            </a:prstTxWarp>
          </a:bodyPr>
          <a:lstStyle>
            <a:lvl1pPr algn="r" defTabSz="1389352">
              <a:defRPr sz="1900">
                <a:solidFill>
                  <a:schemeClr val="tx1"/>
                </a:solidFill>
                <a:cs typeface="Arial" charset="0"/>
              </a:defRPr>
            </a:lvl1pPr>
          </a:lstStyle>
          <a:p>
            <a:pPr>
              <a:defRPr/>
            </a:pPr>
            <a:endParaRPr lang="en-GB" altLang="nl-NL" dirty="0"/>
          </a:p>
        </p:txBody>
      </p:sp>
      <p:sp>
        <p:nvSpPr>
          <p:cNvPr id="35844" name="Rectangle 4"/>
          <p:cNvSpPr>
            <a:spLocks noGrp="1" noRot="1" noChangeAspect="1" noChangeArrowheads="1" noTextEdit="1"/>
          </p:cNvSpPr>
          <p:nvPr>
            <p:ph type="sldImg" idx="2"/>
          </p:nvPr>
        </p:nvSpPr>
        <p:spPr bwMode="auto">
          <a:xfrm>
            <a:off x="1377950" y="1077913"/>
            <a:ext cx="7188200" cy="5391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95118" y="6827873"/>
            <a:ext cx="7956207" cy="646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956" tIns="69479" rIns="138956" bIns="69479" numCol="1" anchor="t" anchorCtr="0" compatLnSpc="1">
            <a:prstTxWarp prst="textNoShape">
              <a:avLst/>
            </a:prstTxWarp>
          </a:bodyPr>
          <a:lstStyle/>
          <a:p>
            <a:pPr lvl="0"/>
            <a:r>
              <a:rPr lang="en-GB" altLang="nl-NL" noProof="0"/>
              <a:t>Click to edit Master text styles</a:t>
            </a:r>
          </a:p>
          <a:p>
            <a:pPr lvl="1"/>
            <a:r>
              <a:rPr lang="en-GB" altLang="nl-NL" noProof="0"/>
              <a:t>Second level</a:t>
            </a:r>
          </a:p>
          <a:p>
            <a:pPr lvl="2"/>
            <a:r>
              <a:rPr lang="en-GB" altLang="nl-NL" noProof="0"/>
              <a:t>Third level</a:t>
            </a:r>
          </a:p>
          <a:p>
            <a:pPr lvl="3"/>
            <a:r>
              <a:rPr lang="en-GB" altLang="nl-NL" noProof="0"/>
              <a:t>Fourth level</a:t>
            </a:r>
          </a:p>
          <a:p>
            <a:pPr lvl="4"/>
            <a:r>
              <a:rPr lang="en-GB" altLang="nl-NL" noProof="0"/>
              <a:t>Fifth level</a:t>
            </a:r>
          </a:p>
        </p:txBody>
      </p:sp>
      <p:sp>
        <p:nvSpPr>
          <p:cNvPr id="5126" name="Rectangle 6"/>
          <p:cNvSpPr>
            <a:spLocks noGrp="1" noChangeArrowheads="1"/>
          </p:cNvSpPr>
          <p:nvPr>
            <p:ph type="ftr" sz="quarter" idx="4"/>
          </p:nvPr>
        </p:nvSpPr>
        <p:spPr bwMode="auto">
          <a:xfrm>
            <a:off x="11" y="13655744"/>
            <a:ext cx="4309806" cy="71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956" tIns="69479" rIns="138956" bIns="69479" numCol="1" anchor="b" anchorCtr="0" compatLnSpc="1">
            <a:prstTxWarp prst="textNoShape">
              <a:avLst/>
            </a:prstTxWarp>
          </a:bodyPr>
          <a:lstStyle>
            <a:lvl1pPr defTabSz="1389352">
              <a:defRPr sz="1900">
                <a:solidFill>
                  <a:schemeClr val="tx1"/>
                </a:solidFill>
                <a:cs typeface="Arial" charset="0"/>
              </a:defRPr>
            </a:lvl1pPr>
          </a:lstStyle>
          <a:p>
            <a:pPr>
              <a:defRPr/>
            </a:pPr>
            <a:endParaRPr lang="en-GB" altLang="nl-NL" dirty="0"/>
          </a:p>
        </p:txBody>
      </p:sp>
      <p:sp>
        <p:nvSpPr>
          <p:cNvPr id="5127" name="Rectangle 7"/>
          <p:cNvSpPr>
            <a:spLocks noGrp="1" noChangeArrowheads="1"/>
          </p:cNvSpPr>
          <p:nvPr>
            <p:ph type="sldNum" sz="quarter" idx="5"/>
          </p:nvPr>
        </p:nvSpPr>
        <p:spPr bwMode="auto">
          <a:xfrm>
            <a:off x="5634306" y="13655744"/>
            <a:ext cx="4307485" cy="71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956" tIns="69479" rIns="138956" bIns="69479" numCol="1" anchor="b" anchorCtr="0" compatLnSpc="1">
            <a:prstTxWarp prst="textNoShape">
              <a:avLst/>
            </a:prstTxWarp>
          </a:bodyPr>
          <a:lstStyle>
            <a:lvl1pPr algn="r" defTabSz="1389352">
              <a:defRPr sz="1900">
                <a:solidFill>
                  <a:schemeClr val="tx1"/>
                </a:solidFill>
                <a:cs typeface="Arial" charset="0"/>
              </a:defRPr>
            </a:lvl1pPr>
          </a:lstStyle>
          <a:p>
            <a:pPr>
              <a:defRPr/>
            </a:pPr>
            <a:fld id="{8C6BB929-ED0D-45A2-B70E-5E43FCACC7E1}" type="slidenum">
              <a:rPr lang="en-GB" altLang="nl-NL"/>
              <a:pPr>
                <a:defRPr/>
              </a:pPr>
              <a:t>‹#›</a:t>
            </a:fld>
            <a:endParaRPr lang="en-GB" altLang="nl-NL" dirty="0"/>
          </a:p>
        </p:txBody>
      </p:sp>
    </p:spTree>
    <p:extLst>
      <p:ext uri="{BB962C8B-B14F-4D97-AF65-F5344CB8AC3E}">
        <p14:creationId xmlns:p14="http://schemas.microsoft.com/office/powerpoint/2010/main" val="59571603"/>
      </p:ext>
    </p:extLst>
  </p:cSld>
  <p:clrMap bg1="lt1" tx1="dk1" bg2="lt2" tx2="dk2" accent1="accent1" accent2="accent2" accent3="accent3" accent4="accent4" accent5="accent5" accent6="accent6" hlink="hlink" folHlink="folHlink"/>
  <p:notesStyle>
    <a:lvl1pPr marL="271463" indent="-271463" algn="l" rtl="0" eaLnBrk="0" fontAlgn="base" hangingPunct="0">
      <a:spcBef>
        <a:spcPct val="30000"/>
      </a:spcBef>
      <a:spcAft>
        <a:spcPct val="0"/>
      </a:spcAft>
      <a:buChar char="•"/>
      <a:defRPr sz="1200" kern="1200">
        <a:solidFill>
          <a:schemeClr val="tx1"/>
        </a:solidFill>
        <a:latin typeface="Verdana" pitchFamily="34" charset="0"/>
        <a:ea typeface="+mn-ea"/>
        <a:cs typeface="Arial" charset="0"/>
      </a:defRPr>
    </a:lvl1pPr>
    <a:lvl2pPr marL="631825" indent="-180975" algn="l" rtl="0" eaLnBrk="0" fontAlgn="base" hangingPunct="0">
      <a:spcBef>
        <a:spcPct val="30000"/>
      </a:spcBef>
      <a:spcAft>
        <a:spcPct val="0"/>
      </a:spcAft>
      <a:buFont typeface="Arial" charset="0"/>
      <a:buChar char="−"/>
      <a:defRPr sz="1100" kern="1200">
        <a:solidFill>
          <a:schemeClr val="tx1"/>
        </a:solidFill>
        <a:latin typeface="Verdana" pitchFamily="34" charset="0"/>
        <a:ea typeface="+mn-ea"/>
        <a:cs typeface="Arial" charset="0"/>
      </a:defRPr>
    </a:lvl2pPr>
    <a:lvl3pPr marL="990600" indent="-179388" algn="l" rtl="0" eaLnBrk="0" fontAlgn="base" hangingPunct="0">
      <a:spcBef>
        <a:spcPct val="30000"/>
      </a:spcBef>
      <a:spcAft>
        <a:spcPct val="0"/>
      </a:spcAft>
      <a:buChar char="•"/>
      <a:defRPr sz="1100" kern="1200">
        <a:solidFill>
          <a:schemeClr val="tx1"/>
        </a:solidFill>
        <a:latin typeface="Verdana" pitchFamily="34" charset="0"/>
        <a:ea typeface="+mn-ea"/>
        <a:cs typeface="Arial" charset="0"/>
      </a:defRPr>
    </a:lvl3pPr>
    <a:lvl4pPr marL="1349375" indent="-179388" algn="l" rtl="0" eaLnBrk="0" fontAlgn="base" hangingPunct="0">
      <a:spcBef>
        <a:spcPct val="30000"/>
      </a:spcBef>
      <a:spcAft>
        <a:spcPct val="0"/>
      </a:spcAft>
      <a:buFont typeface="Arial" charset="0"/>
      <a:buChar char="–"/>
      <a:defRPr sz="1100" kern="1200">
        <a:solidFill>
          <a:schemeClr val="tx1"/>
        </a:solidFill>
        <a:latin typeface="Verdana" pitchFamily="34" charset="0"/>
        <a:ea typeface="+mn-ea"/>
        <a:cs typeface="Arial" charset="0"/>
      </a:defRPr>
    </a:lvl4pPr>
    <a:lvl5pPr marL="1698625" indent="-169863" algn="l" rtl="0" eaLnBrk="0" fontAlgn="base" hangingPunct="0">
      <a:spcBef>
        <a:spcPct val="30000"/>
      </a:spcBef>
      <a:spcAft>
        <a:spcPct val="0"/>
      </a:spcAft>
      <a:buFont typeface="Arial" charset="0"/>
      <a:buChar char="–"/>
      <a:defRPr sz="11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pPr defTabSz="1387545"/>
            <a:fld id="{424A1EEB-AB6F-474D-9C29-77411CA9C371}" type="slidenum">
              <a:rPr lang="en-GB" altLang="nl-NL" smtClean="0"/>
              <a:pPr defTabSz="1387545"/>
              <a:t>1</a:t>
            </a:fld>
            <a:endParaRPr lang="en-GB" altLang="nl-NL"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1394088" y="6827883"/>
            <a:ext cx="7204659" cy="6731478"/>
          </a:xfrm>
          <a:noFill/>
        </p:spPr>
        <p:txBody>
          <a:bodyPr/>
          <a:lstStyle/>
          <a:p>
            <a:pPr eaLnBrk="1" hangingPunct="1"/>
            <a:endParaRPr lang="en-US" altLang="nl-NL" dirty="0"/>
          </a:p>
        </p:txBody>
      </p:sp>
    </p:spTree>
    <p:extLst>
      <p:ext uri="{BB962C8B-B14F-4D97-AF65-F5344CB8AC3E}">
        <p14:creationId xmlns:p14="http://schemas.microsoft.com/office/powerpoint/2010/main" val="168169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a:xfrm>
            <a:off x="3858747" y="9444117"/>
            <a:ext cx="2950050" cy="496809"/>
          </a:xfrm>
          <a:prstGeom prst="rect">
            <a:avLst/>
          </a:prstGeom>
        </p:spPr>
        <p:txBody>
          <a:bodyPr/>
          <a:lstStyle/>
          <a:p>
            <a:pPr>
              <a:defRPr/>
            </a:pPr>
            <a:fld id="{8C6BB929-ED0D-45A2-B70E-5E43FCACC7E1}" type="slidenum">
              <a:rPr lang="en-GB" altLang="nl-NL" smtClean="0">
                <a:solidFill>
                  <a:srgbClr val="000066"/>
                </a:solidFill>
              </a:rPr>
              <a:pPr>
                <a:defRPr/>
              </a:pPr>
              <a:t>51</a:t>
            </a:fld>
            <a:endParaRPr lang="en-GB" altLang="nl-NL">
              <a:solidFill>
                <a:srgbClr val="000066"/>
              </a:solidFill>
            </a:endParaRPr>
          </a:p>
        </p:txBody>
      </p:sp>
    </p:spTree>
    <p:extLst>
      <p:ext uri="{BB962C8B-B14F-4D97-AF65-F5344CB8AC3E}">
        <p14:creationId xmlns:p14="http://schemas.microsoft.com/office/powerpoint/2010/main" val="321442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gi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7817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8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val="0"/>
              </a:ext>
            </a:extLst>
          </a:blip>
          <a:srcRect l="8672" t="13273" r="27708" b="3034"/>
          <a:stretch/>
        </p:blipFill>
        <p:spPr>
          <a:xfrm>
            <a:off x="-2" y="0"/>
            <a:ext cx="9144000" cy="6768000"/>
          </a:xfrm>
          <a:prstGeom prst="rect">
            <a:avLst/>
          </a:prstGeom>
        </p:spPr>
      </p:pic>
      <p:sp>
        <p:nvSpPr>
          <p:cNvPr id="4" name="Date Placeholder 3"/>
          <p:cNvSpPr>
            <a:spLocks noGrp="1"/>
          </p:cNvSpPr>
          <p:nvPr>
            <p:ph type="dt" sz="half" idx="10"/>
          </p:nvPr>
        </p:nvSpPr>
        <p:spPr/>
        <p:txBody>
          <a:bodyPr/>
          <a:lstStyle/>
          <a:p>
            <a:fld id="{DED1ADBA-C5CA-4159-8194-717F7EE74D41}" type="datetimeFigureOut">
              <a:rPr lang="en-GB" smtClean="0"/>
              <a:t>11/08/2017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265AB4-D0FB-4AE3-BD67-E206C7EA1D11}" type="slidenum">
              <a:rPr lang="en-GB" smtClean="0"/>
              <a:t>‹#›</a:t>
            </a:fld>
            <a:endParaRPr lang="en-GB" dirty="0"/>
          </a:p>
        </p:txBody>
      </p:sp>
      <p:grpSp>
        <p:nvGrpSpPr>
          <p:cNvPr id="9" name="Group 8"/>
          <p:cNvGrpSpPr/>
          <p:nvPr userDrawn="1"/>
        </p:nvGrpSpPr>
        <p:grpSpPr>
          <a:xfrm>
            <a:off x="1" y="482600"/>
            <a:ext cx="234950" cy="5274732"/>
            <a:chOff x="0" y="482600"/>
            <a:chExt cx="313267" cy="5274732"/>
          </a:xfrm>
        </p:grpSpPr>
        <p:sp>
          <p:nvSpPr>
            <p:cNvPr id="10" name="Rectangle 9"/>
            <p:cNvSpPr/>
            <p:nvPr/>
          </p:nvSpPr>
          <p:spPr>
            <a:xfrm>
              <a:off x="0" y="482600"/>
              <a:ext cx="313267" cy="67733"/>
            </a:xfrm>
            <a:prstGeom prst="rect">
              <a:avLst/>
            </a:prstGeom>
            <a:solidFill>
              <a:sysClr val="window" lastClr="FFFFFF"/>
            </a:solid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794933"/>
              <a:ext cx="313267" cy="67733"/>
            </a:xfrm>
            <a:prstGeom prst="rect">
              <a:avLst/>
            </a:prstGeom>
            <a:solidFill>
              <a:sysClr val="window" lastClr="FFFFFF"/>
            </a:solid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0" y="3090333"/>
              <a:ext cx="313267" cy="67733"/>
            </a:xfrm>
            <a:prstGeom prst="rect">
              <a:avLst/>
            </a:prstGeom>
            <a:solidFill>
              <a:sysClr val="window" lastClr="FFFFFF"/>
            </a:solid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0" y="4368799"/>
              <a:ext cx="313267" cy="67733"/>
            </a:xfrm>
            <a:prstGeom prst="rect">
              <a:avLst/>
            </a:prstGeom>
            <a:solidFill>
              <a:sysClr val="window" lastClr="FFFFFF"/>
            </a:solid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0" y="5689599"/>
              <a:ext cx="313267" cy="67733"/>
            </a:xfrm>
            <a:prstGeom prst="rect">
              <a:avLst/>
            </a:prstGeom>
            <a:solidFill>
              <a:sysClr val="window" lastClr="FFFFFF"/>
            </a:solid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5" name="Rectangle 14"/>
          <p:cNvSpPr/>
          <p:nvPr userDrawn="1"/>
        </p:nvSpPr>
        <p:spPr>
          <a:xfrm>
            <a:off x="-2" y="4368800"/>
            <a:ext cx="9144002" cy="1388533"/>
          </a:xfrm>
          <a:prstGeom prst="rect">
            <a:avLst/>
          </a:prstGeom>
          <a:gradFill flip="none" rotWithShape="1">
            <a:gsLst>
              <a:gs pos="0">
                <a:schemeClr val="accent1">
                  <a:lumMod val="20000"/>
                  <a:lumOff val="80000"/>
                  <a:alpha val="80000"/>
                </a:schemeClr>
              </a:gs>
              <a:gs pos="45000">
                <a:sysClr val="window" lastClr="FFFFFF"/>
              </a:gs>
            </a:gsLst>
            <a:lin ang="0" scaled="1"/>
            <a:tileRect/>
          </a:grad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Text Placeholder 20"/>
          <p:cNvSpPr>
            <a:spLocks noGrp="1"/>
          </p:cNvSpPr>
          <p:nvPr>
            <p:ph type="body" sz="quarter" idx="13" hasCustomPrompt="1"/>
          </p:nvPr>
        </p:nvSpPr>
        <p:spPr>
          <a:xfrm>
            <a:off x="2686050" y="4658074"/>
            <a:ext cx="6312694" cy="523526"/>
          </a:xfrm>
        </p:spPr>
        <p:txBody>
          <a:bodyPr>
            <a:normAutofit/>
          </a:bodyPr>
          <a:lstStyle>
            <a:lvl1pPr marL="0" indent="0" algn="r">
              <a:buNone/>
              <a:defRPr sz="2700" b="1">
                <a:solidFill>
                  <a:srgbClr val="847472"/>
                </a:solidFill>
                <a:latin typeface="Arial" panose="020B0604020202020204" pitchFamily="34" charset="0"/>
                <a:cs typeface="Arial" panose="020B0604020202020204" pitchFamily="34" charset="0"/>
              </a:defRPr>
            </a:lvl1pPr>
          </a:lstStyle>
          <a:p>
            <a:pPr lvl="0"/>
            <a:r>
              <a:rPr lang="en-US" dirty="0"/>
              <a:t>Click to edit Master title</a:t>
            </a:r>
          </a:p>
        </p:txBody>
      </p:sp>
      <p:sp>
        <p:nvSpPr>
          <p:cNvPr id="22" name="Text Placeholder 20"/>
          <p:cNvSpPr>
            <a:spLocks noGrp="1"/>
          </p:cNvSpPr>
          <p:nvPr>
            <p:ph type="body" sz="quarter" idx="14" hasCustomPrompt="1"/>
          </p:nvPr>
        </p:nvSpPr>
        <p:spPr>
          <a:xfrm>
            <a:off x="2686050" y="5192245"/>
            <a:ext cx="6312694" cy="523526"/>
          </a:xfrm>
        </p:spPr>
        <p:txBody>
          <a:bodyPr>
            <a:noAutofit/>
          </a:bodyPr>
          <a:lstStyle>
            <a:lvl1pPr marL="0" indent="0" algn="r">
              <a:buNone/>
              <a:defRPr sz="1500" b="0">
                <a:solidFill>
                  <a:schemeClr val="tx1"/>
                </a:solidFill>
                <a:latin typeface="Arial" panose="020B0604020202020204" pitchFamily="34" charset="0"/>
                <a:cs typeface="Arial" panose="020B0604020202020204" pitchFamily="34" charset="0"/>
              </a:defRPr>
            </a:lvl1pPr>
          </a:lstStyle>
          <a:p>
            <a:pPr lvl="0"/>
            <a:r>
              <a:rPr lang="en-US" dirty="0"/>
              <a:t>Click to edit Master subtitle</a:t>
            </a:r>
          </a:p>
        </p:txBody>
      </p:sp>
      <p:sp>
        <p:nvSpPr>
          <p:cNvPr id="23" name="TextBox 22"/>
          <p:cNvSpPr txBox="1"/>
          <p:nvPr userDrawn="1"/>
        </p:nvSpPr>
        <p:spPr>
          <a:xfrm>
            <a:off x="8307601" y="6396910"/>
            <a:ext cx="557600" cy="173124"/>
          </a:xfrm>
          <a:prstGeom prst="rect">
            <a:avLst/>
          </a:prstGeom>
          <a:noFill/>
        </p:spPr>
        <p:txBody>
          <a:bodyPr wrap="square" rtlCol="0">
            <a:spAutoFit/>
          </a:bodyPr>
          <a:lstStyle/>
          <a:p>
            <a:pPr algn="r"/>
            <a:fld id="{E10ED50B-689B-B340-B89B-08D8C7AAB025}" type="slidenum">
              <a:rPr lang="en-US" sz="525" smtClean="0">
                <a:solidFill>
                  <a:srgbClr val="847472"/>
                </a:solidFill>
                <a:latin typeface="Arial"/>
                <a:cs typeface="Arial"/>
              </a:rPr>
              <a:t>‹#›</a:t>
            </a:fld>
            <a:endParaRPr lang="en-US" sz="525" dirty="0">
              <a:solidFill>
                <a:srgbClr val="847472"/>
              </a:solidFill>
              <a:latin typeface="Arial"/>
              <a:cs typeface="Arial"/>
            </a:endParaRPr>
          </a:p>
        </p:txBody>
      </p:sp>
      <p:grpSp>
        <p:nvGrpSpPr>
          <p:cNvPr id="20" name="Group 19"/>
          <p:cNvGrpSpPr/>
          <p:nvPr userDrawn="1"/>
        </p:nvGrpSpPr>
        <p:grpSpPr>
          <a:xfrm>
            <a:off x="0" y="6217920"/>
            <a:ext cx="9144508" cy="640080"/>
            <a:chOff x="0" y="6217920"/>
            <a:chExt cx="9144508" cy="640080"/>
          </a:xfrm>
        </p:grpSpPr>
        <p:pic>
          <p:nvPicPr>
            <p:cNvPr id="24" name="Picture 23" descr="AFKLMP---Logo-bar.gif"/>
            <p:cNvPicPr>
              <a:picLocks noChangeAspect="1"/>
            </p:cNvPicPr>
            <p:nvPr userDrawn="1"/>
          </p:nvPicPr>
          <p:blipFill rotWithShape="1">
            <a:blip r:embed="rId7" cstate="print">
              <a:extLst>
                <a:ext uri="{28A0092B-C50C-407E-A947-70E740481C1C}">
                  <a14:useLocalDpi xmlns:a14="http://schemas.microsoft.com/office/drawing/2010/main" val="0"/>
                </a:ext>
              </a:extLst>
            </a:blip>
            <a:srcRect r="20000"/>
            <a:stretch/>
          </p:blipFill>
          <p:spPr>
            <a:xfrm>
              <a:off x="0" y="6217920"/>
              <a:ext cx="7315200" cy="640080"/>
            </a:xfrm>
            <a:prstGeom prst="rect">
              <a:avLst/>
            </a:prstGeom>
          </p:spPr>
        </p:pic>
        <p:pic>
          <p:nvPicPr>
            <p:cNvPr id="25" name="Picture 24" descr="AFKLMP---Logo-bar.gif"/>
            <p:cNvPicPr>
              <a:picLocks noChangeAspect="1"/>
            </p:cNvPicPr>
            <p:nvPr userDrawn="1"/>
          </p:nvPicPr>
          <p:blipFill rotWithShape="1">
            <a:blip r:embed="rId7" cstate="print">
              <a:extLst>
                <a:ext uri="{28A0092B-C50C-407E-A947-70E740481C1C}">
                  <a14:useLocalDpi xmlns:a14="http://schemas.microsoft.com/office/drawing/2010/main" val="0"/>
                </a:ext>
              </a:extLst>
            </a:blip>
            <a:srcRect l="26980" r="104"/>
            <a:stretch/>
          </p:blipFill>
          <p:spPr>
            <a:xfrm>
              <a:off x="2477008" y="6217920"/>
              <a:ext cx="6667500" cy="640080"/>
            </a:xfrm>
            <a:prstGeom prst="rect">
              <a:avLst/>
            </a:prstGeom>
          </p:spPr>
        </p:pic>
      </p:grpSp>
    </p:spTree>
    <p:extLst>
      <p:ext uri="{BB962C8B-B14F-4D97-AF65-F5344CB8AC3E}">
        <p14:creationId xmlns:p14="http://schemas.microsoft.com/office/powerpoint/2010/main" val="64544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2423377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15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05680" y="116632"/>
            <a:ext cx="7886700" cy="708932"/>
          </a:xfrm>
        </p:spPr>
        <p:txBody>
          <a:bodyPr>
            <a:normAutofit/>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a:xfrm>
            <a:off x="628650" y="1736812"/>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ED1ADBA-C5CA-4159-8194-717F7EE74D41}" type="datetimeFigureOut">
              <a:rPr lang="en-GB" smtClean="0"/>
              <a:t>11/08/2017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265AB4-D0FB-4AE3-BD67-E206C7EA1D11}" type="slidenum">
              <a:rPr lang="en-GB" smtClean="0"/>
              <a:t>‹#›</a:t>
            </a:fld>
            <a:endParaRPr lang="en-GB" dirty="0"/>
          </a:p>
        </p:txBody>
      </p:sp>
      <p:sp>
        <p:nvSpPr>
          <p:cNvPr id="7" name="TextBox 6"/>
          <p:cNvSpPr txBox="1"/>
          <p:nvPr userDrawn="1"/>
        </p:nvSpPr>
        <p:spPr>
          <a:xfrm>
            <a:off x="7992380" y="6396910"/>
            <a:ext cx="743466" cy="200055"/>
          </a:xfrm>
          <a:prstGeom prst="rect">
            <a:avLst/>
          </a:prstGeom>
          <a:noFill/>
        </p:spPr>
        <p:txBody>
          <a:bodyPr wrap="square" rtlCol="0">
            <a:spAutoFit/>
          </a:bodyPr>
          <a:lstStyle/>
          <a:p>
            <a:pPr algn="r"/>
            <a:fld id="{E10ED50B-689B-B340-B89B-08D8C7AAB025}" type="slidenum">
              <a:rPr lang="en-US" sz="700" smtClean="0">
                <a:solidFill>
                  <a:srgbClr val="847472"/>
                </a:solidFill>
                <a:latin typeface="Arial"/>
                <a:cs typeface="Arial"/>
              </a:rPr>
              <a:t>‹#›</a:t>
            </a:fld>
            <a:endParaRPr lang="en-US" sz="700" dirty="0">
              <a:solidFill>
                <a:srgbClr val="847472"/>
              </a:solidFill>
              <a:latin typeface="Arial"/>
              <a:cs typeface="Arial"/>
            </a:endParaRPr>
          </a:p>
        </p:txBody>
      </p:sp>
    </p:spTree>
    <p:extLst>
      <p:ext uri="{BB962C8B-B14F-4D97-AF65-F5344CB8AC3E}">
        <p14:creationId xmlns:p14="http://schemas.microsoft.com/office/powerpoint/2010/main" val="3402268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79852876"/>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2068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7" y="1591"/>
                        <a:ext cx="1465" cy="1587"/>
                      </a:xfrm>
                      <a:prstGeom prst="rect">
                        <a:avLst/>
                      </a:prstGeom>
                    </p:spPr>
                  </p:pic>
                </p:oleObj>
              </mc:Fallback>
            </mc:AlternateContent>
          </a:graphicData>
        </a:graphic>
      </p:graphicFrame>
      <p:sp>
        <p:nvSpPr>
          <p:cNvPr id="7" name="Rectangle 6"/>
          <p:cNvSpPr/>
          <p:nvPr userDrawn="1"/>
        </p:nvSpPr>
        <p:spPr>
          <a:xfrm>
            <a:off x="0" y="836713"/>
            <a:ext cx="9144000" cy="5256585"/>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34">
              <a:solidFill>
                <a:prstClr val="white"/>
              </a:solidFill>
            </a:endParaRPr>
          </a:p>
        </p:txBody>
      </p:sp>
      <p:sp>
        <p:nvSpPr>
          <p:cNvPr id="3" name="Date Placeholder 2"/>
          <p:cNvSpPr>
            <a:spLocks noGrp="1"/>
          </p:cNvSpPr>
          <p:nvPr>
            <p:ph type="dt" sz="half" idx="10"/>
          </p:nvPr>
        </p:nvSpPr>
        <p:spPr/>
        <p:txBody>
          <a:bodyPr/>
          <a:lstStyle/>
          <a:p>
            <a:fld id="{DED1ADBA-C5CA-4159-8194-717F7EE74D41}" type="datetimeFigureOut">
              <a:rPr lang="en-GB" smtClean="0">
                <a:solidFill>
                  <a:prstClr val="black">
                    <a:tint val="75000"/>
                  </a:prstClr>
                </a:solidFill>
              </a:rPr>
              <a:pPr/>
              <a:t>11/08/2017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265AB4-D0FB-4AE3-BD67-E206C7EA1D11}" type="slidenum">
              <a:rPr lang="en-GB" smtClean="0">
                <a:solidFill>
                  <a:prstClr val="black">
                    <a:tint val="75000"/>
                  </a:prstClr>
                </a:solidFill>
              </a:rPr>
              <a:pPr/>
              <a:t>‹#›</a:t>
            </a:fld>
            <a:endParaRPr lang="en-GB" dirty="0">
              <a:solidFill>
                <a:prstClr val="black">
                  <a:tint val="75000"/>
                </a:prstClr>
              </a:solidFill>
            </a:endParaRPr>
          </a:p>
        </p:txBody>
      </p:sp>
      <p:sp>
        <p:nvSpPr>
          <p:cNvPr id="9" name="Title 1"/>
          <p:cNvSpPr>
            <a:spLocks noGrp="1"/>
          </p:cNvSpPr>
          <p:nvPr>
            <p:ph type="title"/>
          </p:nvPr>
        </p:nvSpPr>
        <p:spPr>
          <a:xfrm>
            <a:off x="105682" y="116632"/>
            <a:ext cx="7886700" cy="708932"/>
          </a:xfrm>
        </p:spPr>
        <p:txBody>
          <a:bodyPr>
            <a:normAutofit/>
          </a:bodyPr>
          <a:lstStyle>
            <a:lvl1pPr>
              <a:defRPr sz="2215"/>
            </a:lvl1pPr>
          </a:lstStyle>
          <a:p>
            <a:r>
              <a:rPr lang="en-US" dirty="0"/>
              <a:t>Click to edit Master title style</a:t>
            </a:r>
            <a:endParaRPr lang="en-GB" dirty="0"/>
          </a:p>
        </p:txBody>
      </p:sp>
    </p:spTree>
    <p:extLst>
      <p:ext uri="{BB962C8B-B14F-4D97-AF65-F5344CB8AC3E}">
        <p14:creationId xmlns:p14="http://schemas.microsoft.com/office/powerpoint/2010/main" val="29952676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2078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7" y="1591"/>
                        <a:ext cx="1465" cy="1587"/>
                      </a:xfrm>
                      <a:prstGeom prst="rect">
                        <a:avLst/>
                      </a:prstGeom>
                    </p:spPr>
                  </p:pic>
                </p:oleObj>
              </mc:Fallback>
            </mc:AlternateContent>
          </a:graphicData>
        </a:graphic>
      </p:graphicFrame>
      <p:sp>
        <p:nvSpPr>
          <p:cNvPr id="7" name="Rectangle 6"/>
          <p:cNvSpPr/>
          <p:nvPr userDrawn="1"/>
        </p:nvSpPr>
        <p:spPr>
          <a:xfrm>
            <a:off x="0" y="836713"/>
            <a:ext cx="9144000" cy="5256585"/>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34">
              <a:solidFill>
                <a:prstClr val="white"/>
              </a:solidFill>
            </a:endParaRPr>
          </a:p>
        </p:txBody>
      </p:sp>
      <p:sp>
        <p:nvSpPr>
          <p:cNvPr id="3" name="Date Placeholder 2"/>
          <p:cNvSpPr>
            <a:spLocks noGrp="1"/>
          </p:cNvSpPr>
          <p:nvPr>
            <p:ph type="dt" sz="half" idx="10"/>
          </p:nvPr>
        </p:nvSpPr>
        <p:spPr/>
        <p:txBody>
          <a:bodyPr/>
          <a:lstStyle/>
          <a:p>
            <a:fld id="{DED1ADBA-C5CA-4159-8194-717F7EE74D41}" type="datetimeFigureOut">
              <a:rPr lang="en-GB" smtClean="0">
                <a:solidFill>
                  <a:prstClr val="black">
                    <a:tint val="75000"/>
                  </a:prstClr>
                </a:solidFill>
              </a:rPr>
              <a:pPr/>
              <a:t>11/08/2017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265AB4-D0FB-4AE3-BD67-E206C7EA1D11}" type="slidenum">
              <a:rPr lang="en-GB" smtClean="0">
                <a:solidFill>
                  <a:prstClr val="black">
                    <a:tint val="75000"/>
                  </a:prstClr>
                </a:solidFill>
              </a:rPr>
              <a:pPr/>
              <a:t>‹#›</a:t>
            </a:fld>
            <a:endParaRPr lang="en-GB" dirty="0">
              <a:solidFill>
                <a:prstClr val="black">
                  <a:tint val="75000"/>
                </a:prstClr>
              </a:solidFill>
            </a:endParaRPr>
          </a:p>
        </p:txBody>
      </p:sp>
      <p:sp>
        <p:nvSpPr>
          <p:cNvPr id="9" name="Title 1"/>
          <p:cNvSpPr>
            <a:spLocks noGrp="1"/>
          </p:cNvSpPr>
          <p:nvPr>
            <p:ph type="title"/>
          </p:nvPr>
        </p:nvSpPr>
        <p:spPr>
          <a:xfrm>
            <a:off x="105682" y="116632"/>
            <a:ext cx="7886700" cy="708932"/>
          </a:xfrm>
        </p:spPr>
        <p:txBody>
          <a:bodyPr>
            <a:normAutofit/>
          </a:bodyPr>
          <a:lstStyle>
            <a:lvl1pPr>
              <a:defRPr sz="2215"/>
            </a:lvl1pPr>
          </a:lstStyle>
          <a:p>
            <a:r>
              <a:rPr lang="en-US" dirty="0"/>
              <a:t>Click to edit Master title style</a:t>
            </a:r>
            <a:endParaRPr lang="en-GB" dirty="0"/>
          </a:p>
        </p:txBody>
      </p:sp>
    </p:spTree>
    <p:extLst>
      <p:ext uri="{BB962C8B-B14F-4D97-AF65-F5344CB8AC3E}">
        <p14:creationId xmlns:p14="http://schemas.microsoft.com/office/powerpoint/2010/main" val="31032691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108122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0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p>
            <a:fld id="{DED1ADBA-C5CA-4159-8194-717F7EE74D41}" type="datetimeFigureOut">
              <a:rPr lang="en-GB" smtClean="0">
                <a:solidFill>
                  <a:prstClr val="black">
                    <a:tint val="75000"/>
                  </a:prstClr>
                </a:solidFill>
                <a:latin typeface="Verdana" pitchFamily="34" charset="0"/>
              </a:rPr>
              <a:pPr/>
              <a:t>11/08/2017</a:t>
            </a:fld>
            <a:endParaRPr lang="en-GB" dirty="0">
              <a:solidFill>
                <a:prstClr val="black">
                  <a:tint val="75000"/>
                </a:prstClr>
              </a:solidFill>
              <a:latin typeface="Verdana" pitchFamily="34" charset="0"/>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latin typeface="Verdana" pitchFamily="34" charset="0"/>
            </a:endParaRPr>
          </a:p>
        </p:txBody>
      </p:sp>
      <p:sp>
        <p:nvSpPr>
          <p:cNvPr id="5" name="Slide Number Placeholder 4"/>
          <p:cNvSpPr>
            <a:spLocks noGrp="1"/>
          </p:cNvSpPr>
          <p:nvPr>
            <p:ph type="sldNum" sz="quarter" idx="12"/>
          </p:nvPr>
        </p:nvSpPr>
        <p:spPr/>
        <p:txBody>
          <a:bodyPr/>
          <a:lstStyle/>
          <a:p>
            <a:fld id="{B6265AB4-D0FB-4AE3-BD67-E206C7EA1D11}" type="slidenum">
              <a:rPr lang="en-GB" smtClean="0">
                <a:solidFill>
                  <a:prstClr val="black">
                    <a:tint val="75000"/>
                  </a:prstClr>
                </a:solidFill>
                <a:latin typeface="Verdana" pitchFamily="34" charset="0"/>
              </a:rPr>
              <a:pPr/>
              <a:t>‹#›</a:t>
            </a:fld>
            <a:endParaRPr lang="en-GB" dirty="0">
              <a:solidFill>
                <a:prstClr val="black">
                  <a:tint val="75000"/>
                </a:prstClr>
              </a:solidFill>
              <a:latin typeface="Verdana" pitchFamily="34" charset="0"/>
            </a:endParaRPr>
          </a:p>
        </p:txBody>
      </p:sp>
      <p:pic>
        <p:nvPicPr>
          <p:cNvPr id="6" name="Picture 5"/>
          <p:cNvPicPr>
            <a:picLocks/>
          </p:cNvPicPr>
          <p:nvPr userDrawn="1"/>
        </p:nvPicPr>
        <p:blipFill rotWithShape="1">
          <a:blip r:embed="rId6" cstate="print">
            <a:extLst>
              <a:ext uri="{28A0092B-C50C-407E-A947-70E740481C1C}">
                <a14:useLocalDpi xmlns:a14="http://schemas.microsoft.com/office/drawing/2010/main"/>
              </a:ext>
            </a:extLst>
          </a:blip>
          <a:srcRect/>
          <a:stretch/>
        </p:blipFill>
        <p:spPr>
          <a:xfrm>
            <a:off x="0" y="836713"/>
            <a:ext cx="9144000" cy="5256585"/>
          </a:xfrm>
          <a:prstGeom prst="rect">
            <a:avLst/>
          </a:prstGeom>
        </p:spPr>
      </p:pic>
      <p:sp>
        <p:nvSpPr>
          <p:cNvPr id="7" name="Rectangle 6"/>
          <p:cNvSpPr/>
          <p:nvPr userDrawn="1"/>
        </p:nvSpPr>
        <p:spPr>
          <a:xfrm>
            <a:off x="0" y="836713"/>
            <a:ext cx="9144000" cy="525658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62">
              <a:solidFill>
                <a:prstClr val="white"/>
              </a:solidFill>
            </a:endParaRPr>
          </a:p>
        </p:txBody>
      </p:sp>
      <p:sp>
        <p:nvSpPr>
          <p:cNvPr id="9" name="Title 1"/>
          <p:cNvSpPr>
            <a:spLocks noGrp="1"/>
          </p:cNvSpPr>
          <p:nvPr>
            <p:ph type="title"/>
          </p:nvPr>
        </p:nvSpPr>
        <p:spPr>
          <a:xfrm>
            <a:off x="105681" y="116632"/>
            <a:ext cx="7886700" cy="708932"/>
          </a:xfrm>
        </p:spPr>
        <p:txBody>
          <a:bodyPr>
            <a:normAutofit/>
          </a:bodyPr>
          <a:lstStyle>
            <a:lvl1pPr>
              <a:defRPr sz="1662"/>
            </a:lvl1pPr>
          </a:lstStyle>
          <a:p>
            <a:r>
              <a:rPr lang="en-US" dirty="0"/>
              <a:t>Click to edit Master title style</a:t>
            </a:r>
            <a:endParaRPr lang="en-GB" dirty="0"/>
          </a:p>
        </p:txBody>
      </p:sp>
    </p:spTree>
    <p:extLst>
      <p:ext uri="{BB962C8B-B14F-4D97-AF65-F5344CB8AC3E}">
        <p14:creationId xmlns:p14="http://schemas.microsoft.com/office/powerpoint/2010/main" val="930266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38373535"/>
              </p:ex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099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grpSp>
        <p:nvGrpSpPr>
          <p:cNvPr id="10" name="Group 9"/>
          <p:cNvGrpSpPr/>
          <p:nvPr userDrawn="1"/>
        </p:nvGrpSpPr>
        <p:grpSpPr>
          <a:xfrm>
            <a:off x="23504" y="836712"/>
            <a:ext cx="9120497" cy="5256586"/>
            <a:chOff x="367884" y="695910"/>
            <a:chExt cx="11372431" cy="5691437"/>
          </a:xfrm>
        </p:grpSpPr>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884" y="3644537"/>
              <a:ext cx="8620265" cy="274281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20962158">
              <a:off x="8054170" y="2243860"/>
              <a:ext cx="2415071" cy="2067168"/>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20744544">
              <a:off x="9325244" y="695910"/>
              <a:ext cx="2415071" cy="2067168"/>
            </a:xfrm>
            <a:prstGeom prst="rect">
              <a:avLst/>
            </a:prstGeom>
          </p:spPr>
        </p:pic>
      </p:grpSp>
      <p:sp>
        <p:nvSpPr>
          <p:cNvPr id="7" name="Rectangle 6"/>
          <p:cNvSpPr/>
          <p:nvPr userDrawn="1"/>
        </p:nvSpPr>
        <p:spPr>
          <a:xfrm>
            <a:off x="0" y="836713"/>
            <a:ext cx="9144000" cy="5256585"/>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62">
              <a:solidFill>
                <a:prstClr val="white"/>
              </a:solidFill>
            </a:endParaRPr>
          </a:p>
        </p:txBody>
      </p:sp>
      <p:sp>
        <p:nvSpPr>
          <p:cNvPr id="3" name="Date Placeholder 2"/>
          <p:cNvSpPr>
            <a:spLocks noGrp="1"/>
          </p:cNvSpPr>
          <p:nvPr>
            <p:ph type="dt" sz="half" idx="10"/>
          </p:nvPr>
        </p:nvSpPr>
        <p:spPr/>
        <p:txBody>
          <a:bodyPr/>
          <a:lstStyle/>
          <a:p>
            <a:fld id="{DED1ADBA-C5CA-4159-8194-717F7EE74D41}" type="datetimeFigureOut">
              <a:rPr lang="en-GB" smtClean="0">
                <a:solidFill>
                  <a:prstClr val="black">
                    <a:tint val="75000"/>
                  </a:prstClr>
                </a:solidFill>
                <a:latin typeface="Verdana" pitchFamily="34" charset="0"/>
              </a:rPr>
              <a:pPr/>
              <a:t>11/08/2017</a:t>
            </a:fld>
            <a:endParaRPr lang="en-GB" dirty="0">
              <a:solidFill>
                <a:prstClr val="black">
                  <a:tint val="75000"/>
                </a:prstClr>
              </a:solidFill>
              <a:latin typeface="Verdana" pitchFamily="34" charset="0"/>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latin typeface="Verdana" pitchFamily="34" charset="0"/>
            </a:endParaRPr>
          </a:p>
        </p:txBody>
      </p:sp>
      <p:sp>
        <p:nvSpPr>
          <p:cNvPr id="5" name="Slide Number Placeholder 4"/>
          <p:cNvSpPr>
            <a:spLocks noGrp="1"/>
          </p:cNvSpPr>
          <p:nvPr>
            <p:ph type="sldNum" sz="quarter" idx="12"/>
          </p:nvPr>
        </p:nvSpPr>
        <p:spPr/>
        <p:txBody>
          <a:bodyPr/>
          <a:lstStyle/>
          <a:p>
            <a:fld id="{B6265AB4-D0FB-4AE3-BD67-E206C7EA1D11}" type="slidenum">
              <a:rPr lang="en-GB" smtClean="0">
                <a:solidFill>
                  <a:prstClr val="black">
                    <a:tint val="75000"/>
                  </a:prstClr>
                </a:solidFill>
                <a:latin typeface="Verdana" pitchFamily="34" charset="0"/>
              </a:rPr>
              <a:pPr/>
              <a:t>‹#›</a:t>
            </a:fld>
            <a:endParaRPr lang="en-GB" dirty="0">
              <a:solidFill>
                <a:prstClr val="black">
                  <a:tint val="75000"/>
                </a:prstClr>
              </a:solidFill>
              <a:latin typeface="Verdana" pitchFamily="34" charset="0"/>
            </a:endParaRPr>
          </a:p>
        </p:txBody>
      </p:sp>
      <p:sp>
        <p:nvSpPr>
          <p:cNvPr id="9" name="Title 1"/>
          <p:cNvSpPr>
            <a:spLocks noGrp="1"/>
          </p:cNvSpPr>
          <p:nvPr>
            <p:ph type="title"/>
          </p:nvPr>
        </p:nvSpPr>
        <p:spPr>
          <a:xfrm>
            <a:off x="105681" y="116632"/>
            <a:ext cx="7886700" cy="708932"/>
          </a:xfrm>
        </p:spPr>
        <p:txBody>
          <a:bodyPr>
            <a:normAutofit/>
          </a:bodyPr>
          <a:lstStyle>
            <a:lvl1pPr>
              <a:defRPr sz="1662"/>
            </a:lvl1pPr>
          </a:lstStyle>
          <a:p>
            <a:r>
              <a:rPr lang="en-US" dirty="0"/>
              <a:t>Click to edit Master title style</a:t>
            </a:r>
            <a:endParaRPr lang="en-GB" dirty="0"/>
          </a:p>
        </p:txBody>
      </p:sp>
    </p:spTree>
    <p:extLst>
      <p:ext uri="{BB962C8B-B14F-4D97-AF65-F5344CB8AC3E}">
        <p14:creationId xmlns:p14="http://schemas.microsoft.com/office/powerpoint/2010/main" val="3617606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416" name="Object 415" hidden="1"/>
          <p:cNvGraphicFramePr>
            <a:graphicFrameLocks noChangeAspect="1"/>
          </p:cNvGraphicFramePr>
          <p:nvPr userDrawn="1">
            <p:custDataLst>
              <p:tags r:id="rId2"/>
            </p:custDataLst>
            <p:extLst>
              <p:ext uri="{D42A27DB-BD31-4B8C-83A1-F6EECF244321}">
                <p14:modId xmlns:p14="http://schemas.microsoft.com/office/powerpoint/2010/main" val="2186437007"/>
              </p:ex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1095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pic>
        <p:nvPicPr>
          <p:cNvPr id="418" name="Picture 417"/>
          <p:cNvPicPr>
            <a:picLocks noChangeAspect="1"/>
          </p:cNvPicPr>
          <p:nvPr userDrawn="1"/>
        </p:nvPicPr>
        <p:blipFill rotWithShape="1">
          <a:blip r:embed="rId6" cstate="print">
            <a:extLst>
              <a:ext uri="{28A0092B-C50C-407E-A947-70E740481C1C}">
                <a14:useLocalDpi xmlns:a14="http://schemas.microsoft.com/office/drawing/2010/main"/>
              </a:ext>
            </a:extLst>
          </a:blip>
          <a:srcRect l="-49864" t="-1032"/>
          <a:stretch/>
        </p:blipFill>
        <p:spPr>
          <a:xfrm>
            <a:off x="4187077" y="764705"/>
            <a:ext cx="4955679" cy="4556963"/>
          </a:xfrm>
          <a:prstGeom prst="rect">
            <a:avLst/>
          </a:prstGeom>
        </p:spPr>
      </p:pic>
      <p:sp>
        <p:nvSpPr>
          <p:cNvPr id="415" name="Rectangle 414"/>
          <p:cNvSpPr/>
          <p:nvPr userDrawn="1"/>
        </p:nvSpPr>
        <p:spPr>
          <a:xfrm>
            <a:off x="3242623" y="0"/>
            <a:ext cx="5901378"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3" name="Date Placeholder 2"/>
          <p:cNvSpPr>
            <a:spLocks noGrp="1"/>
          </p:cNvSpPr>
          <p:nvPr>
            <p:ph type="dt" sz="half" idx="10"/>
          </p:nvPr>
        </p:nvSpPr>
        <p:spPr/>
        <p:txBody>
          <a:bodyPr/>
          <a:lstStyle/>
          <a:p>
            <a:fld id="{DED1ADBA-C5CA-4159-8194-717F7EE74D41}" type="datetimeFigureOut">
              <a:rPr lang="en-GB" smtClean="0">
                <a:solidFill>
                  <a:prstClr val="black">
                    <a:tint val="75000"/>
                  </a:prstClr>
                </a:solidFill>
                <a:latin typeface="Verdana" pitchFamily="34" charset="0"/>
              </a:rPr>
              <a:pPr/>
              <a:t>11/08/2017</a:t>
            </a:fld>
            <a:endParaRPr lang="en-GB" dirty="0">
              <a:solidFill>
                <a:prstClr val="black">
                  <a:tint val="75000"/>
                </a:prstClr>
              </a:solidFill>
              <a:latin typeface="Verdana" pitchFamily="34" charset="0"/>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latin typeface="Verdana" pitchFamily="34" charset="0"/>
            </a:endParaRPr>
          </a:p>
        </p:txBody>
      </p:sp>
      <p:sp>
        <p:nvSpPr>
          <p:cNvPr id="5" name="Slide Number Placeholder 4"/>
          <p:cNvSpPr>
            <a:spLocks noGrp="1"/>
          </p:cNvSpPr>
          <p:nvPr>
            <p:ph type="sldNum" sz="quarter" idx="12"/>
          </p:nvPr>
        </p:nvSpPr>
        <p:spPr/>
        <p:txBody>
          <a:bodyPr/>
          <a:lstStyle/>
          <a:p>
            <a:fld id="{B6265AB4-D0FB-4AE3-BD67-E206C7EA1D11}" type="slidenum">
              <a:rPr lang="en-GB" smtClean="0">
                <a:solidFill>
                  <a:prstClr val="black">
                    <a:tint val="75000"/>
                  </a:prstClr>
                </a:solidFill>
                <a:latin typeface="Verdana" pitchFamily="34" charset="0"/>
              </a:rPr>
              <a:pPr/>
              <a:t>‹#›</a:t>
            </a:fld>
            <a:endParaRPr lang="en-GB" dirty="0">
              <a:solidFill>
                <a:prstClr val="black">
                  <a:tint val="75000"/>
                </a:prstClr>
              </a:solidFill>
              <a:latin typeface="Verdana" pitchFamily="34" charset="0"/>
            </a:endParaRPr>
          </a:p>
        </p:txBody>
      </p:sp>
      <p:sp>
        <p:nvSpPr>
          <p:cNvPr id="413" name="Title 1"/>
          <p:cNvSpPr>
            <a:spLocks noGrp="1"/>
          </p:cNvSpPr>
          <p:nvPr>
            <p:ph type="title"/>
          </p:nvPr>
        </p:nvSpPr>
        <p:spPr>
          <a:xfrm>
            <a:off x="105681" y="116632"/>
            <a:ext cx="7886700" cy="708932"/>
          </a:xfrm>
        </p:spPr>
        <p:txBody>
          <a:bodyPr>
            <a:normAutofit/>
          </a:bodyPr>
          <a:lstStyle>
            <a:lvl1pPr>
              <a:defRPr sz="1662"/>
            </a:lvl1pPr>
          </a:lstStyle>
          <a:p>
            <a:r>
              <a:rPr lang="en-US" dirty="0"/>
              <a:t>Click to edit Master title style</a:t>
            </a:r>
            <a:endParaRPr lang="en-GB" dirty="0"/>
          </a:p>
        </p:txBody>
      </p:sp>
      <p:sp>
        <p:nvSpPr>
          <p:cNvPr id="414" name="Content Placeholder 2"/>
          <p:cNvSpPr>
            <a:spLocks noGrp="1"/>
          </p:cNvSpPr>
          <p:nvPr>
            <p:ph idx="1"/>
          </p:nvPr>
        </p:nvSpPr>
        <p:spPr>
          <a:xfrm>
            <a:off x="628651" y="1736812"/>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9" name="Rectangle 418"/>
          <p:cNvSpPr/>
          <p:nvPr userDrawn="1"/>
        </p:nvSpPr>
        <p:spPr>
          <a:xfrm>
            <a:off x="0" y="836713"/>
            <a:ext cx="9144000" cy="5256585"/>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62">
              <a:solidFill>
                <a:prstClr val="white"/>
              </a:solidFill>
            </a:endParaRPr>
          </a:p>
        </p:txBody>
      </p:sp>
    </p:spTree>
    <p:extLst>
      <p:ext uri="{BB962C8B-B14F-4D97-AF65-F5344CB8AC3E}">
        <p14:creationId xmlns:p14="http://schemas.microsoft.com/office/powerpoint/2010/main" val="3809693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36587264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80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grpSp>
        <p:nvGrpSpPr>
          <p:cNvPr id="17" name="Group 16"/>
          <p:cNvGrpSpPr/>
          <p:nvPr userDrawn="1"/>
        </p:nvGrpSpPr>
        <p:grpSpPr>
          <a:xfrm>
            <a:off x="0" y="6217920"/>
            <a:ext cx="9144508" cy="640080"/>
            <a:chOff x="0" y="6217920"/>
            <a:chExt cx="9144508" cy="640080"/>
          </a:xfrm>
        </p:grpSpPr>
        <p:pic>
          <p:nvPicPr>
            <p:cNvPr id="18" name="Picture 17" descr="AFKLMP---Logo-bar.gif"/>
            <p:cNvPicPr>
              <a:picLocks noChangeAspect="1"/>
            </p:cNvPicPr>
            <p:nvPr userDrawn="1"/>
          </p:nvPicPr>
          <p:blipFill rotWithShape="1">
            <a:blip r:embed="rId13" cstate="print">
              <a:extLst>
                <a:ext uri="{28A0092B-C50C-407E-A947-70E740481C1C}">
                  <a14:useLocalDpi xmlns:a14="http://schemas.microsoft.com/office/drawing/2010/main" val="0"/>
                </a:ext>
              </a:extLst>
            </a:blip>
            <a:srcRect r="20000"/>
            <a:stretch/>
          </p:blipFill>
          <p:spPr>
            <a:xfrm>
              <a:off x="0" y="6217920"/>
              <a:ext cx="7315200" cy="640080"/>
            </a:xfrm>
            <a:prstGeom prst="rect">
              <a:avLst/>
            </a:prstGeom>
          </p:spPr>
        </p:pic>
        <p:pic>
          <p:nvPicPr>
            <p:cNvPr id="19" name="Picture 18" descr="AFKLMP---Logo-bar.gif"/>
            <p:cNvPicPr>
              <a:picLocks noChangeAspect="1"/>
            </p:cNvPicPr>
            <p:nvPr userDrawn="1"/>
          </p:nvPicPr>
          <p:blipFill rotWithShape="1">
            <a:blip r:embed="rId13" cstate="print">
              <a:extLst>
                <a:ext uri="{28A0092B-C50C-407E-A947-70E740481C1C}">
                  <a14:useLocalDpi xmlns:a14="http://schemas.microsoft.com/office/drawing/2010/main" val="0"/>
                </a:ext>
              </a:extLst>
            </a:blip>
            <a:srcRect l="26980" r="104"/>
            <a:stretch/>
          </p:blipFill>
          <p:spPr>
            <a:xfrm>
              <a:off x="2477008" y="6217920"/>
              <a:ext cx="6667500" cy="640080"/>
            </a:xfrm>
            <a:prstGeom prst="rect">
              <a:avLst/>
            </a:prstGeom>
          </p:spPr>
        </p:pic>
      </p:grpSp>
      <p:grpSp>
        <p:nvGrpSpPr>
          <p:cNvPr id="9" name="Group 8"/>
          <p:cNvGrpSpPr/>
          <p:nvPr userDrawn="1"/>
        </p:nvGrpSpPr>
        <p:grpSpPr>
          <a:xfrm>
            <a:off x="2351770" y="6176963"/>
            <a:ext cx="1133499" cy="550178"/>
            <a:chOff x="2351770" y="6176963"/>
            <a:chExt cx="1133499" cy="550178"/>
          </a:xfrm>
        </p:grpSpPr>
        <p:sp>
          <p:nvSpPr>
            <p:cNvPr id="8" name="Rectangle 7"/>
            <p:cNvSpPr/>
            <p:nvPr userDrawn="1"/>
          </p:nvSpPr>
          <p:spPr>
            <a:xfrm>
              <a:off x="2437200" y="6559200"/>
              <a:ext cx="9324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14">
              <a:clrChange>
                <a:clrFrom>
                  <a:srgbClr val="FFFFFF"/>
                </a:clrFrom>
                <a:clrTo>
                  <a:srgbClr val="FFFFFF">
                    <a:alpha val="0"/>
                  </a:srgbClr>
                </a:clrTo>
              </a:clrChange>
            </a:blip>
            <a:stretch>
              <a:fillRect/>
            </a:stretch>
          </p:blipFill>
          <p:spPr>
            <a:xfrm>
              <a:off x="2351770" y="6176963"/>
              <a:ext cx="1133499" cy="550178"/>
            </a:xfrm>
            <a:prstGeom prst="rect">
              <a:avLst/>
            </a:prstGeom>
          </p:spPr>
        </p:pic>
      </p:grpSp>
      <p:pic>
        <p:nvPicPr>
          <p:cNvPr id="26" name="Picture 2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93703" y="6394045"/>
            <a:ext cx="550239" cy="171950"/>
          </a:xfrm>
          <a:prstGeom prst="rect">
            <a:avLst/>
          </a:prstGeom>
        </p:spPr>
      </p:pic>
      <p:sp>
        <p:nvSpPr>
          <p:cNvPr id="2" name="Title Placeholder 1"/>
          <p:cNvSpPr>
            <a:spLocks noGrp="1"/>
          </p:cNvSpPr>
          <p:nvPr>
            <p:ph type="title"/>
          </p:nvPr>
        </p:nvSpPr>
        <p:spPr>
          <a:xfrm>
            <a:off x="628650" y="365126"/>
            <a:ext cx="7886700" cy="70893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D1ADBA-C5CA-4159-8194-717F7EE74D41}" type="datetimeFigureOut">
              <a:rPr lang="en-GB" smtClean="0"/>
              <a:t>11/08/2017</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265AB4-D0FB-4AE3-BD67-E206C7EA1D11}" type="slidenum">
              <a:rPr lang="en-GB" smtClean="0"/>
              <a:t>‹#›</a:t>
            </a:fld>
            <a:endParaRPr lang="en-GB" dirty="0"/>
          </a:p>
        </p:txBody>
      </p:sp>
      <p:sp>
        <p:nvSpPr>
          <p:cNvPr id="10" name="Rectangle 9"/>
          <p:cNvSpPr/>
          <p:nvPr userDrawn="1"/>
        </p:nvSpPr>
        <p:spPr>
          <a:xfrm>
            <a:off x="-469859" y="1074948"/>
            <a:ext cx="295977" cy="394636"/>
          </a:xfrm>
          <a:prstGeom prst="rect">
            <a:avLst/>
          </a:prstGeom>
          <a:solidFill>
            <a:srgbClr val="10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p:cNvSpPr/>
          <p:nvPr userDrawn="1"/>
        </p:nvSpPr>
        <p:spPr>
          <a:xfrm>
            <a:off x="-469859" y="1575462"/>
            <a:ext cx="295977" cy="394636"/>
          </a:xfrm>
          <a:prstGeom prst="rect">
            <a:avLst/>
          </a:prstGeom>
          <a:solidFill>
            <a:srgbClr val="E2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p:cNvSpPr/>
          <p:nvPr userDrawn="1"/>
        </p:nvSpPr>
        <p:spPr>
          <a:xfrm>
            <a:off x="-469859" y="2095226"/>
            <a:ext cx="295977" cy="394636"/>
          </a:xfrm>
          <a:prstGeom prst="rect">
            <a:avLst/>
          </a:prstGeom>
          <a:solidFill>
            <a:srgbClr val="00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ectangle 12"/>
          <p:cNvSpPr/>
          <p:nvPr userDrawn="1"/>
        </p:nvSpPr>
        <p:spPr>
          <a:xfrm>
            <a:off x="-469859" y="2624615"/>
            <a:ext cx="295977" cy="394636"/>
          </a:xfrm>
          <a:prstGeom prst="rect">
            <a:avLst/>
          </a:prstGeom>
          <a:solidFill>
            <a:srgbClr val="B4B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TextBox 19"/>
          <p:cNvSpPr txBox="1"/>
          <p:nvPr userDrawn="1"/>
        </p:nvSpPr>
        <p:spPr>
          <a:xfrm>
            <a:off x="7992380" y="6396910"/>
            <a:ext cx="743466" cy="200055"/>
          </a:xfrm>
          <a:prstGeom prst="rect">
            <a:avLst/>
          </a:prstGeom>
          <a:noFill/>
        </p:spPr>
        <p:txBody>
          <a:bodyPr wrap="square" rtlCol="0">
            <a:spAutoFit/>
          </a:bodyPr>
          <a:lstStyle/>
          <a:p>
            <a:pPr algn="r"/>
            <a:fld id="{E10ED50B-689B-B340-B89B-08D8C7AAB025}" type="slidenum">
              <a:rPr lang="en-US" sz="700" smtClean="0">
                <a:solidFill>
                  <a:srgbClr val="847472"/>
                </a:solidFill>
                <a:latin typeface="Arial"/>
                <a:cs typeface="Arial"/>
              </a:rPr>
              <a:t>‹#›</a:t>
            </a:fld>
            <a:endParaRPr lang="en-US" sz="700" dirty="0">
              <a:solidFill>
                <a:srgbClr val="847472"/>
              </a:solidFill>
              <a:latin typeface="Arial"/>
              <a:cs typeface="Arial"/>
            </a:endParaRPr>
          </a:p>
        </p:txBody>
      </p:sp>
      <p:pic>
        <p:nvPicPr>
          <p:cNvPr id="27" name="Picture 26"/>
          <p:cNvPicPr>
            <a:picLocks noChangeAspect="1"/>
          </p:cNvPicPr>
          <p:nvPr userDrawn="1"/>
        </p:nvPicPr>
        <p:blipFill rotWithShape="1">
          <a:blip r:embed="rId16" cstate="print">
            <a:extLst>
              <a:ext uri="{28A0092B-C50C-407E-A947-70E740481C1C}">
                <a14:useLocalDpi xmlns:a14="http://schemas.microsoft.com/office/drawing/2010/main" val="0"/>
              </a:ext>
            </a:extLst>
          </a:blip>
          <a:srcRect l="23842" t="3" r="23176" b="36484"/>
          <a:stretch/>
        </p:blipFill>
        <p:spPr>
          <a:xfrm>
            <a:off x="2495446" y="6304732"/>
            <a:ext cx="90756" cy="183024"/>
          </a:xfrm>
          <a:prstGeom prst="rect">
            <a:avLst/>
          </a:prstGeom>
        </p:spPr>
      </p:pic>
    </p:spTree>
    <p:extLst>
      <p:ext uri="{BB962C8B-B14F-4D97-AF65-F5344CB8AC3E}">
        <p14:creationId xmlns:p14="http://schemas.microsoft.com/office/powerpoint/2010/main" val="2421368416"/>
      </p:ext>
    </p:extLst>
  </p:cSld>
  <p:clrMap bg1="lt1" tx1="dk1" bg2="lt2" tx2="dk2" accent1="accent1" accent2="accent2" accent3="accent3" accent4="accent4" accent5="accent5" accent6="accent6" hlink="hlink" folHlink="folHlink"/>
  <p:sldLayoutIdLst>
    <p:sldLayoutId id="2147484129" r:id="rId1"/>
    <p:sldLayoutId id="2147484131" r:id="rId2"/>
    <p:sldLayoutId id="2147484165" r:id="rId3"/>
    <p:sldLayoutId id="2147484166" r:id="rId4"/>
    <p:sldLayoutId id="2147484167" r:id="rId5"/>
    <p:sldLayoutId id="2147484168" r:id="rId6"/>
    <p:sldLayoutId id="2147484169" r:id="rId7"/>
  </p:sldLayoutIdLst>
  <p:timing>
    <p:tnLst>
      <p:par>
        <p:cTn id="1" dur="indefinite" restart="never" nodeType="tmRoot"/>
      </p:par>
    </p:tnLst>
  </p:timing>
  <p:txStyles>
    <p:titleStyle>
      <a:lvl1pPr algn="l" defTabSz="685800" rtl="0" eaLnBrk="1" latinLnBrk="0" hangingPunct="1">
        <a:lnSpc>
          <a:spcPct val="90000"/>
        </a:lnSpc>
        <a:spcBef>
          <a:spcPct val="0"/>
        </a:spcBef>
        <a:buNone/>
        <a:defRPr sz="2400" b="1" kern="1200">
          <a:solidFill>
            <a:srgbClr val="84747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notesSlide" Target="../notesSlides/notesSlide1.xml"/><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5.vml"/><Relationship Id="rId6" Type="http://schemas.openxmlformats.org/officeDocument/2006/relationships/image" Target="../media/image7.emf"/><Relationship Id="rId5" Type="http://schemas.openxmlformats.org/officeDocument/2006/relationships/oleObject" Target="../embeddings/oleObject15.bin"/><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image" Target="../media/image7.emf"/><Relationship Id="rId5" Type="http://schemas.openxmlformats.org/officeDocument/2006/relationships/oleObject" Target="../embeddings/oleObject16.bin"/><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tags" Target="../tags/tag55.xml"/><Relationship Id="rId39" Type="http://schemas.openxmlformats.org/officeDocument/2006/relationships/tags" Target="../tags/tag68.xml"/><Relationship Id="rId21" Type="http://schemas.openxmlformats.org/officeDocument/2006/relationships/tags" Target="../tags/tag50.xml"/><Relationship Id="rId34" Type="http://schemas.openxmlformats.org/officeDocument/2006/relationships/tags" Target="../tags/tag63.xml"/><Relationship Id="rId42" Type="http://schemas.openxmlformats.org/officeDocument/2006/relationships/tags" Target="../tags/tag71.xml"/><Relationship Id="rId47" Type="http://schemas.openxmlformats.org/officeDocument/2006/relationships/tags" Target="../tags/tag76.xml"/><Relationship Id="rId50" Type="http://schemas.openxmlformats.org/officeDocument/2006/relationships/tags" Target="../tags/tag79.xml"/><Relationship Id="rId55" Type="http://schemas.openxmlformats.org/officeDocument/2006/relationships/tags" Target="../tags/tag84.xml"/><Relationship Id="rId63" Type="http://schemas.openxmlformats.org/officeDocument/2006/relationships/tags" Target="../tags/tag92.xml"/><Relationship Id="rId68" Type="http://schemas.openxmlformats.org/officeDocument/2006/relationships/image" Target="../media/image7.emf"/><Relationship Id="rId7" Type="http://schemas.openxmlformats.org/officeDocument/2006/relationships/tags" Target="../tags/tag36.xml"/><Relationship Id="rId2" Type="http://schemas.openxmlformats.org/officeDocument/2006/relationships/tags" Target="../tags/tag31.xml"/><Relationship Id="rId16" Type="http://schemas.openxmlformats.org/officeDocument/2006/relationships/tags" Target="../tags/tag45.xml"/><Relationship Id="rId29" Type="http://schemas.openxmlformats.org/officeDocument/2006/relationships/tags" Target="../tags/tag58.xml"/><Relationship Id="rId1" Type="http://schemas.openxmlformats.org/officeDocument/2006/relationships/vmlDrawing" Target="../drawings/vmlDrawing17.v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32" Type="http://schemas.openxmlformats.org/officeDocument/2006/relationships/tags" Target="../tags/tag61.xml"/><Relationship Id="rId37" Type="http://schemas.openxmlformats.org/officeDocument/2006/relationships/tags" Target="../tags/tag66.xml"/><Relationship Id="rId40" Type="http://schemas.openxmlformats.org/officeDocument/2006/relationships/tags" Target="../tags/tag69.xml"/><Relationship Id="rId45" Type="http://schemas.openxmlformats.org/officeDocument/2006/relationships/tags" Target="../tags/tag74.xml"/><Relationship Id="rId53" Type="http://schemas.openxmlformats.org/officeDocument/2006/relationships/tags" Target="../tags/tag82.xml"/><Relationship Id="rId58" Type="http://schemas.openxmlformats.org/officeDocument/2006/relationships/tags" Target="../tags/tag87.xml"/><Relationship Id="rId66" Type="http://schemas.openxmlformats.org/officeDocument/2006/relationships/slideLayout" Target="../slideLayouts/slideLayout2.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36" Type="http://schemas.openxmlformats.org/officeDocument/2006/relationships/tags" Target="../tags/tag65.xml"/><Relationship Id="rId49" Type="http://schemas.openxmlformats.org/officeDocument/2006/relationships/tags" Target="../tags/tag78.xml"/><Relationship Id="rId57" Type="http://schemas.openxmlformats.org/officeDocument/2006/relationships/tags" Target="../tags/tag86.xml"/><Relationship Id="rId61" Type="http://schemas.openxmlformats.org/officeDocument/2006/relationships/tags" Target="../tags/tag90.xml"/><Relationship Id="rId10" Type="http://schemas.openxmlformats.org/officeDocument/2006/relationships/tags" Target="../tags/tag39.xml"/><Relationship Id="rId19" Type="http://schemas.openxmlformats.org/officeDocument/2006/relationships/tags" Target="../tags/tag48.xml"/><Relationship Id="rId31" Type="http://schemas.openxmlformats.org/officeDocument/2006/relationships/tags" Target="../tags/tag60.xml"/><Relationship Id="rId44" Type="http://schemas.openxmlformats.org/officeDocument/2006/relationships/tags" Target="../tags/tag73.xml"/><Relationship Id="rId52" Type="http://schemas.openxmlformats.org/officeDocument/2006/relationships/tags" Target="../tags/tag81.xml"/><Relationship Id="rId60" Type="http://schemas.openxmlformats.org/officeDocument/2006/relationships/tags" Target="../tags/tag89.xml"/><Relationship Id="rId65" Type="http://schemas.openxmlformats.org/officeDocument/2006/relationships/tags" Target="../tags/tag94.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 Id="rId30" Type="http://schemas.openxmlformats.org/officeDocument/2006/relationships/tags" Target="../tags/tag59.xml"/><Relationship Id="rId35" Type="http://schemas.openxmlformats.org/officeDocument/2006/relationships/tags" Target="../tags/tag64.xml"/><Relationship Id="rId43" Type="http://schemas.openxmlformats.org/officeDocument/2006/relationships/tags" Target="../tags/tag72.xml"/><Relationship Id="rId48" Type="http://schemas.openxmlformats.org/officeDocument/2006/relationships/tags" Target="../tags/tag77.xml"/><Relationship Id="rId56" Type="http://schemas.openxmlformats.org/officeDocument/2006/relationships/tags" Target="../tags/tag85.xml"/><Relationship Id="rId64" Type="http://schemas.openxmlformats.org/officeDocument/2006/relationships/tags" Target="../tags/tag93.xml"/><Relationship Id="rId8" Type="http://schemas.openxmlformats.org/officeDocument/2006/relationships/tags" Target="../tags/tag37.xml"/><Relationship Id="rId51" Type="http://schemas.openxmlformats.org/officeDocument/2006/relationships/tags" Target="../tags/tag80.xml"/><Relationship Id="rId3" Type="http://schemas.openxmlformats.org/officeDocument/2006/relationships/tags" Target="../tags/tag32.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33" Type="http://schemas.openxmlformats.org/officeDocument/2006/relationships/tags" Target="../tags/tag62.xml"/><Relationship Id="rId38" Type="http://schemas.openxmlformats.org/officeDocument/2006/relationships/tags" Target="../tags/tag67.xml"/><Relationship Id="rId46" Type="http://schemas.openxmlformats.org/officeDocument/2006/relationships/tags" Target="../tags/tag75.xml"/><Relationship Id="rId59" Type="http://schemas.openxmlformats.org/officeDocument/2006/relationships/tags" Target="../tags/tag88.xml"/><Relationship Id="rId67" Type="http://schemas.openxmlformats.org/officeDocument/2006/relationships/oleObject" Target="../embeddings/oleObject17.bin"/><Relationship Id="rId20" Type="http://schemas.openxmlformats.org/officeDocument/2006/relationships/tags" Target="../tags/tag49.xml"/><Relationship Id="rId41" Type="http://schemas.openxmlformats.org/officeDocument/2006/relationships/tags" Target="../tags/tag70.xml"/><Relationship Id="rId54" Type="http://schemas.openxmlformats.org/officeDocument/2006/relationships/tags" Target="../tags/tag83.xml"/><Relationship Id="rId62" Type="http://schemas.openxmlformats.org/officeDocument/2006/relationships/tags" Target="../tags/tag9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vmlDrawing" Target="../drawings/vmlDrawing18.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vmlDrawing" Target="../drawings/vmlDrawing19.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20.xml"/><Relationship Id="rId2" Type="http://schemas.openxmlformats.org/officeDocument/2006/relationships/tags" Target="../tags/tag97.xml"/><Relationship Id="rId1" Type="http://schemas.openxmlformats.org/officeDocument/2006/relationships/vmlDrawing" Target="../drawings/vmlDrawing20.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98.xml"/><Relationship Id="rId1" Type="http://schemas.openxmlformats.org/officeDocument/2006/relationships/vmlDrawing" Target="../drawings/vmlDrawing21.v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99.xml"/><Relationship Id="rId1" Type="http://schemas.openxmlformats.org/officeDocument/2006/relationships/vmlDrawing" Target="../drawings/vmlDrawing22.vml"/><Relationship Id="rId6" Type="http://schemas.openxmlformats.org/officeDocument/2006/relationships/slide" Target="slide40.xml"/><Relationship Id="rId5" Type="http://schemas.openxmlformats.org/officeDocument/2006/relationships/image" Target="../media/image1.emf"/><Relationship Id="rId4" Type="http://schemas.openxmlformats.org/officeDocument/2006/relationships/oleObject" Target="../embeddings/oleObject22.bin"/><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slide" Target="slide20.xml"/><Relationship Id="rId2" Type="http://schemas.openxmlformats.org/officeDocument/2006/relationships/tags" Target="../tags/tag100.xml"/><Relationship Id="rId1" Type="http://schemas.openxmlformats.org/officeDocument/2006/relationships/vmlDrawing" Target="../drawings/vmlDrawing23.vml"/><Relationship Id="rId6" Type="http://schemas.openxmlformats.org/officeDocument/2006/relationships/slide" Target="slide15.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101.xml"/><Relationship Id="rId1" Type="http://schemas.openxmlformats.org/officeDocument/2006/relationships/vmlDrawing" Target="../drawings/vmlDrawing24.vml"/><Relationship Id="rId6" Type="http://schemas.openxmlformats.org/officeDocument/2006/relationships/hyperlink" Target="https://cbp-checker.digitalcargolabs.nl/" TargetMode="External"/><Relationship Id="rId5" Type="http://schemas.openxmlformats.org/officeDocument/2006/relationships/image" Target="../media/image15.e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15.xml"/><Relationship Id="rId2" Type="http://schemas.openxmlformats.org/officeDocument/2006/relationships/tags" Target="../tags/tag102.xml"/><Relationship Id="rId1" Type="http://schemas.openxmlformats.org/officeDocument/2006/relationships/vmlDrawing" Target="../drawings/vmlDrawing25.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103.xml"/><Relationship Id="rId1" Type="http://schemas.openxmlformats.org/officeDocument/2006/relationships/vmlDrawing" Target="../drawings/vmlDrawing26.vml"/><Relationship Id="rId6" Type="http://schemas.openxmlformats.org/officeDocument/2006/relationships/hyperlink" Target="https://www.afklcargo.com/WW/en/common/about_us/local_conditions.jsp" TargetMode="External"/><Relationship Id="rId5" Type="http://schemas.openxmlformats.org/officeDocument/2006/relationships/image" Target="../media/image15.emf"/><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vmlDrawing" Target="../drawings/vmlDrawing27.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vmlDrawing" Target="../drawings/vmlDrawing28.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2.xml"/><Relationship Id="rId7" Type="http://schemas.openxmlformats.org/officeDocument/2006/relationships/slide" Target="slide15.xml"/><Relationship Id="rId2" Type="http://schemas.openxmlformats.org/officeDocument/2006/relationships/tags" Target="../tags/tag106.xml"/><Relationship Id="rId1" Type="http://schemas.openxmlformats.org/officeDocument/2006/relationships/vmlDrawing" Target="../drawings/vmlDrawing29.vml"/><Relationship Id="rId6" Type="http://schemas.openxmlformats.org/officeDocument/2006/relationships/slide" Target="slide38.xml"/><Relationship Id="rId5" Type="http://schemas.openxmlformats.org/officeDocument/2006/relationships/image" Target="../media/image1.emf"/><Relationship Id="rId4" Type="http://schemas.openxmlformats.org/officeDocument/2006/relationships/oleObject" Target="../embeddings/oleObject29.bin"/><Relationship Id="rId9" Type="http://schemas.openxmlformats.org/officeDocument/2006/relationships/image" Target="../media/image16.jpeg"/></Relationships>
</file>

<file path=ppt/slides/_rels/slide25.xml.rels><?xml version="1.0" encoding="UTF-8" standalone="yes"?>
<Relationships xmlns="http://schemas.openxmlformats.org/package/2006/relationships"><Relationship Id="rId13" Type="http://schemas.openxmlformats.org/officeDocument/2006/relationships/tags" Target="../tags/tag118.xml"/><Relationship Id="rId18" Type="http://schemas.openxmlformats.org/officeDocument/2006/relationships/tags" Target="../tags/tag123.xml"/><Relationship Id="rId26" Type="http://schemas.openxmlformats.org/officeDocument/2006/relationships/tags" Target="../tags/tag131.xml"/><Relationship Id="rId39" Type="http://schemas.openxmlformats.org/officeDocument/2006/relationships/tags" Target="../tags/tag144.xml"/><Relationship Id="rId21" Type="http://schemas.openxmlformats.org/officeDocument/2006/relationships/tags" Target="../tags/tag126.xml"/><Relationship Id="rId34" Type="http://schemas.openxmlformats.org/officeDocument/2006/relationships/tags" Target="../tags/tag139.xml"/><Relationship Id="rId42" Type="http://schemas.openxmlformats.org/officeDocument/2006/relationships/tags" Target="../tags/tag147.xml"/><Relationship Id="rId47" Type="http://schemas.openxmlformats.org/officeDocument/2006/relationships/tags" Target="../tags/tag152.xml"/><Relationship Id="rId50" Type="http://schemas.openxmlformats.org/officeDocument/2006/relationships/tags" Target="../tags/tag155.xml"/><Relationship Id="rId55" Type="http://schemas.openxmlformats.org/officeDocument/2006/relationships/tags" Target="../tags/tag160.xml"/><Relationship Id="rId7" Type="http://schemas.openxmlformats.org/officeDocument/2006/relationships/tags" Target="../tags/tag112.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29" Type="http://schemas.openxmlformats.org/officeDocument/2006/relationships/tags" Target="../tags/tag134.xml"/><Relationship Id="rId41" Type="http://schemas.openxmlformats.org/officeDocument/2006/relationships/tags" Target="../tags/tag146.xml"/><Relationship Id="rId54" Type="http://schemas.openxmlformats.org/officeDocument/2006/relationships/tags" Target="../tags/tag159.xml"/><Relationship Id="rId62" Type="http://schemas.openxmlformats.org/officeDocument/2006/relationships/image" Target="../media/image7.emf"/><Relationship Id="rId1" Type="http://schemas.openxmlformats.org/officeDocument/2006/relationships/vmlDrawing" Target="../drawings/vmlDrawing30.v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tags" Target="../tags/tag129.xml"/><Relationship Id="rId32" Type="http://schemas.openxmlformats.org/officeDocument/2006/relationships/tags" Target="../tags/tag137.xml"/><Relationship Id="rId37" Type="http://schemas.openxmlformats.org/officeDocument/2006/relationships/tags" Target="../tags/tag142.xml"/><Relationship Id="rId40" Type="http://schemas.openxmlformats.org/officeDocument/2006/relationships/tags" Target="../tags/tag145.xml"/><Relationship Id="rId45" Type="http://schemas.openxmlformats.org/officeDocument/2006/relationships/tags" Target="../tags/tag150.xml"/><Relationship Id="rId53" Type="http://schemas.openxmlformats.org/officeDocument/2006/relationships/tags" Target="../tags/tag158.xml"/><Relationship Id="rId58" Type="http://schemas.openxmlformats.org/officeDocument/2006/relationships/tags" Target="../tags/tag163.xml"/><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tags" Target="../tags/tag128.xml"/><Relationship Id="rId28" Type="http://schemas.openxmlformats.org/officeDocument/2006/relationships/tags" Target="../tags/tag133.xml"/><Relationship Id="rId36" Type="http://schemas.openxmlformats.org/officeDocument/2006/relationships/tags" Target="../tags/tag141.xml"/><Relationship Id="rId49" Type="http://schemas.openxmlformats.org/officeDocument/2006/relationships/tags" Target="../tags/tag154.xml"/><Relationship Id="rId57" Type="http://schemas.openxmlformats.org/officeDocument/2006/relationships/tags" Target="../tags/tag162.xml"/><Relationship Id="rId61" Type="http://schemas.openxmlformats.org/officeDocument/2006/relationships/oleObject" Target="../embeddings/oleObject30.bin"/><Relationship Id="rId10" Type="http://schemas.openxmlformats.org/officeDocument/2006/relationships/tags" Target="../tags/tag115.xml"/><Relationship Id="rId19" Type="http://schemas.openxmlformats.org/officeDocument/2006/relationships/tags" Target="../tags/tag124.xml"/><Relationship Id="rId31" Type="http://schemas.openxmlformats.org/officeDocument/2006/relationships/tags" Target="../tags/tag136.xml"/><Relationship Id="rId44" Type="http://schemas.openxmlformats.org/officeDocument/2006/relationships/tags" Target="../tags/tag149.xml"/><Relationship Id="rId52" Type="http://schemas.openxmlformats.org/officeDocument/2006/relationships/tags" Target="../tags/tag157.xml"/><Relationship Id="rId60"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tags" Target="../tags/tag127.xml"/><Relationship Id="rId27" Type="http://schemas.openxmlformats.org/officeDocument/2006/relationships/tags" Target="../tags/tag132.xml"/><Relationship Id="rId30" Type="http://schemas.openxmlformats.org/officeDocument/2006/relationships/tags" Target="../tags/tag135.xml"/><Relationship Id="rId35" Type="http://schemas.openxmlformats.org/officeDocument/2006/relationships/tags" Target="../tags/tag140.xml"/><Relationship Id="rId43" Type="http://schemas.openxmlformats.org/officeDocument/2006/relationships/tags" Target="../tags/tag148.xml"/><Relationship Id="rId48" Type="http://schemas.openxmlformats.org/officeDocument/2006/relationships/tags" Target="../tags/tag153.xml"/><Relationship Id="rId56" Type="http://schemas.openxmlformats.org/officeDocument/2006/relationships/tags" Target="../tags/tag161.xml"/><Relationship Id="rId8" Type="http://schemas.openxmlformats.org/officeDocument/2006/relationships/tags" Target="../tags/tag113.xml"/><Relationship Id="rId51" Type="http://schemas.openxmlformats.org/officeDocument/2006/relationships/tags" Target="../tags/tag156.xml"/><Relationship Id="rId3" Type="http://schemas.openxmlformats.org/officeDocument/2006/relationships/tags" Target="../tags/tag108.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tags" Target="../tags/tag130.xml"/><Relationship Id="rId33" Type="http://schemas.openxmlformats.org/officeDocument/2006/relationships/tags" Target="../tags/tag138.xml"/><Relationship Id="rId38" Type="http://schemas.openxmlformats.org/officeDocument/2006/relationships/tags" Target="../tags/tag143.xml"/><Relationship Id="rId46" Type="http://schemas.openxmlformats.org/officeDocument/2006/relationships/tags" Target="../tags/tag151.xml"/><Relationship Id="rId59" Type="http://schemas.openxmlformats.org/officeDocument/2006/relationships/tags" Target="../tags/tag1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emf"/><Relationship Id="rId4" Type="http://schemas.openxmlformats.org/officeDocument/2006/relationships/tags" Target="../tags/tag14.xml"/><Relationship Id="rId9" Type="http://schemas.openxmlformats.org/officeDocument/2006/relationships/oleObject" Target="../embeddings/oleObject11.bin"/></Relationships>
</file>

<file path=ppt/slides/_rels/slide30.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3" Type="http://schemas.openxmlformats.org/officeDocument/2006/relationships/tags" Target="../tags/tag167.xml"/><Relationship Id="rId21" Type="http://schemas.openxmlformats.org/officeDocument/2006/relationships/tags" Target="../tags/tag185.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slideLayout" Target="../slideLayouts/slideLayout2.xml"/><Relationship Id="rId10" Type="http://schemas.openxmlformats.org/officeDocument/2006/relationships/tags" Target="../tags/tag174.xml"/><Relationship Id="rId19" Type="http://schemas.openxmlformats.org/officeDocument/2006/relationships/tags" Target="../tags/tag183.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mailto:wilbert.akkermans@klmcargo.com" TargetMode="External"/><Relationship Id="rId13" Type="http://schemas.openxmlformats.org/officeDocument/2006/relationships/hyperlink" Target="mailto:simon.spoor@klmcargo.com" TargetMode="External"/><Relationship Id="rId3" Type="http://schemas.openxmlformats.org/officeDocument/2006/relationships/hyperlink" Target="mailto:Duncan.Tol@klmcargo.com" TargetMode="External"/><Relationship Id="rId7" Type="http://schemas.openxmlformats.org/officeDocument/2006/relationships/hyperlink" Target="mailto:fred.timmers@klmcargo.com" TargetMode="External"/><Relationship Id="rId12" Type="http://schemas.openxmlformats.org/officeDocument/2006/relationships/hyperlink" Target="mailto:SPLCP.6@klmcargo.com" TargetMode="External"/><Relationship Id="rId2" Type="http://schemas.openxmlformats.org/officeDocument/2006/relationships/hyperlink" Target="mailto:Sanja.mravik@klmcargo.com" TargetMode="External"/><Relationship Id="rId1" Type="http://schemas.openxmlformats.org/officeDocument/2006/relationships/slideLayout" Target="../slideLayouts/slideLayout2.xml"/><Relationship Id="rId6" Type="http://schemas.openxmlformats.org/officeDocument/2006/relationships/hyperlink" Target="mailto:willem.roozendaal@klmcargo.com" TargetMode="External"/><Relationship Id="rId11" Type="http://schemas.openxmlformats.org/officeDocument/2006/relationships/hyperlink" Target="mailto:SPLCP.3@klmcargo.com" TargetMode="External"/><Relationship Id="rId5" Type="http://schemas.openxmlformats.org/officeDocument/2006/relationships/hyperlink" Target="mailto:Kenneth.Fong@klmcargo.com" TargetMode="External"/><Relationship Id="rId10" Type="http://schemas.openxmlformats.org/officeDocument/2006/relationships/hyperlink" Target="mailto:SPLCP.2@klmcargo.com" TargetMode="External"/><Relationship Id="rId4" Type="http://schemas.openxmlformats.org/officeDocument/2006/relationships/hyperlink" Target="mailto:Marco.van.den-Berg@klmcargo.com" TargetMode="External"/><Relationship Id="rId9" Type="http://schemas.openxmlformats.org/officeDocument/2006/relationships/hyperlink" Target="mailto:SPLCP.1@klmcargo.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2.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49.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vmlDrawing" Target="../drawings/vmlDrawing33.vml"/><Relationship Id="rId6" Type="http://schemas.openxmlformats.org/officeDocument/2006/relationships/image" Target="../media/image11.emf"/><Relationship Id="rId5" Type="http://schemas.openxmlformats.org/officeDocument/2006/relationships/oleObject" Target="../embeddings/oleObject33.bin"/><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96.xml"/></Relationships>
</file>

<file path=ppt/slides/_rels/slide52.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slideLayout" Target="../slideLayouts/slideLayout3.xml"/><Relationship Id="rId4" Type="http://schemas.openxmlformats.org/officeDocument/2006/relationships/tags" Target="../tags/tag200.xml"/></Relationships>
</file>

<file path=ppt/slides/_rels/slide53.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slideLayout" Target="../slideLayouts/slideLayout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8.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vmlDrawing" Target="../drawings/vmlDrawing36.vml"/><Relationship Id="rId6" Type="http://schemas.openxmlformats.org/officeDocument/2006/relationships/image" Target="../media/image11.emf"/><Relationship Id="rId5" Type="http://schemas.openxmlformats.org/officeDocument/2006/relationships/oleObject" Target="../embeddings/oleObject36.bin"/><Relationship Id="rId4"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23.png"/><Relationship Id="rId2" Type="http://schemas.openxmlformats.org/officeDocument/2006/relationships/tags" Target="../tags/tag211.xml"/><Relationship Id="rId1" Type="http://schemas.openxmlformats.org/officeDocument/2006/relationships/vmlDrawing" Target="../drawings/vmlDrawing37.vml"/><Relationship Id="rId6" Type="http://schemas.openxmlformats.org/officeDocument/2006/relationships/image" Target="../media/image11.emf"/><Relationship Id="rId5" Type="http://schemas.openxmlformats.org/officeDocument/2006/relationships/oleObject" Target="../embeddings/oleObject37.bin"/><Relationship Id="rId4"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24.png"/><Relationship Id="rId2" Type="http://schemas.openxmlformats.org/officeDocument/2006/relationships/tags" Target="../tags/tag213.xml"/><Relationship Id="rId1" Type="http://schemas.openxmlformats.org/officeDocument/2006/relationships/vmlDrawing" Target="../drawings/vmlDrawing38.vml"/><Relationship Id="rId6" Type="http://schemas.openxmlformats.org/officeDocument/2006/relationships/image" Target="../media/image11.emf"/><Relationship Id="rId5" Type="http://schemas.openxmlformats.org/officeDocument/2006/relationships/oleObject" Target="../embeddings/oleObject38.bin"/><Relationship Id="rId4"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25.png"/><Relationship Id="rId2" Type="http://schemas.openxmlformats.org/officeDocument/2006/relationships/tags" Target="../tags/tag215.xml"/><Relationship Id="rId1" Type="http://schemas.openxmlformats.org/officeDocument/2006/relationships/vmlDrawing" Target="../drawings/vmlDrawing39.vml"/><Relationship Id="rId6" Type="http://schemas.openxmlformats.org/officeDocument/2006/relationships/image" Target="../media/image11.emf"/><Relationship Id="rId5" Type="http://schemas.openxmlformats.org/officeDocument/2006/relationships/oleObject" Target="../embeddings/oleObject39.bin"/><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60.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image" Target="../media/image26.png"/><Relationship Id="rId2" Type="http://schemas.openxmlformats.org/officeDocument/2006/relationships/tags" Target="../tags/tag217.xml"/><Relationship Id="rId1" Type="http://schemas.openxmlformats.org/officeDocument/2006/relationships/vmlDrawing" Target="../drawings/vmlDrawing40.vml"/><Relationship Id="rId6" Type="http://schemas.openxmlformats.org/officeDocument/2006/relationships/image" Target="../media/image11.emf"/><Relationship Id="rId5" Type="http://schemas.openxmlformats.org/officeDocument/2006/relationships/oleObject" Target="../embeddings/oleObject40.bin"/><Relationship Id="rId4"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9.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6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5.xml"/><Relationship Id="rId7" Type="http://schemas.openxmlformats.org/officeDocument/2006/relationships/image" Target="../media/image28.png"/><Relationship Id="rId2" Type="http://schemas.openxmlformats.org/officeDocument/2006/relationships/tags" Target="../tags/tag220.xml"/><Relationship Id="rId1" Type="http://schemas.openxmlformats.org/officeDocument/2006/relationships/vmlDrawing" Target="../drawings/vmlDrawing42.vml"/><Relationship Id="rId6" Type="http://schemas.openxmlformats.org/officeDocument/2006/relationships/image" Target="../media/image27.png"/><Relationship Id="rId5" Type="http://schemas.openxmlformats.org/officeDocument/2006/relationships/image" Target="../media/image11.emf"/><Relationship Id="rId4" Type="http://schemas.openxmlformats.org/officeDocument/2006/relationships/oleObject" Target="../embeddings/oleObject42.bin"/></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6.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tags" Target="../tags/tag221.xml"/><Relationship Id="rId1" Type="http://schemas.openxmlformats.org/officeDocument/2006/relationships/vmlDrawing" Target="../drawings/vmlDrawing43.v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1.emf"/><Relationship Id="rId10" Type="http://schemas.openxmlformats.org/officeDocument/2006/relationships/image" Target="../media/image34.png"/><Relationship Id="rId4" Type="http://schemas.openxmlformats.org/officeDocument/2006/relationships/oleObject" Target="../embeddings/oleObject43.bin"/><Relationship Id="rId9" Type="http://schemas.openxmlformats.org/officeDocument/2006/relationships/image" Target="../media/image33.png"/></Relationships>
</file>

<file path=ppt/slides/_rels/slide6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223.xml"/><Relationship Id="rId7" Type="http://schemas.openxmlformats.org/officeDocument/2006/relationships/image" Target="../media/image37.png"/><Relationship Id="rId2" Type="http://schemas.openxmlformats.org/officeDocument/2006/relationships/tags" Target="../tags/tag222.xml"/><Relationship Id="rId1" Type="http://schemas.openxmlformats.org/officeDocument/2006/relationships/vmlDrawing" Target="../drawings/vmlDrawing44.vml"/><Relationship Id="rId6" Type="http://schemas.openxmlformats.org/officeDocument/2006/relationships/image" Target="../media/image11.emf"/><Relationship Id="rId5" Type="http://schemas.openxmlformats.org/officeDocument/2006/relationships/oleObject" Target="../embeddings/oleObject44.bin"/><Relationship Id="rId4"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9.emf"/><Relationship Id="rId2" Type="http://schemas.openxmlformats.org/officeDocument/2006/relationships/tags" Target="../tags/tag224.xml"/><Relationship Id="rId1" Type="http://schemas.openxmlformats.org/officeDocument/2006/relationships/vmlDrawing" Target="../drawings/vmlDrawing45.vml"/><Relationship Id="rId6" Type="http://schemas.openxmlformats.org/officeDocument/2006/relationships/image" Target="../media/image38.jpeg"/><Relationship Id="rId5" Type="http://schemas.openxmlformats.org/officeDocument/2006/relationships/image" Target="../media/image7.emf"/><Relationship Id="rId4" Type="http://schemas.openxmlformats.org/officeDocument/2006/relationships/oleObject" Target="../embeddings/oleObject4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7.emf"/><Relationship Id="rId5" Type="http://schemas.openxmlformats.org/officeDocument/2006/relationships/oleObject" Target="../embeddings/oleObject13.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7.emf"/><Relationship Id="rId5" Type="http://schemas.openxmlformats.org/officeDocument/2006/relationships/oleObject" Target="../embeddings/oleObject14.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506301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6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Text Placeholder 12"/>
          <p:cNvSpPr>
            <a:spLocks noGrp="1"/>
          </p:cNvSpPr>
          <p:nvPr>
            <p:ph type="body" sz="quarter" idx="13"/>
          </p:nvPr>
        </p:nvSpPr>
        <p:spPr>
          <a:xfrm>
            <a:off x="2686050" y="4581128"/>
            <a:ext cx="6312694" cy="523526"/>
          </a:xfrm>
        </p:spPr>
        <p:txBody>
          <a:bodyPr/>
          <a:lstStyle/>
          <a:p>
            <a:r>
              <a:rPr lang="en-GB" dirty="0" smtClean="0"/>
              <a:t>European Green Fast Lanes</a:t>
            </a:r>
            <a:endParaRPr lang="en-GB" dirty="0"/>
          </a:p>
        </p:txBody>
      </p:sp>
      <p:sp>
        <p:nvSpPr>
          <p:cNvPr id="14" name="Text Placeholder 13"/>
          <p:cNvSpPr>
            <a:spLocks noGrp="1"/>
          </p:cNvSpPr>
          <p:nvPr>
            <p:ph type="body" sz="quarter" idx="14"/>
          </p:nvPr>
        </p:nvSpPr>
        <p:spPr>
          <a:xfrm>
            <a:off x="2686050" y="5085184"/>
            <a:ext cx="6312694" cy="523526"/>
          </a:xfrm>
        </p:spPr>
        <p:txBody>
          <a:bodyPr/>
          <a:lstStyle/>
          <a:p>
            <a:r>
              <a:rPr lang="en-GB" b="1" dirty="0" smtClean="0"/>
              <a:t>Roll-out Plan Wave 2</a:t>
            </a:r>
          </a:p>
          <a:p>
            <a:r>
              <a:rPr lang="en-GB" dirty="0" smtClean="0"/>
              <a:t>July 2017</a:t>
            </a:r>
            <a:endParaRPr lang="en-GB" dirty="0"/>
          </a:p>
        </p:txBody>
      </p:sp>
      <p:grpSp>
        <p:nvGrpSpPr>
          <p:cNvPr id="23" name="Group 22"/>
          <p:cNvGrpSpPr>
            <a:grpSpLocks noChangeAspect="1"/>
          </p:cNvGrpSpPr>
          <p:nvPr/>
        </p:nvGrpSpPr>
        <p:grpSpPr>
          <a:xfrm>
            <a:off x="323528" y="4531466"/>
            <a:ext cx="2088356" cy="1013646"/>
            <a:chOff x="1950579" y="4531466"/>
            <a:chExt cx="2088356" cy="1013646"/>
          </a:xfrm>
        </p:grpSpPr>
        <p:pic>
          <p:nvPicPr>
            <p:cNvPr id="21" name="Picture 20"/>
            <p:cNvPicPr>
              <a:picLocks noChangeAspect="1"/>
            </p:cNvPicPr>
            <p:nvPr/>
          </p:nvPicPr>
          <p:blipFill>
            <a:blip r:embed="rId7">
              <a:clrChange>
                <a:clrFrom>
                  <a:srgbClr val="FFFFFF"/>
                </a:clrFrom>
                <a:clrTo>
                  <a:srgbClr val="FFFFFF">
                    <a:alpha val="0"/>
                  </a:srgbClr>
                </a:clrTo>
              </a:clrChange>
            </a:blip>
            <a:stretch>
              <a:fillRect/>
            </a:stretch>
          </p:blipFill>
          <p:spPr>
            <a:xfrm>
              <a:off x="1950579" y="4531466"/>
              <a:ext cx="2088356" cy="1013646"/>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4800" y="4932000"/>
              <a:ext cx="1013760" cy="316800"/>
            </a:xfrm>
            <a:prstGeom prst="rect">
              <a:avLst/>
            </a:prstGeom>
          </p:spPr>
        </p:pic>
      </p:grpSp>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3842" t="3" r="23176" b="36484"/>
          <a:stretch/>
        </p:blipFill>
        <p:spPr>
          <a:xfrm>
            <a:off x="480103" y="4767452"/>
            <a:ext cx="167208" cy="3372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99"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6" name="Rectangle 4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nl-NL" sz="800" dirty="0">
              <a:latin typeface="Noa LT Pro" panose="020B0603050000020004"/>
              <a:sym typeface="Noa LT Pro" panose="020B0603050000020004"/>
            </a:endParaRPr>
          </a:p>
        </p:txBody>
      </p:sp>
      <p:sp>
        <p:nvSpPr>
          <p:cNvPr id="2" name="Title 1"/>
          <p:cNvSpPr>
            <a:spLocks noGrp="1"/>
          </p:cNvSpPr>
          <p:nvPr>
            <p:ph type="title"/>
          </p:nvPr>
        </p:nvSpPr>
        <p:spPr>
          <a:xfrm>
            <a:off x="105680" y="116632"/>
            <a:ext cx="8462763" cy="708932"/>
          </a:xfrm>
        </p:spPr>
        <p:txBody>
          <a:bodyPr>
            <a:normAutofit fontScale="90000"/>
          </a:bodyPr>
          <a:lstStyle/>
          <a:p>
            <a:r>
              <a:rPr lang="en-US" dirty="0"/>
              <a:t>High-level roll-out plan</a:t>
            </a:r>
            <a:r>
              <a:rPr lang="en-US" sz="2000" dirty="0"/>
              <a:t/>
            </a:r>
            <a:br>
              <a:rPr lang="en-US" sz="2000" dirty="0"/>
            </a:br>
            <a:r>
              <a:rPr lang="en-US" sz="2000" b="0" dirty="0"/>
              <a:t>During the onboarding phase, all stakeholders at the station are informed of the forthcoming implementation in order to drive buy-in and create </a:t>
            </a:r>
            <a:r>
              <a:rPr lang="en-US" sz="2000" b="0" dirty="0" smtClean="0"/>
              <a:t>alignment</a:t>
            </a:r>
            <a:endParaRPr lang="en-GB" dirty="0"/>
          </a:p>
        </p:txBody>
      </p:sp>
      <p:sp>
        <p:nvSpPr>
          <p:cNvPr id="5" name="Rectangle 4"/>
          <p:cNvSpPr/>
          <p:nvPr/>
        </p:nvSpPr>
        <p:spPr bwMode="auto">
          <a:xfrm>
            <a:off x="2087724" y="1052735"/>
            <a:ext cx="6696744" cy="4608513"/>
          </a:xfrm>
          <a:prstGeom prst="rect">
            <a:avLst/>
          </a:prstGeom>
          <a:solidFill>
            <a:schemeClr val="bg1"/>
          </a:solidFill>
          <a:ln w="9525" cap="flat" cmpd="sng" algn="ctr">
            <a:solidFill>
              <a:srgbClr val="1031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08000" rIns="180000" bIns="108000" numCol="1" rtlCol="0" anchor="t" anchorCtr="0" compatLnSpc="1">
            <a:prstTxWarp prst="textNoShape">
              <a:avLst/>
            </a:prstTxWarp>
          </a:bodyPr>
          <a:lstStyle/>
          <a:p>
            <a:pPr lvl="0" algn="ctr"/>
            <a:r>
              <a:rPr lang="nl-NL" sz="1600" b="1" dirty="0" smtClean="0">
                <a:solidFill>
                  <a:schemeClr val="tx1"/>
                </a:solidFill>
                <a:latin typeface="Arial" panose="020B0604020202020204" pitchFamily="34" charset="0"/>
                <a:cs typeface="Arial" panose="020B0604020202020204" pitchFamily="34" charset="0"/>
              </a:rPr>
              <a:t>Set up key parameters</a:t>
            </a:r>
            <a:endParaRPr lang="nl-NL" sz="1600" b="1" dirty="0">
              <a:solidFill>
                <a:schemeClr val="tx1"/>
              </a:solidFill>
              <a:latin typeface="Arial" panose="020B0604020202020204" pitchFamily="34" charset="0"/>
              <a:cs typeface="Arial" panose="020B0604020202020204" pitchFamily="34" charset="0"/>
            </a:endParaRPr>
          </a:p>
          <a:p>
            <a:pPr lvl="0"/>
            <a:r>
              <a:rPr lang="en-US" sz="1400" dirty="0">
                <a:solidFill>
                  <a:schemeClr val="tx1"/>
                </a:solidFill>
                <a:latin typeface="Arial" panose="020B0604020202020204" pitchFamily="34" charset="0"/>
                <a:cs typeface="Arial" panose="020B0604020202020204" pitchFamily="34" charset="0"/>
              </a:rPr>
              <a:t>During the preparation phase of 4 weeks, the new trucking schedule is first reviewed and finalized. Then, the trucking schedule is loaded in the NP and GHA systems </a:t>
            </a:r>
            <a:r>
              <a:rPr lang="en-US" sz="1400" dirty="0" smtClean="0">
                <a:solidFill>
                  <a:schemeClr val="tx1"/>
                </a:solidFill>
                <a:latin typeface="Arial" panose="020B0604020202020204" pitchFamily="34" charset="0"/>
                <a:cs typeface="Arial" panose="020B0604020202020204" pitchFamily="34" charset="0"/>
              </a:rPr>
              <a:t>to be ready for Go-Live on Tuesday in Week 3. System setup should therefore be completed by the end of Friday in Week 1.</a:t>
            </a:r>
          </a:p>
          <a:p>
            <a:pPr lvl="0"/>
            <a:endParaRPr lang="en-US" sz="1400" dirty="0">
              <a:solidFill>
                <a:schemeClr val="tx1"/>
              </a:solidFill>
              <a:latin typeface="Arial" panose="020B0604020202020204" pitchFamily="34" charset="0"/>
              <a:cs typeface="Arial" panose="020B0604020202020204" pitchFamily="34" charset="0"/>
            </a:endParaRPr>
          </a:p>
          <a:p>
            <a:pPr lvl="0" algn="ctr"/>
            <a:r>
              <a:rPr lang="nl-NL" sz="1600" b="1" dirty="0">
                <a:solidFill>
                  <a:schemeClr val="tx1"/>
                </a:solidFill>
                <a:latin typeface="Arial" panose="020B0604020202020204" pitchFamily="34" charset="0"/>
                <a:cs typeface="Arial" panose="020B0604020202020204" pitchFamily="34" charset="0"/>
              </a:rPr>
              <a:t>Implement core processes</a:t>
            </a:r>
          </a:p>
          <a:p>
            <a:pPr lvl="0"/>
            <a:r>
              <a:rPr lang="nl-NL" sz="1400" dirty="0" smtClean="0">
                <a:solidFill>
                  <a:schemeClr val="tx1"/>
                </a:solidFill>
                <a:latin typeface="Arial" panose="020B0604020202020204" pitchFamily="34" charset="0"/>
                <a:cs typeface="Arial" panose="020B0604020202020204" pitchFamily="34" charset="0"/>
              </a:rPr>
              <a:t>Perform an assessment of day-to-day operations at the GHA in the current situation to assess the change impact to come. Also verify the potential for Direct Pick-ups from customers in the area around this station. </a:t>
            </a:r>
          </a:p>
          <a:p>
            <a:pPr lvl="0"/>
            <a:endParaRPr lang="nl-NL" sz="1400" dirty="0" smtClean="0">
              <a:solidFill>
                <a:schemeClr val="tx1"/>
              </a:solidFill>
              <a:latin typeface="Arial" panose="020B0604020202020204" pitchFamily="34" charset="0"/>
              <a:cs typeface="Arial" panose="020B0604020202020204" pitchFamily="34" charset="0"/>
            </a:endParaRPr>
          </a:p>
          <a:p>
            <a:pPr lvl="0" algn="ctr"/>
            <a:r>
              <a:rPr lang="nl-NL" sz="1600" b="1" dirty="0">
                <a:solidFill>
                  <a:schemeClr val="tx1"/>
                </a:solidFill>
                <a:latin typeface="Arial" panose="020B0604020202020204" pitchFamily="34" charset="0"/>
                <a:cs typeface="Arial" panose="020B0604020202020204" pitchFamily="34" charset="0"/>
              </a:rPr>
              <a:t>Supporting activities</a:t>
            </a:r>
          </a:p>
          <a:p>
            <a:pPr lvl="0"/>
            <a:r>
              <a:rPr lang="nl-NL" sz="1400" dirty="0" smtClean="0">
                <a:solidFill>
                  <a:schemeClr val="tx1"/>
                </a:solidFill>
                <a:latin typeface="Arial" panose="020B0604020202020204" pitchFamily="34" charset="0"/>
                <a:cs typeface="Arial" panose="020B0604020202020204" pitchFamily="34" charset="0"/>
              </a:rPr>
              <a:t>Review the existing ‘paperwork’: both contracts with the GHA and truckers as well as the local conditions that apply for customers in the region. Align with relevant internal (i.e. CSO, Kay Account Managers, Procurement) and external stakeholders. Timely adapt these documents so that they are compatible with </a:t>
            </a:r>
            <a:r>
              <a:rPr lang="nl-NL" sz="1400" dirty="0">
                <a:solidFill>
                  <a:schemeClr val="tx1"/>
                </a:solidFill>
                <a:latin typeface="Arial" panose="020B0604020202020204" pitchFamily="34" charset="0"/>
                <a:cs typeface="Arial" panose="020B0604020202020204" pitchFamily="34" charset="0"/>
              </a:rPr>
              <a:t>EGFL requirements </a:t>
            </a:r>
            <a:r>
              <a:rPr lang="nl-NL" sz="1400" dirty="0" smtClean="0">
                <a:solidFill>
                  <a:schemeClr val="tx1"/>
                </a:solidFill>
                <a:latin typeface="Arial" panose="020B0604020202020204" pitchFamily="34" charset="0"/>
                <a:cs typeface="Arial" panose="020B0604020202020204" pitchFamily="34" charset="0"/>
              </a:rPr>
              <a:t>before Go-Live.</a:t>
            </a:r>
            <a:endParaRPr lang="nl-NL" sz="1400" dirty="0">
              <a:solidFill>
                <a:schemeClr val="tx1"/>
              </a:solidFill>
              <a:latin typeface="Arial" panose="020B0604020202020204" pitchFamily="34" charset="0"/>
              <a:cs typeface="Arial" panose="020B0604020202020204" pitchFamily="34" charset="0"/>
            </a:endParaRPr>
          </a:p>
          <a:p>
            <a:pPr lvl="0"/>
            <a:endParaRPr lang="nl-NL" sz="1400" dirty="0">
              <a:solidFill>
                <a:schemeClr val="tx1"/>
              </a:solidFill>
              <a:latin typeface="Arial" panose="020B0604020202020204" pitchFamily="34" charset="0"/>
              <a:cs typeface="Arial" panose="020B0604020202020204" pitchFamily="34" charset="0"/>
            </a:endParaRPr>
          </a:p>
          <a:p>
            <a:pPr lvl="0"/>
            <a:endParaRPr lang="nl-NL" sz="1400" dirty="0">
              <a:solidFill>
                <a:schemeClr val="tx1"/>
              </a:solidFill>
              <a:latin typeface="Arial" panose="020B0604020202020204" pitchFamily="34" charset="0"/>
              <a:cs typeface="Arial" panose="020B0604020202020204" pitchFamily="34" charset="0"/>
            </a:endParaRPr>
          </a:p>
          <a:p>
            <a:pPr lvl="0"/>
            <a:endParaRPr lang="en-US" sz="1400" dirty="0" smtClean="0">
              <a:solidFill>
                <a:schemeClr val="tx1"/>
              </a:solidFill>
              <a:latin typeface="Arial" panose="020B0604020202020204" pitchFamily="34" charset="0"/>
              <a:cs typeface="Arial" panose="020B0604020202020204" pitchFamily="34" charset="0"/>
            </a:endParaRPr>
          </a:p>
          <a:p>
            <a:pPr lvl="0"/>
            <a:endParaRPr lang="en-US" sz="1400" dirty="0">
              <a:solidFill>
                <a:schemeClr val="tx1"/>
              </a:solidFill>
              <a:latin typeface="Arial" panose="020B0604020202020204" pitchFamily="34" charset="0"/>
              <a:cs typeface="Arial" panose="020B0604020202020204" pitchFamily="34" charset="0"/>
            </a:endParaRPr>
          </a:p>
          <a:p>
            <a:pPr lvl="0"/>
            <a:endParaRPr lang="en-US" sz="1400" dirty="0">
              <a:solidFill>
                <a:schemeClr val="tx1"/>
              </a:solidFill>
              <a:latin typeface="Arial" panose="020B0604020202020204" pitchFamily="34" charset="0"/>
              <a:cs typeface="Arial" panose="020B0604020202020204" pitchFamily="34" charset="0"/>
            </a:endParaRPr>
          </a:p>
          <a:p>
            <a:pPr lvl="0"/>
            <a:endParaRPr lang="nl-NL" dirty="0">
              <a:solidFill>
                <a:schemeClr val="tx1"/>
              </a:solidFill>
              <a:latin typeface="Arial" panose="020B0604020202020204" pitchFamily="34" charset="0"/>
              <a:cs typeface="Arial" panose="020B0604020202020204" pitchFamily="34" charset="0"/>
            </a:endParaRPr>
          </a:p>
        </p:txBody>
      </p:sp>
      <p:cxnSp>
        <p:nvCxnSpPr>
          <p:cNvPr id="6" name="Straight Connector 5"/>
          <p:cNvCxnSpPr/>
          <p:nvPr/>
        </p:nvCxnSpPr>
        <p:spPr bwMode="auto">
          <a:xfrm>
            <a:off x="1843396" y="1052735"/>
            <a:ext cx="244328" cy="0"/>
          </a:xfrm>
          <a:prstGeom prst="line">
            <a:avLst/>
          </a:prstGeom>
          <a:solidFill>
            <a:schemeClr val="accent2"/>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1843396" y="2636737"/>
            <a:ext cx="244328" cy="3024511"/>
          </a:xfrm>
          <a:prstGeom prst="line">
            <a:avLst/>
          </a:prstGeom>
          <a:solidFill>
            <a:schemeClr val="accent2"/>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bwMode="auto">
          <a:xfrm>
            <a:off x="259396" y="1052736"/>
            <a:ext cx="1584000" cy="1584000"/>
          </a:xfrm>
          <a:prstGeom prst="rect">
            <a:avLst/>
          </a:prstGeom>
          <a:solidFill>
            <a:srgbClr val="10315F"/>
          </a:solidFill>
          <a:ln w="9525" cap="flat" cmpd="sng" algn="ctr">
            <a:solidFill>
              <a:srgbClr val="1031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lvl="0" algn="ctr"/>
            <a:r>
              <a:rPr lang="nl-NL" sz="1800" b="1" dirty="0" smtClean="0">
                <a:solidFill>
                  <a:schemeClr val="bg1"/>
                </a:solidFill>
                <a:latin typeface="Arial" panose="020B0604020202020204" pitchFamily="34" charset="0"/>
                <a:cs typeface="Arial" panose="020B0604020202020204" pitchFamily="34" charset="0"/>
              </a:rPr>
              <a:t>II</a:t>
            </a:r>
            <a:r>
              <a:rPr lang="nl-NL" sz="1800" b="1" dirty="0">
                <a:solidFill>
                  <a:schemeClr val="bg1"/>
                </a:solidFill>
                <a:latin typeface="Arial" panose="020B0604020202020204" pitchFamily="34" charset="0"/>
                <a:cs typeface="Arial" panose="020B0604020202020204" pitchFamily="34" charset="0"/>
              </a:rPr>
              <a:t>. </a:t>
            </a:r>
          </a:p>
          <a:p>
            <a:pPr lvl="0" algn="ctr"/>
            <a:r>
              <a:rPr lang="nl-NL" sz="1400" dirty="0" smtClean="0">
                <a:solidFill>
                  <a:schemeClr val="bg1"/>
                </a:solidFill>
                <a:latin typeface="Arial" panose="020B0604020202020204" pitchFamily="34" charset="0"/>
                <a:cs typeface="Arial" panose="020B0604020202020204" pitchFamily="34" charset="0"/>
              </a:rPr>
              <a:t>Onboarding</a:t>
            </a:r>
            <a:endParaRPr lang="nl-NL"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690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32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6" name="Rectangle 4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nl-NL" sz="800" dirty="0">
              <a:latin typeface="Noa LT Pro" panose="020B0603050000020004"/>
              <a:sym typeface="Noa LT Pro" panose="020B0603050000020004"/>
            </a:endParaRPr>
          </a:p>
        </p:txBody>
      </p:sp>
      <p:sp>
        <p:nvSpPr>
          <p:cNvPr id="2" name="Title 1"/>
          <p:cNvSpPr>
            <a:spLocks noGrp="1"/>
          </p:cNvSpPr>
          <p:nvPr>
            <p:ph type="title"/>
          </p:nvPr>
        </p:nvSpPr>
        <p:spPr/>
        <p:txBody>
          <a:bodyPr>
            <a:normAutofit fontScale="90000"/>
          </a:bodyPr>
          <a:lstStyle/>
          <a:p>
            <a:r>
              <a:rPr lang="en-US" dirty="0"/>
              <a:t>High-level roll-out plan</a:t>
            </a:r>
            <a:r>
              <a:rPr lang="en-US" sz="2000" dirty="0"/>
              <a:t/>
            </a:r>
            <a:br>
              <a:rPr lang="en-US" sz="2000" dirty="0"/>
            </a:br>
            <a:r>
              <a:rPr lang="en-US" sz="2000" b="0" dirty="0"/>
              <a:t>During the roll-out phase, a station mini-assessment is conducted, the new processes are implemented and progress is monitored </a:t>
            </a:r>
            <a:endParaRPr lang="en-GB" b="0" dirty="0"/>
          </a:p>
        </p:txBody>
      </p:sp>
      <p:cxnSp>
        <p:nvCxnSpPr>
          <p:cNvPr id="18" name="Straight Connector 17"/>
          <p:cNvCxnSpPr/>
          <p:nvPr/>
        </p:nvCxnSpPr>
        <p:spPr bwMode="auto">
          <a:xfrm>
            <a:off x="1843396" y="1052735"/>
            <a:ext cx="244328" cy="0"/>
          </a:xfrm>
          <a:prstGeom prst="line">
            <a:avLst/>
          </a:prstGeom>
          <a:solidFill>
            <a:schemeClr val="accent2"/>
          </a:solidFill>
          <a:ln w="9525" cap="flat" cmpd="sng" algn="ctr">
            <a:solidFill>
              <a:srgbClr val="10315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1843396" y="2636737"/>
            <a:ext cx="244328" cy="3024511"/>
          </a:xfrm>
          <a:prstGeom prst="line">
            <a:avLst/>
          </a:prstGeom>
          <a:solidFill>
            <a:schemeClr val="accent2"/>
          </a:solidFill>
          <a:ln w="9525" cap="flat" cmpd="sng" algn="ctr">
            <a:solidFill>
              <a:srgbClr val="10315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p:nvPr/>
        </p:nvSpPr>
        <p:spPr bwMode="auto">
          <a:xfrm>
            <a:off x="259396" y="1052736"/>
            <a:ext cx="1584000" cy="1584000"/>
          </a:xfrm>
          <a:prstGeom prst="rect">
            <a:avLst/>
          </a:prstGeom>
          <a:solidFill>
            <a:srgbClr val="10315F"/>
          </a:solidFill>
          <a:ln w="9525" cap="flat" cmpd="sng" algn="ctr">
            <a:solidFill>
              <a:srgbClr val="1031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lvl="0" algn="ctr"/>
            <a:r>
              <a:rPr lang="nl-NL" sz="1800" b="1" dirty="0" smtClean="0">
                <a:solidFill>
                  <a:schemeClr val="bg1"/>
                </a:solidFill>
                <a:latin typeface="Arial" panose="020B0604020202020204" pitchFamily="34" charset="0"/>
                <a:cs typeface="Arial" panose="020B0604020202020204" pitchFamily="34" charset="0"/>
              </a:rPr>
              <a:t>III</a:t>
            </a:r>
            <a:r>
              <a:rPr lang="nl-NL" sz="1800" b="1" dirty="0">
                <a:solidFill>
                  <a:schemeClr val="bg1"/>
                </a:solidFill>
                <a:latin typeface="Arial" panose="020B0604020202020204" pitchFamily="34" charset="0"/>
                <a:cs typeface="Arial" panose="020B0604020202020204" pitchFamily="34" charset="0"/>
              </a:rPr>
              <a:t>. </a:t>
            </a:r>
          </a:p>
          <a:p>
            <a:pPr lvl="0" algn="ctr"/>
            <a:r>
              <a:rPr lang="nl-NL" sz="1400" dirty="0" smtClean="0">
                <a:solidFill>
                  <a:schemeClr val="bg1"/>
                </a:solidFill>
                <a:latin typeface="Arial" panose="020B0604020202020204" pitchFamily="34" charset="0"/>
                <a:cs typeface="Arial" panose="020B0604020202020204" pitchFamily="34" charset="0"/>
              </a:rPr>
              <a:t>Roll-out</a:t>
            </a:r>
            <a:endParaRPr lang="nl-NL" sz="1400" dirty="0">
              <a:solidFill>
                <a:schemeClr val="bg1"/>
              </a:solidFill>
              <a:latin typeface="Arial" panose="020B0604020202020204" pitchFamily="34" charset="0"/>
              <a:cs typeface="Arial" panose="020B0604020202020204" pitchFamily="34" charset="0"/>
            </a:endParaRPr>
          </a:p>
        </p:txBody>
      </p:sp>
      <p:sp>
        <p:nvSpPr>
          <p:cNvPr id="21" name="Rectangle 20"/>
          <p:cNvSpPr/>
          <p:nvPr/>
        </p:nvSpPr>
        <p:spPr bwMode="auto">
          <a:xfrm>
            <a:off x="2087724" y="1052735"/>
            <a:ext cx="6696744" cy="4608513"/>
          </a:xfrm>
          <a:prstGeom prst="rect">
            <a:avLst/>
          </a:prstGeom>
          <a:solidFill>
            <a:schemeClr val="bg1"/>
          </a:solidFill>
          <a:ln w="9525" cap="flat" cmpd="sng" algn="ctr">
            <a:solidFill>
              <a:srgbClr val="1031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08000" rIns="180000" bIns="108000" numCol="1" rtlCol="0" anchor="t" anchorCtr="0" compatLnSpc="1">
            <a:prstTxWarp prst="textNoShape">
              <a:avLst/>
            </a:prstTxWarp>
          </a:bodyPr>
          <a:lstStyle/>
          <a:p>
            <a:pPr lvl="0" algn="ctr"/>
            <a:r>
              <a:rPr lang="nl-NL" sz="1600" b="1" dirty="0" smtClean="0">
                <a:solidFill>
                  <a:schemeClr val="tx1"/>
                </a:solidFill>
                <a:latin typeface="Arial" panose="020B0604020202020204" pitchFamily="34" charset="0"/>
                <a:cs typeface="Arial" panose="020B0604020202020204" pitchFamily="34" charset="0"/>
              </a:rPr>
              <a:t>Implement core processes</a:t>
            </a:r>
          </a:p>
          <a:p>
            <a:pPr lvl="0"/>
            <a:r>
              <a:rPr lang="nl-NL" sz="1400" dirty="0" smtClean="0">
                <a:solidFill>
                  <a:schemeClr val="tx1"/>
                </a:solidFill>
                <a:latin typeface="Arial" panose="020B0604020202020204" pitchFamily="34" charset="0"/>
                <a:cs typeface="Arial" panose="020B0604020202020204" pitchFamily="34" charset="0"/>
              </a:rPr>
              <a:t>After the trucking schedule is checked, validated and loaded into NP systems, the Go-Live will take place on Tuesday in Week 3. From this moment on, the new core acceptance processes related to EGFL should be carried out by the GHA as specified in the process descriptions</a:t>
            </a:r>
          </a:p>
          <a:p>
            <a:pPr lvl="0"/>
            <a:endParaRPr lang="nl-NL" sz="1400" dirty="0" smtClean="0">
              <a:solidFill>
                <a:schemeClr val="tx1"/>
              </a:solidFill>
              <a:latin typeface="Arial" panose="020B0604020202020204" pitchFamily="34" charset="0"/>
              <a:cs typeface="Arial" panose="020B0604020202020204" pitchFamily="34" charset="0"/>
            </a:endParaRPr>
          </a:p>
          <a:p>
            <a:pPr lvl="0" algn="ctr"/>
            <a:r>
              <a:rPr lang="nl-NL" sz="1600" b="1" dirty="0" smtClean="0">
                <a:solidFill>
                  <a:schemeClr val="tx1"/>
                </a:solidFill>
                <a:latin typeface="Arial" panose="020B0604020202020204" pitchFamily="34" charset="0"/>
                <a:cs typeface="Arial" panose="020B0604020202020204" pitchFamily="34" charset="0"/>
              </a:rPr>
              <a:t>Implement ‘add-on’ processes</a:t>
            </a:r>
          </a:p>
          <a:p>
            <a:pPr lvl="0"/>
            <a:r>
              <a:rPr lang="nl-NL" sz="1400" dirty="0" smtClean="0">
                <a:solidFill>
                  <a:schemeClr val="tx1"/>
                </a:solidFill>
                <a:latin typeface="Arial" panose="020B0604020202020204" pitchFamily="34" charset="0"/>
                <a:cs typeface="Arial" panose="020B0604020202020204" pitchFamily="34" charset="0"/>
              </a:rPr>
              <a:t>In addition to the core processes, several additional ‘add-on’ processes should be implemented, such as Selective Loading Rules, Weighing and Measuring, Direct Pick-up and the Compliance Checker. This does not necessarily have to happen immediately upon Go-Live, but can be done gradually during the weeks after.</a:t>
            </a:r>
          </a:p>
          <a:p>
            <a:pPr lvl="0"/>
            <a:endParaRPr lang="nl-NL" sz="1400" dirty="0">
              <a:solidFill>
                <a:schemeClr val="tx1"/>
              </a:solidFill>
              <a:latin typeface="Arial" panose="020B0604020202020204" pitchFamily="34" charset="0"/>
              <a:cs typeface="Arial" panose="020B0604020202020204" pitchFamily="34" charset="0"/>
            </a:endParaRPr>
          </a:p>
          <a:p>
            <a:pPr lvl="0" algn="ctr"/>
            <a:r>
              <a:rPr lang="nl-NL" sz="1600" b="1" dirty="0" smtClean="0">
                <a:solidFill>
                  <a:schemeClr val="tx1"/>
                </a:solidFill>
                <a:latin typeface="Arial" panose="020B0604020202020204" pitchFamily="34" charset="0"/>
                <a:cs typeface="Arial" panose="020B0604020202020204" pitchFamily="34" charset="0"/>
              </a:rPr>
              <a:t>Supporting activities</a:t>
            </a:r>
          </a:p>
          <a:p>
            <a:pPr lvl="0"/>
            <a:r>
              <a:rPr lang="nl-NL" sz="1400" dirty="0" smtClean="0">
                <a:solidFill>
                  <a:schemeClr val="tx1"/>
                </a:solidFill>
                <a:latin typeface="Arial" panose="020B0604020202020204" pitchFamily="34" charset="0"/>
                <a:cs typeface="Arial" panose="020B0604020202020204" pitchFamily="34" charset="0"/>
              </a:rPr>
              <a:t>The performance improvements of the new operational trucking schedule and the acceptance processes should be measured, from the % of successful deliveries before LAT at the outstation to the % of Flown As Planned shipments leaving AMS (DEP AMS). If (quantified) performance falls behind expectations, corrective actions should be taken.</a:t>
            </a:r>
          </a:p>
        </p:txBody>
      </p:sp>
    </p:spTree>
    <p:extLst>
      <p:ext uri="{BB962C8B-B14F-4D97-AF65-F5344CB8AC3E}">
        <p14:creationId xmlns:p14="http://schemas.microsoft.com/office/powerpoint/2010/main" val="3534827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extLst>
              <p:ext uri="{D42A27DB-BD31-4B8C-83A1-F6EECF244321}">
                <p14:modId xmlns:p14="http://schemas.microsoft.com/office/powerpoint/2010/main" val="35546368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373" name="think-cell Slide" r:id="rId67" imgW="360" imgH="360" progId="TCLayout.ActiveDocument.1">
                  <p:embed/>
                </p:oleObj>
              </mc:Choice>
              <mc:Fallback>
                <p:oleObj name="think-cell Slide" r:id="rId67" imgW="360" imgH="360" progId="TCLayout.ActiveDocument.1">
                  <p:embed/>
                  <p:pic>
                    <p:nvPicPr>
                      <p:cNvPr id="0" name=""/>
                      <p:cNvPicPr/>
                      <p:nvPr/>
                    </p:nvPicPr>
                    <p:blipFill>
                      <a:blip r:embed="rId68"/>
                      <a:stretch>
                        <a:fillRect/>
                      </a:stretch>
                    </p:blipFill>
                    <p:spPr>
                      <a:xfrm>
                        <a:off x="1588" y="1588"/>
                        <a:ext cx="1587" cy="1587"/>
                      </a:xfrm>
                      <a:prstGeom prst="rect">
                        <a:avLst/>
                      </a:prstGeom>
                    </p:spPr>
                  </p:pic>
                </p:oleObj>
              </mc:Fallback>
            </mc:AlternateContent>
          </a:graphicData>
        </a:graphic>
      </p:graphicFrame>
      <p:sp>
        <p:nvSpPr>
          <p:cNvPr id="46" name="Rectangle 4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US"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05680" y="116632"/>
            <a:ext cx="8930815" cy="708932"/>
          </a:xfrm>
        </p:spPr>
        <p:txBody>
          <a:bodyPr>
            <a:normAutofit fontScale="90000"/>
          </a:bodyPr>
          <a:lstStyle/>
          <a:p>
            <a:r>
              <a:rPr lang="en-US" dirty="0"/>
              <a:t>Detailed roll-out plan</a:t>
            </a:r>
            <a:r>
              <a:rPr lang="en-US" sz="2000" dirty="0"/>
              <a:t/>
            </a:r>
            <a:br>
              <a:rPr lang="en-US" sz="2000" dirty="0"/>
            </a:br>
            <a:r>
              <a:rPr lang="en-US" sz="2000" b="0" dirty="0"/>
              <a:t>The </a:t>
            </a:r>
            <a:r>
              <a:rPr lang="en-US" sz="2000" b="0" dirty="0" smtClean="0"/>
              <a:t>standard roll-out </a:t>
            </a:r>
            <a:r>
              <a:rPr lang="en-US" sz="2000" b="0" dirty="0"/>
              <a:t>plan for each station distinguishes 5 clusters of activities stretching 8 weeks, which are preceded </a:t>
            </a:r>
            <a:r>
              <a:rPr lang="en-US" sz="2000" b="0" dirty="0" smtClean="0"/>
              <a:t>by </a:t>
            </a:r>
            <a:r>
              <a:rPr lang="en-US" sz="2000" b="0" dirty="0"/>
              <a:t>4 weeks of </a:t>
            </a:r>
            <a:r>
              <a:rPr lang="en-US" sz="2000" b="0" dirty="0" smtClean="0"/>
              <a:t>preparation</a:t>
            </a:r>
            <a:endParaRPr lang="en-GB" dirty="0"/>
          </a:p>
        </p:txBody>
      </p:sp>
      <p:sp>
        <p:nvSpPr>
          <p:cNvPr id="211" name="Rectangle 210"/>
          <p:cNvSpPr/>
          <p:nvPr>
            <p:custDataLst>
              <p:tags r:id="rId4"/>
            </p:custDataLst>
          </p:nvPr>
        </p:nvSpPr>
        <p:spPr bwMode="auto">
          <a:xfrm>
            <a:off x="250825" y="2976563"/>
            <a:ext cx="8426450" cy="677863"/>
          </a:xfrm>
          <a:prstGeom prst="rect">
            <a:avLst/>
          </a:prstGeom>
          <a:solidFill>
            <a:srgbClr val="FBD2B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10" name="Rectangle 209"/>
          <p:cNvSpPr/>
          <p:nvPr>
            <p:custDataLst>
              <p:tags r:id="rId5"/>
            </p:custDataLst>
          </p:nvPr>
        </p:nvSpPr>
        <p:spPr bwMode="auto">
          <a:xfrm>
            <a:off x="250825" y="3654425"/>
            <a:ext cx="8426450" cy="746125"/>
          </a:xfrm>
          <a:prstGeom prst="rect">
            <a:avLst/>
          </a:prstGeom>
          <a:solidFill>
            <a:srgbClr val="FCFEAB"/>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08" name="Rectangle 207"/>
          <p:cNvSpPr/>
          <p:nvPr>
            <p:custDataLst>
              <p:tags r:id="rId6"/>
            </p:custDataLst>
          </p:nvPr>
        </p:nvSpPr>
        <p:spPr bwMode="auto">
          <a:xfrm>
            <a:off x="250825" y="1619250"/>
            <a:ext cx="8426450" cy="677863"/>
          </a:xfrm>
          <a:prstGeom prst="rect">
            <a:avLst/>
          </a:prstGeom>
          <a:solidFill>
            <a:srgbClr val="ECF8FD"/>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12" name="Rectangle 211"/>
          <p:cNvSpPr/>
          <p:nvPr>
            <p:custDataLst>
              <p:tags r:id="rId7"/>
            </p:custDataLst>
          </p:nvPr>
        </p:nvSpPr>
        <p:spPr bwMode="auto">
          <a:xfrm>
            <a:off x="250825" y="2297113"/>
            <a:ext cx="8426450" cy="679450"/>
          </a:xfrm>
          <a:prstGeom prst="rect">
            <a:avLst/>
          </a:prstGeom>
          <a:solidFill>
            <a:srgbClr val="C4EAC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09" name="Rectangle 208"/>
          <p:cNvSpPr/>
          <p:nvPr>
            <p:custDataLst>
              <p:tags r:id="rId8"/>
            </p:custDataLst>
          </p:nvPr>
        </p:nvSpPr>
        <p:spPr bwMode="auto">
          <a:xfrm>
            <a:off x="250825" y="4819650"/>
            <a:ext cx="8426450" cy="746125"/>
          </a:xfrm>
          <a:prstGeom prst="rect">
            <a:avLst/>
          </a:prstGeom>
          <a:solidFill>
            <a:srgbClr val="EDCA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13" name="Rectangle 212"/>
          <p:cNvSpPr/>
          <p:nvPr>
            <p:custDataLst>
              <p:tags r:id="rId9"/>
            </p:custDataLst>
          </p:nvPr>
        </p:nvSpPr>
        <p:spPr bwMode="auto">
          <a:xfrm>
            <a:off x="1379538" y="1619250"/>
            <a:ext cx="1455738" cy="3946525"/>
          </a:xfrm>
          <a:prstGeom prst="rect">
            <a:avLst/>
          </a:prstGeom>
          <a:solidFill>
            <a:srgbClr val="BEE7F9"/>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7" name="Rectangle 6"/>
          <p:cNvSpPr/>
          <p:nvPr>
            <p:custDataLst>
              <p:tags r:id="rId10"/>
            </p:custDataLst>
          </p:nvPr>
        </p:nvSpPr>
        <p:spPr bwMode="auto">
          <a:xfrm>
            <a:off x="4295774" y="1619250"/>
            <a:ext cx="2921000" cy="3946525"/>
          </a:xfrm>
          <a:prstGeom prst="rect">
            <a:avLst/>
          </a:prstGeom>
          <a:solidFill>
            <a:srgbClr val="C0C0C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p:cNvSpPr>
            <a:spLocks noGrp="1" noChangeArrowheads="1"/>
          </p:cNvSpPr>
          <p:nvPr>
            <p:custDataLst>
              <p:tags r:id="rId11"/>
            </p:custDataLst>
          </p:nvPr>
        </p:nvSpPr>
        <p:spPr bwMode="gray">
          <a:xfrm>
            <a:off x="137477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06695BC4-B8CC-40D1-969E-00677DE0063F}" type="datetime'5''''''''''''''''''''''''''''''''''''''''''''''''''1'''''">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51</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5" name="Rectangle 214"/>
          <p:cNvSpPr>
            <a:spLocks noGrp="1" noChangeArrowheads="1"/>
          </p:cNvSpPr>
          <p:nvPr>
            <p:custDataLst>
              <p:tags r:id="rId12"/>
            </p:custDataLst>
          </p:nvPr>
        </p:nvSpPr>
        <p:spPr bwMode="gray">
          <a:xfrm>
            <a:off x="210502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r>
              <a:rPr lang="nl-NL" altLang="en-US" sz="950" b="1" dirty="0" smtClean="0">
                <a:solidFill>
                  <a:schemeClr val="bg1"/>
                </a:solidFill>
                <a:latin typeface="Arial" panose="020B0604020202020204" pitchFamily="34" charset="0"/>
                <a:ea typeface="+mj-ea"/>
                <a:cs typeface="Arial" panose="020B0604020202020204" pitchFamily="34" charset="0"/>
                <a:sym typeface="Arial" panose="020B0604020202020204" pitchFamily="34" charset="0"/>
              </a:rPr>
              <a:t>0</a:t>
            </a:r>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6" name="Rectangle 215"/>
          <p:cNvSpPr>
            <a:spLocks noGrp="1" noChangeArrowheads="1"/>
          </p:cNvSpPr>
          <p:nvPr>
            <p:custDataLst>
              <p:tags r:id="rId13"/>
            </p:custDataLst>
          </p:nvPr>
        </p:nvSpPr>
        <p:spPr bwMode="gray">
          <a:xfrm>
            <a:off x="283527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5CA31354-D5AD-4795-AD30-912BC7BFDCF5}" type="datetime'''''''''''''''''''''''''''''''''''1'''''''''''''''''''">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1</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7" name="Rectangle 216"/>
          <p:cNvSpPr>
            <a:spLocks noGrp="1" noChangeArrowheads="1"/>
          </p:cNvSpPr>
          <p:nvPr>
            <p:custDataLst>
              <p:tags r:id="rId14"/>
            </p:custDataLst>
          </p:nvPr>
        </p:nvSpPr>
        <p:spPr bwMode="gray">
          <a:xfrm>
            <a:off x="356552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FEF3CE5D-E10A-46D8-BA80-99CCDF031157}" type="datetime'''''''''''''''''''''''''''2'''''''''''''''''''''''''''''''''''">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2</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8" name="Rectangle 217"/>
          <p:cNvSpPr>
            <a:spLocks noGrp="1" noChangeArrowheads="1"/>
          </p:cNvSpPr>
          <p:nvPr>
            <p:custDataLst>
              <p:tags r:id="rId15"/>
            </p:custDataLst>
          </p:nvPr>
        </p:nvSpPr>
        <p:spPr bwMode="gray">
          <a:xfrm>
            <a:off x="429577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45EB125C-1F33-48C5-A4EA-A491B28E37D5}" type="datetime'''''''''''''''''''''''''''''3'''''''''''''''''''''''''''''''''">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3</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9" name="Rectangle 218"/>
          <p:cNvSpPr>
            <a:spLocks noGrp="1" noChangeArrowheads="1"/>
          </p:cNvSpPr>
          <p:nvPr>
            <p:custDataLst>
              <p:tags r:id="rId16"/>
            </p:custDataLst>
          </p:nvPr>
        </p:nvSpPr>
        <p:spPr bwMode="gray">
          <a:xfrm>
            <a:off x="502602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01DF0204-74B0-4068-BA1D-A343BC1877FC}" type="datetime'''''''''''''''4'''''''''''''''''''''''">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4</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20" name="Rectangle 219"/>
          <p:cNvSpPr>
            <a:spLocks noGrp="1" noChangeArrowheads="1"/>
          </p:cNvSpPr>
          <p:nvPr>
            <p:custDataLst>
              <p:tags r:id="rId17"/>
            </p:custDataLst>
          </p:nvPr>
        </p:nvSpPr>
        <p:spPr bwMode="gray">
          <a:xfrm>
            <a:off x="575627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770334BB-33A3-4E78-8D36-8223CC34279F}" type="datetime'''''''''''''''''''''''''''''''''5'''''''">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5</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21" name="Rectangle 220"/>
          <p:cNvSpPr>
            <a:spLocks noGrp="1" noChangeArrowheads="1"/>
          </p:cNvSpPr>
          <p:nvPr>
            <p:custDataLst>
              <p:tags r:id="rId18"/>
            </p:custDataLst>
          </p:nvPr>
        </p:nvSpPr>
        <p:spPr bwMode="gray">
          <a:xfrm>
            <a:off x="648652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9B714BD2-AA3F-40D7-9159-7377599CB8D0}" type="datetime'''''''''''''''''''''''''''''''''''''''''''''''''''''''''6'''''">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6</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22" name="Rectangle 221"/>
          <p:cNvSpPr>
            <a:spLocks noGrp="1" noChangeArrowheads="1"/>
          </p:cNvSpPr>
          <p:nvPr>
            <p:custDataLst>
              <p:tags r:id="rId19"/>
            </p:custDataLst>
          </p:nvPr>
        </p:nvSpPr>
        <p:spPr bwMode="gray">
          <a:xfrm>
            <a:off x="721677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1FC5190E-94DC-45FF-9F85-4565D887FC79}" type="datetime'7'''''''''''''''''''''''''''''''''''''''''''''''">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7</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23" name="Rectangle 222"/>
          <p:cNvSpPr>
            <a:spLocks noGrp="1" noChangeArrowheads="1"/>
          </p:cNvSpPr>
          <p:nvPr>
            <p:custDataLst>
              <p:tags r:id="rId20"/>
            </p:custDataLst>
          </p:nvPr>
        </p:nvSpPr>
        <p:spPr bwMode="gray">
          <a:xfrm>
            <a:off x="7947025" y="1360488"/>
            <a:ext cx="730250"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7DD92E81-8259-4104-91AB-3E5E0E07A4F6}" type="datetime'''''''''''''''''8'''''''''''''''''''">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8</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224" name="Straight Connector 223"/>
          <p:cNvCxnSpPr/>
          <p:nvPr>
            <p:custDataLst>
              <p:tags r:id="rId21"/>
            </p:custDataLst>
          </p:nvPr>
        </p:nvCxnSpPr>
        <p:spPr bwMode="auto">
          <a:xfrm>
            <a:off x="250825" y="1619250"/>
            <a:ext cx="0" cy="3946525"/>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Straight Connector 224"/>
          <p:cNvCxnSpPr/>
          <p:nvPr>
            <p:custDataLst>
              <p:tags r:id="rId22"/>
            </p:custDataLst>
          </p:nvPr>
        </p:nvCxnSpPr>
        <p:spPr bwMode="auto">
          <a:xfrm>
            <a:off x="1374775" y="1619250"/>
            <a:ext cx="0" cy="3946525"/>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Straight Connector 225"/>
          <p:cNvCxnSpPr/>
          <p:nvPr>
            <p:custDataLst>
              <p:tags r:id="rId23"/>
            </p:custDataLst>
          </p:nvPr>
        </p:nvCxnSpPr>
        <p:spPr bwMode="auto">
          <a:xfrm>
            <a:off x="8677275" y="1619250"/>
            <a:ext cx="0" cy="3946525"/>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Straight Connector 226"/>
          <p:cNvCxnSpPr/>
          <p:nvPr>
            <p:custDataLst>
              <p:tags r:id="rId24"/>
            </p:custDataLst>
          </p:nvPr>
        </p:nvCxnSpPr>
        <p:spPr bwMode="auto">
          <a:xfrm>
            <a:off x="250825" y="2297113"/>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Straight Connector 230"/>
          <p:cNvCxnSpPr/>
          <p:nvPr>
            <p:custDataLst>
              <p:tags r:id="rId25"/>
            </p:custDataLst>
          </p:nvPr>
        </p:nvCxnSpPr>
        <p:spPr bwMode="auto">
          <a:xfrm>
            <a:off x="250825" y="2976563"/>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Straight Connector 227"/>
          <p:cNvCxnSpPr/>
          <p:nvPr>
            <p:custDataLst>
              <p:tags r:id="rId26"/>
            </p:custDataLst>
          </p:nvPr>
        </p:nvCxnSpPr>
        <p:spPr bwMode="auto">
          <a:xfrm>
            <a:off x="250825" y="4400550"/>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Straight Connector 229"/>
          <p:cNvCxnSpPr/>
          <p:nvPr>
            <p:custDataLst>
              <p:tags r:id="rId27"/>
            </p:custDataLst>
          </p:nvPr>
        </p:nvCxnSpPr>
        <p:spPr bwMode="auto">
          <a:xfrm>
            <a:off x="250825" y="3654425"/>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Straight Connector 228"/>
          <p:cNvCxnSpPr/>
          <p:nvPr>
            <p:custDataLst>
              <p:tags r:id="rId28"/>
            </p:custDataLst>
          </p:nvPr>
        </p:nvCxnSpPr>
        <p:spPr bwMode="auto">
          <a:xfrm>
            <a:off x="250825" y="4819650"/>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Straight Connector 232"/>
          <p:cNvCxnSpPr/>
          <p:nvPr>
            <p:custDataLst>
              <p:tags r:id="rId29"/>
            </p:custDataLst>
          </p:nvPr>
        </p:nvCxnSpPr>
        <p:spPr bwMode="auto">
          <a:xfrm>
            <a:off x="4295775" y="1619250"/>
            <a:ext cx="0" cy="3946525"/>
          </a:xfrm>
          <a:prstGeom prst="line">
            <a:avLst/>
          </a:prstGeom>
          <a:solidFill>
            <a:schemeClr val="accent2"/>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Straight Connector 233"/>
          <p:cNvCxnSpPr/>
          <p:nvPr>
            <p:custDataLst>
              <p:tags r:id="rId30"/>
            </p:custDataLst>
          </p:nvPr>
        </p:nvCxnSpPr>
        <p:spPr bwMode="auto">
          <a:xfrm>
            <a:off x="8677275" y="1619250"/>
            <a:ext cx="0" cy="3946525"/>
          </a:xfrm>
          <a:prstGeom prst="line">
            <a:avLst/>
          </a:prstGeom>
          <a:solidFill>
            <a:schemeClr val="accent2"/>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Straight Connector 236"/>
          <p:cNvCxnSpPr/>
          <p:nvPr>
            <p:custDataLst>
              <p:tags r:id="rId31"/>
            </p:custDataLst>
          </p:nvPr>
        </p:nvCxnSpPr>
        <p:spPr bwMode="auto">
          <a:xfrm>
            <a:off x="250825" y="5565775"/>
            <a:ext cx="8426450"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Straight Connector 237"/>
          <p:cNvCxnSpPr/>
          <p:nvPr>
            <p:custDataLst>
              <p:tags r:id="rId32"/>
            </p:custDataLst>
          </p:nvPr>
        </p:nvCxnSpPr>
        <p:spPr bwMode="auto">
          <a:xfrm>
            <a:off x="250825" y="1619250"/>
            <a:ext cx="8426450"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Pentagon 67"/>
          <p:cNvSpPr>
            <a:spLocks noGrp="1" noChangeArrowheads="1"/>
          </p:cNvSpPr>
          <p:nvPr>
            <p:custDataLst>
              <p:tags r:id="rId33"/>
            </p:custDataLst>
          </p:nvPr>
        </p:nvSpPr>
        <p:spPr bwMode="auto">
          <a:xfrm>
            <a:off x="1374775" y="3074988"/>
            <a:ext cx="1878013" cy="482600"/>
          </a:xfrm>
          <a:prstGeom prst="homePlate">
            <a:avLst>
              <a:gd name="adj" fmla="val 18092"/>
            </a:avLst>
          </a:prstGeom>
          <a:solidFill>
            <a:schemeClr val="accent2"/>
          </a:solidFill>
          <a:ln w="9525" algn="ctr">
            <a:solidFill>
              <a:schemeClr val="tx1"/>
            </a:solidFill>
            <a:prstDash val="dash"/>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nl-NL" sz="950" dirty="0" smtClean="0">
                <a:latin typeface="Arial" panose="020B0604020202020204" pitchFamily="34" charset="0"/>
                <a:ea typeface="+mj-ea"/>
                <a:cs typeface="Arial" panose="020B0604020202020204" pitchFamily="34" charset="0"/>
                <a:sym typeface="Arial" panose="020B0604020202020204" pitchFamily="34" charset="0"/>
              </a:rPr>
              <a:t>Make preparations to enable start of weighing in week 5</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1" name="Pentagon 240"/>
          <p:cNvSpPr>
            <a:spLocks noGrp="1" noChangeArrowheads="1"/>
          </p:cNvSpPr>
          <p:nvPr>
            <p:custDataLst>
              <p:tags r:id="rId34"/>
            </p:custDataLst>
          </p:nvPr>
        </p:nvSpPr>
        <p:spPr bwMode="auto">
          <a:xfrm>
            <a:off x="7634288" y="3074988"/>
            <a:ext cx="1033463" cy="482600"/>
          </a:xfrm>
          <a:prstGeom prst="homePlate">
            <a:avLst>
              <a:gd name="adj" fmla="val 18092"/>
            </a:avLst>
          </a:prstGeom>
          <a:solidFill>
            <a:srgbClr val="F58C45"/>
          </a:solidFill>
          <a:ln w="9525" algn="ctr">
            <a:solidFill>
              <a:schemeClr val="tx1"/>
            </a:solidFill>
            <a:miter lim="800000"/>
            <a:headEnd/>
            <a:tailEnd/>
          </a:ln>
          <a:effectLst/>
        </p:spPr>
        <p:txBody>
          <a:bodyPr vert="horz" wrap="square" lIns="90000" tIns="46800" rIns="150813"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Test and resolve issues</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3" name="Chevron 82"/>
          <p:cNvSpPr>
            <a:spLocks noGrp="1" noChangeArrowheads="1"/>
          </p:cNvSpPr>
          <p:nvPr>
            <p:custDataLst>
              <p:tags r:id="rId35"/>
            </p:custDataLst>
          </p:nvPr>
        </p:nvSpPr>
        <p:spPr bwMode="auto">
          <a:xfrm>
            <a:off x="6294437" y="3074988"/>
            <a:ext cx="1235075" cy="482600"/>
          </a:xfrm>
          <a:prstGeom prst="chevron">
            <a:avLst>
              <a:gd name="adj" fmla="val 18092"/>
            </a:avLst>
          </a:prstGeom>
          <a:solidFill>
            <a:schemeClr val="accent2"/>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3.3 Compliance Checker</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5" name="Chevron 244"/>
          <p:cNvSpPr>
            <a:spLocks noGrp="1" noChangeArrowheads="1"/>
          </p:cNvSpPr>
          <p:nvPr>
            <p:custDataLst>
              <p:tags r:id="rId36"/>
            </p:custDataLst>
          </p:nvPr>
        </p:nvSpPr>
        <p:spPr bwMode="auto">
          <a:xfrm>
            <a:off x="5251450" y="3074988"/>
            <a:ext cx="1130300" cy="482600"/>
          </a:xfrm>
          <a:prstGeom prst="chevron">
            <a:avLst>
              <a:gd name="adj" fmla="val 18092"/>
            </a:avLst>
          </a:prstGeom>
          <a:solidFill>
            <a:schemeClr val="accent2"/>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3.2 Weighing</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39" name="Pentagon 238"/>
          <p:cNvSpPr>
            <a:spLocks noGrp="1" noChangeArrowheads="1"/>
          </p:cNvSpPr>
          <p:nvPr>
            <p:custDataLst>
              <p:tags r:id="rId37"/>
            </p:custDataLst>
          </p:nvPr>
        </p:nvSpPr>
        <p:spPr bwMode="auto">
          <a:xfrm>
            <a:off x="7634288" y="2395538"/>
            <a:ext cx="1033463" cy="482600"/>
          </a:xfrm>
          <a:prstGeom prst="homePlate">
            <a:avLst>
              <a:gd name="adj" fmla="val 18092"/>
            </a:avLst>
          </a:prstGeom>
          <a:solidFill>
            <a:srgbClr val="41B949"/>
          </a:solidFill>
          <a:ln w="9525" algn="ctr">
            <a:solidFill>
              <a:schemeClr val="tx1"/>
            </a:solidFill>
            <a:miter lim="800000"/>
            <a:headEnd/>
            <a:tailEnd/>
          </a:ln>
          <a:effectLst/>
        </p:spPr>
        <p:txBody>
          <a:bodyPr vert="horz" wrap="square" lIns="90000" tIns="46800" rIns="150813"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Test and resolve issues</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0" name="Pentagon 239"/>
          <p:cNvSpPr>
            <a:spLocks noGrp="1" noChangeArrowheads="1"/>
          </p:cNvSpPr>
          <p:nvPr>
            <p:custDataLst>
              <p:tags r:id="rId38"/>
            </p:custDataLst>
          </p:nvPr>
        </p:nvSpPr>
        <p:spPr bwMode="auto">
          <a:xfrm>
            <a:off x="2835275" y="1717675"/>
            <a:ext cx="1355725" cy="482600"/>
          </a:xfrm>
          <a:prstGeom prst="homePlate">
            <a:avLst>
              <a:gd name="adj" fmla="val 18092"/>
            </a:avLst>
          </a:prstGeom>
          <a:solidFill>
            <a:srgbClr val="51B9ED"/>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1.2 Implement new trucking schedule</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4" name="Pentagon 243"/>
          <p:cNvSpPr>
            <a:spLocks noGrp="1" noChangeArrowheads="1"/>
          </p:cNvSpPr>
          <p:nvPr>
            <p:custDataLst>
              <p:tags r:id="rId39"/>
            </p:custDataLst>
          </p:nvPr>
        </p:nvSpPr>
        <p:spPr bwMode="auto">
          <a:xfrm>
            <a:off x="3565525" y="3752850"/>
            <a:ext cx="5102225" cy="482600"/>
          </a:xfrm>
          <a:prstGeom prst="homePlate">
            <a:avLst>
              <a:gd name="adj" fmla="val 18092"/>
            </a:avLst>
          </a:prstGeom>
          <a:solidFill>
            <a:srgbClr val="E8D702"/>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4.3 Set up KPI structure and monitor performance</a:t>
            </a:r>
            <a:endParaRPr lang="en-US"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8" name="Pentagon 247"/>
          <p:cNvSpPr>
            <a:spLocks noGrp="1" noChangeArrowheads="1"/>
          </p:cNvSpPr>
          <p:nvPr>
            <p:custDataLst>
              <p:tags r:id="rId40"/>
            </p:custDataLst>
          </p:nvPr>
        </p:nvSpPr>
        <p:spPr bwMode="auto">
          <a:xfrm>
            <a:off x="4295775" y="3074988"/>
            <a:ext cx="1042988" cy="482600"/>
          </a:xfrm>
          <a:prstGeom prst="homePlate">
            <a:avLst>
              <a:gd name="adj" fmla="val 18092"/>
            </a:avLst>
          </a:prstGeom>
          <a:solidFill>
            <a:schemeClr val="accent2"/>
          </a:solidFill>
          <a:ln w="9525" algn="ctr">
            <a:solidFill>
              <a:schemeClr val="tx1"/>
            </a:solidFill>
            <a:miter lim="800000"/>
            <a:headEnd/>
            <a:tailEnd/>
          </a:ln>
          <a:effectLst/>
        </p:spPr>
        <p:txBody>
          <a:bodyPr vert="horz" wrap="square" lIns="90000" tIns="46800" rIns="153988"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3.1 Selective Loading Rules</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2" name="Pentagon 241"/>
          <p:cNvSpPr>
            <a:spLocks noGrp="1" noChangeArrowheads="1"/>
          </p:cNvSpPr>
          <p:nvPr>
            <p:custDataLst>
              <p:tags r:id="rId41"/>
            </p:custDataLst>
          </p:nvPr>
        </p:nvSpPr>
        <p:spPr bwMode="gray">
          <a:xfrm>
            <a:off x="4295775" y="2395538"/>
            <a:ext cx="3233738" cy="482600"/>
          </a:xfrm>
          <a:prstGeom prst="homePlate">
            <a:avLst>
              <a:gd name="adj" fmla="val 18092"/>
            </a:avLst>
          </a:prstGeom>
          <a:solidFill>
            <a:srgbClr val="41B949"/>
          </a:solidFill>
          <a:ln w="9525" algn="ctr">
            <a:solidFill>
              <a:schemeClr val="tx1"/>
            </a:solidFill>
            <a:miter lim="800000"/>
            <a:headEnd/>
            <a:tailEnd/>
          </a:ln>
          <a:effectLst/>
        </p:spPr>
        <p:txBody>
          <a:bodyPr vert="horz" wrap="square" lIns="90488"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2.2 Implement new acceptance processes</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3" name="Pentagon 242"/>
          <p:cNvSpPr>
            <a:spLocks noGrp="1" noChangeArrowheads="1"/>
          </p:cNvSpPr>
          <p:nvPr>
            <p:custDataLst>
              <p:tags r:id="rId42"/>
            </p:custDataLst>
          </p:nvPr>
        </p:nvSpPr>
        <p:spPr bwMode="auto">
          <a:xfrm>
            <a:off x="1374775" y="1717675"/>
            <a:ext cx="1355725" cy="482600"/>
          </a:xfrm>
          <a:prstGeom prst="homePlate">
            <a:avLst>
              <a:gd name="adj" fmla="val 18092"/>
            </a:avLst>
          </a:prstGeom>
          <a:solidFill>
            <a:srgbClr val="51B9ED"/>
          </a:solidFill>
          <a:ln w="9525" algn="ctr">
            <a:solidFill>
              <a:schemeClr val="tx1"/>
            </a:solidFill>
            <a:miter lim="800000"/>
            <a:headEnd/>
            <a:tailEnd/>
          </a:ln>
          <a:effectLst/>
        </p:spPr>
        <p:txBody>
          <a:bodyPr vert="horz" wrap="square" lIns="90000" tIns="46800" rIns="60325"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nl-NL" sz="950" dirty="0" smtClean="0">
                <a:latin typeface="Arial" panose="020B0604020202020204" pitchFamily="34" charset="0"/>
                <a:ea typeface="+mj-ea"/>
                <a:cs typeface="Arial" panose="020B0604020202020204" pitchFamily="34" charset="0"/>
                <a:sym typeface="Arial" panose="020B0604020202020204" pitchFamily="34" charset="0"/>
              </a:rPr>
              <a:t>1.1 Create and review schedule</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6" name="Chevron 245"/>
          <p:cNvSpPr>
            <a:spLocks noGrp="1" noChangeArrowheads="1"/>
          </p:cNvSpPr>
          <p:nvPr>
            <p:custDataLst>
              <p:tags r:id="rId43"/>
            </p:custDataLst>
          </p:nvPr>
        </p:nvSpPr>
        <p:spPr bwMode="auto">
          <a:xfrm>
            <a:off x="2330450" y="3752850"/>
            <a:ext cx="1130300" cy="482600"/>
          </a:xfrm>
          <a:prstGeom prst="chevron">
            <a:avLst>
              <a:gd name="adj" fmla="val 18092"/>
            </a:avLst>
          </a:prstGeom>
          <a:solidFill>
            <a:srgbClr val="E8D702"/>
          </a:solidFill>
          <a:ln w="9525" algn="ctr">
            <a:solidFill>
              <a:schemeClr val="tx1"/>
            </a:solidFill>
            <a:miter lim="800000"/>
            <a:headEnd/>
            <a:tailEnd/>
          </a:ln>
          <a:effectLst/>
        </p:spPr>
        <p:txBody>
          <a:bodyPr vert="horz" wrap="square" lIns="90000" tIns="46800" rIns="55563"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4.2 Review local conditions</a:t>
            </a:r>
            <a:endParaRPr lang="en-US"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7" name="Pentagon 246"/>
          <p:cNvSpPr>
            <a:spLocks noGrp="1" noChangeArrowheads="1"/>
          </p:cNvSpPr>
          <p:nvPr>
            <p:custDataLst>
              <p:tags r:id="rId44"/>
            </p:custDataLst>
          </p:nvPr>
        </p:nvSpPr>
        <p:spPr bwMode="gray">
          <a:xfrm>
            <a:off x="1374775" y="2395538"/>
            <a:ext cx="2816225" cy="482600"/>
          </a:xfrm>
          <a:prstGeom prst="homePlate">
            <a:avLst>
              <a:gd name="adj" fmla="val 18092"/>
            </a:avLst>
          </a:prstGeom>
          <a:solidFill>
            <a:srgbClr val="41B949"/>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2.1 Assess current acceptance process</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9" name="Pentagon 248"/>
          <p:cNvSpPr>
            <a:spLocks noGrp="1" noChangeArrowheads="1"/>
          </p:cNvSpPr>
          <p:nvPr>
            <p:custDataLst>
              <p:tags r:id="rId45"/>
            </p:custDataLst>
          </p:nvPr>
        </p:nvSpPr>
        <p:spPr bwMode="auto">
          <a:xfrm>
            <a:off x="1374775" y="3752850"/>
            <a:ext cx="1042988" cy="482600"/>
          </a:xfrm>
          <a:prstGeom prst="homePlate">
            <a:avLst>
              <a:gd name="adj" fmla="val 18092"/>
            </a:avLst>
          </a:prstGeom>
          <a:solidFill>
            <a:srgbClr val="E8D702"/>
          </a:solidFill>
          <a:ln w="9525" algn="ctr">
            <a:solidFill>
              <a:schemeClr val="tx1"/>
            </a:solidFill>
            <a:miter lim="800000"/>
            <a:headEnd/>
            <a:tailEnd/>
          </a:ln>
          <a:effectLst/>
        </p:spPr>
        <p:txBody>
          <a:bodyPr vert="horz" wrap="square" lIns="90000" tIns="46800" rIns="46038"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en-US" altLang="nl-NL" sz="950" dirty="0" smtClean="0">
                <a:latin typeface="Arial" panose="020B0604020202020204" pitchFamily="34" charset="0"/>
                <a:ea typeface="+mj-ea"/>
                <a:cs typeface="Arial" panose="020B0604020202020204" pitchFamily="34" charset="0"/>
                <a:sym typeface="Arial" panose="020B0604020202020204" pitchFamily="34" charset="0"/>
              </a:rPr>
              <a:t>4.1 Review local contract/SLA</a:t>
            </a:r>
            <a:endParaRPr lang="en-US"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50" name="Pentagon 249"/>
          <p:cNvSpPr>
            <a:spLocks noGrp="1" noChangeArrowheads="1"/>
          </p:cNvSpPr>
          <p:nvPr>
            <p:custDataLst>
              <p:tags r:id="rId46"/>
            </p:custDataLst>
          </p:nvPr>
        </p:nvSpPr>
        <p:spPr bwMode="auto">
          <a:xfrm>
            <a:off x="1374775" y="4984750"/>
            <a:ext cx="7292975" cy="482600"/>
          </a:xfrm>
          <a:prstGeom prst="homePlate">
            <a:avLst>
              <a:gd name="adj" fmla="val 18092"/>
            </a:avLst>
          </a:prstGeom>
          <a:solidFill>
            <a:srgbClr val="CD9AF8"/>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5a. </a:t>
            </a:r>
            <a:r>
              <a:rPr lang="en-US" altLang="en-US" sz="950" dirty="0">
                <a:latin typeface="Arial" panose="020B0604020202020204" pitchFamily="34" charset="0"/>
                <a:ea typeface="+mj-ea"/>
                <a:cs typeface="Arial" panose="020B0604020202020204" pitchFamily="34" charset="0"/>
                <a:sym typeface="Arial" panose="020B0604020202020204" pitchFamily="34" charset="0"/>
              </a:rPr>
              <a:t>Ensure ongoing communication with </a:t>
            </a: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local AFKL, Network Planning and </a:t>
            </a:r>
            <a:r>
              <a:rPr lang="en-US" altLang="en-US" sz="950" dirty="0">
                <a:latin typeface="Arial" panose="020B0604020202020204" pitchFamily="34" charset="0"/>
                <a:ea typeface="+mj-ea"/>
                <a:cs typeface="Arial" panose="020B0604020202020204" pitchFamily="34" charset="0"/>
                <a:sym typeface="Arial" panose="020B0604020202020204" pitchFamily="34" charset="0"/>
              </a:rPr>
              <a:t>RM</a:t>
            </a:r>
          </a:p>
          <a:p>
            <a:pPr marL="0" indent="0">
              <a:lnSpc>
                <a:spcPct val="90000"/>
              </a:lnSpc>
              <a:spcBef>
                <a:spcPct val="0"/>
              </a:spcBef>
              <a:buNone/>
            </a:pP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5b. Ensure ongoing communication with customers, GHA and Truckers</a:t>
            </a:r>
          </a:p>
        </p:txBody>
      </p:sp>
      <p:sp>
        <p:nvSpPr>
          <p:cNvPr id="8" name="Right Brace 7"/>
          <p:cNvSpPr/>
          <p:nvPr>
            <p:custDataLst>
              <p:tags r:id="rId47"/>
            </p:custDataLst>
          </p:nvPr>
        </p:nvSpPr>
        <p:spPr bwMode="auto">
          <a:xfrm rot="5400000">
            <a:off x="2001838" y="4984750"/>
            <a:ext cx="215900" cy="1450975"/>
          </a:xfrm>
          <a:prstGeom prst="rightBrace">
            <a:avLst>
              <a:gd name="adj1" fmla="val 50000"/>
              <a:gd name="adj2" fmla="val 50000"/>
            </a:avLst>
          </a:prstGeom>
          <a:noFill/>
          <a:ln w="9525">
            <a:solidFill>
              <a:schemeClr val="tx1"/>
            </a:solidFill>
            <a:headEnd type="none"/>
            <a:tailEnd type="none"/>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p:cNvSpPr/>
          <p:nvPr>
            <p:custDataLst>
              <p:tags r:id="rId48"/>
            </p:custDataLst>
          </p:nvPr>
        </p:nvSpPr>
        <p:spPr bwMode="auto">
          <a:xfrm rot="5400000">
            <a:off x="5648325" y="4249738"/>
            <a:ext cx="215900" cy="2921000"/>
          </a:xfrm>
          <a:prstGeom prst="rightBrace">
            <a:avLst>
              <a:gd name="adj1" fmla="val 50000"/>
              <a:gd name="adj2" fmla="val 50000"/>
            </a:avLst>
          </a:prstGeom>
          <a:noFill/>
          <a:ln w="9525">
            <a:solidFill>
              <a:schemeClr val="tx1"/>
            </a:solidFill>
            <a:headEnd type="none"/>
            <a:tailEnd type="none"/>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4" name="Diamond 253"/>
          <p:cNvSpPr/>
          <p:nvPr>
            <p:custDataLst>
              <p:tags r:id="rId49"/>
            </p:custDataLst>
          </p:nvPr>
        </p:nvSpPr>
        <p:spPr bwMode="auto">
          <a:xfrm>
            <a:off x="8602663" y="4535488"/>
            <a:ext cx="150813" cy="150813"/>
          </a:xfrm>
          <a:prstGeom prst="diamond">
            <a:avLst/>
          </a:prstGeom>
          <a:solidFill>
            <a:srgbClr val="FFF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57" name="Diamond 256"/>
          <p:cNvSpPr/>
          <p:nvPr>
            <p:custDataLst>
              <p:tags r:id="rId50"/>
            </p:custDataLst>
          </p:nvPr>
        </p:nvSpPr>
        <p:spPr bwMode="auto">
          <a:xfrm>
            <a:off x="4221163" y="4535488"/>
            <a:ext cx="150813" cy="150813"/>
          </a:xfrm>
          <a:prstGeom prst="diamond">
            <a:avLst/>
          </a:prstGeom>
          <a:solidFill>
            <a:srgbClr val="FF202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3" name="Diamond 2"/>
          <p:cNvSpPr/>
          <p:nvPr>
            <p:custDataLst>
              <p:tags r:id="rId51"/>
            </p:custDataLst>
          </p:nvPr>
        </p:nvSpPr>
        <p:spPr bwMode="auto">
          <a:xfrm>
            <a:off x="2447925" y="4535488"/>
            <a:ext cx="150813" cy="150812"/>
          </a:xfrm>
          <a:prstGeom prst="diamond">
            <a:avLst/>
          </a:prstGeom>
          <a:solidFill>
            <a:srgbClr val="FFF4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Diamond 257"/>
          <p:cNvSpPr/>
          <p:nvPr>
            <p:custDataLst>
              <p:tags r:id="rId52"/>
            </p:custDataLst>
          </p:nvPr>
        </p:nvSpPr>
        <p:spPr bwMode="auto">
          <a:xfrm>
            <a:off x="1822450" y="4535488"/>
            <a:ext cx="150812" cy="150813"/>
          </a:xfrm>
          <a:prstGeom prst="diamond">
            <a:avLst/>
          </a:prstGeom>
          <a:solidFill>
            <a:srgbClr val="FFF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67" name="Rectangle 266"/>
          <p:cNvSpPr>
            <a:spLocks noGrp="1" noChangeArrowheads="1"/>
          </p:cNvSpPr>
          <p:nvPr>
            <p:custDataLst>
              <p:tags r:id="rId53"/>
            </p:custDataLst>
          </p:nvPr>
        </p:nvSpPr>
        <p:spPr bwMode="auto">
          <a:xfrm>
            <a:off x="298450" y="3863975"/>
            <a:ext cx="714375"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4. Supporting</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activities</a:t>
            </a:r>
            <a:endParaRPr lang="nl-NL" altLang="en-US"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69" name="Rectangle 268"/>
          <p:cNvSpPr>
            <a:spLocks noGrp="1" noChangeArrowheads="1"/>
          </p:cNvSpPr>
          <p:nvPr>
            <p:custDataLst>
              <p:tags r:id="rId54"/>
            </p:custDataLst>
          </p:nvPr>
        </p:nvSpPr>
        <p:spPr bwMode="auto">
          <a:xfrm>
            <a:off x="298450" y="3186113"/>
            <a:ext cx="1008063"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3. Implement </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‘add-on’ processes</a:t>
            </a:r>
          </a:p>
        </p:txBody>
      </p:sp>
      <p:sp>
        <p:nvSpPr>
          <p:cNvPr id="260" name="Rectangle 259"/>
          <p:cNvSpPr>
            <a:spLocks noGrp="1" noChangeArrowheads="1"/>
          </p:cNvSpPr>
          <p:nvPr>
            <p:custDataLst>
              <p:tags r:id="rId55"/>
            </p:custDataLst>
          </p:nvPr>
        </p:nvSpPr>
        <p:spPr bwMode="auto">
          <a:xfrm>
            <a:off x="1485900" y="4446588"/>
            <a:ext cx="295275" cy="328613"/>
          </a:xfrm>
          <a:prstGeom prst="rect">
            <a:avLst/>
          </a:prstGeom>
          <a:solidFill>
            <a:srgbClr val="BEE7F9"/>
          </a:solidFill>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nl-NL" sz="800" b="1" dirty="0" smtClean="0">
                <a:latin typeface="Arial" panose="020B0604020202020204" pitchFamily="34" charset="0"/>
                <a:cs typeface="Arial" panose="020B0604020202020204" pitchFamily="34" charset="0"/>
                <a:sym typeface="Arial" panose="020B0604020202020204" pitchFamily="34" charset="0"/>
              </a:rPr>
              <a:t>Local </a:t>
            </a:r>
          </a:p>
          <a:p>
            <a:pPr marL="0" indent="0">
              <a:lnSpc>
                <a:spcPct val="90000"/>
              </a:lnSpc>
              <a:spcBef>
                <a:spcPct val="0"/>
              </a:spcBef>
              <a:buNone/>
            </a:pPr>
            <a:r>
              <a:rPr lang="nl-NL" altLang="nl-NL" sz="800" b="1" dirty="0" smtClean="0">
                <a:latin typeface="Arial" panose="020B0604020202020204" pitchFamily="34" charset="0"/>
                <a:cs typeface="Arial" panose="020B0604020202020204" pitchFamily="34" charset="0"/>
                <a:sym typeface="Arial" panose="020B0604020202020204" pitchFamily="34" charset="0"/>
              </a:rPr>
              <a:t>AFKL</a:t>
            </a:r>
          </a:p>
          <a:p>
            <a:pPr marL="0" indent="0">
              <a:lnSpc>
                <a:spcPct val="90000"/>
              </a:lnSpc>
              <a:spcBef>
                <a:spcPct val="0"/>
              </a:spcBef>
              <a:buNone/>
            </a:pPr>
            <a:r>
              <a:rPr lang="nl-NL" altLang="nl-NL" sz="800" b="1" dirty="0" smtClean="0">
                <a:latin typeface="Arial" panose="020B0604020202020204" pitchFamily="34" charset="0"/>
                <a:cs typeface="Arial" panose="020B0604020202020204" pitchFamily="34" charset="0"/>
                <a:sym typeface="Arial" panose="020B0604020202020204" pitchFamily="34" charset="0"/>
              </a:rPr>
              <a:t>visit</a:t>
            </a:r>
            <a:endParaRPr lang="nl-NL" altLang="nl-NL" sz="800" b="1" dirty="0">
              <a:latin typeface="Arial" panose="020B0604020202020204" pitchFamily="34" charset="0"/>
              <a:cs typeface="Arial" panose="020B0604020202020204" pitchFamily="34" charset="0"/>
              <a:sym typeface="Arial" panose="020B0604020202020204" pitchFamily="34" charset="0"/>
            </a:endParaRPr>
          </a:p>
        </p:txBody>
      </p:sp>
      <p:sp>
        <p:nvSpPr>
          <p:cNvPr id="259" name="Rectangle 258"/>
          <p:cNvSpPr>
            <a:spLocks noGrp="1" noChangeArrowheads="1"/>
          </p:cNvSpPr>
          <p:nvPr>
            <p:custDataLst>
              <p:tags r:id="rId56"/>
            </p:custDataLst>
          </p:nvPr>
        </p:nvSpPr>
        <p:spPr bwMode="auto">
          <a:xfrm>
            <a:off x="298450" y="2506663"/>
            <a:ext cx="847725"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2. Implement </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core processes </a:t>
            </a:r>
          </a:p>
        </p:txBody>
      </p:sp>
      <p:sp>
        <p:nvSpPr>
          <p:cNvPr id="266" name="Rectangle 265"/>
          <p:cNvSpPr>
            <a:spLocks noGrp="1" noChangeArrowheads="1"/>
          </p:cNvSpPr>
          <p:nvPr>
            <p:custDataLst>
              <p:tags r:id="rId57"/>
            </p:custDataLst>
          </p:nvPr>
        </p:nvSpPr>
        <p:spPr bwMode="auto">
          <a:xfrm>
            <a:off x="298450" y="1828800"/>
            <a:ext cx="1027113"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1. Set up </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key parameters      </a:t>
            </a:r>
          </a:p>
        </p:txBody>
      </p:sp>
      <p:sp>
        <p:nvSpPr>
          <p:cNvPr id="75" name="Rectangle 74"/>
          <p:cNvSpPr>
            <a:spLocks noGrp="1" noChangeArrowheads="1"/>
          </p:cNvSpPr>
          <p:nvPr>
            <p:custDataLst>
              <p:tags r:id="rId58"/>
            </p:custDataLst>
          </p:nvPr>
        </p:nvSpPr>
        <p:spPr bwMode="auto">
          <a:xfrm>
            <a:off x="2152650" y="4500563"/>
            <a:ext cx="254000" cy="219075"/>
          </a:xfrm>
          <a:prstGeom prst="rect">
            <a:avLst/>
          </a:prstGeom>
          <a:solidFill>
            <a:srgbClr val="BEE7F9"/>
          </a:solidFill>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800" b="1" dirty="0" smtClean="0">
                <a:latin typeface="Arial" panose="020B0604020202020204" pitchFamily="34" charset="0"/>
                <a:cs typeface="Arial" panose="020B0604020202020204" pitchFamily="34" charset="0"/>
                <a:sym typeface="Arial" panose="020B0604020202020204" pitchFamily="34" charset="0"/>
              </a:rPr>
              <a:t>GHA </a:t>
            </a:r>
          </a:p>
          <a:p>
            <a:pPr marL="0" indent="0">
              <a:lnSpc>
                <a:spcPct val="90000"/>
              </a:lnSpc>
              <a:spcBef>
                <a:spcPct val="0"/>
              </a:spcBef>
              <a:buNone/>
            </a:pPr>
            <a:r>
              <a:rPr lang="nl-NL" altLang="en-US" sz="800" b="1" dirty="0" smtClean="0">
                <a:latin typeface="Arial" panose="020B0604020202020204" pitchFamily="34" charset="0"/>
                <a:cs typeface="Arial" panose="020B0604020202020204" pitchFamily="34" charset="0"/>
                <a:sym typeface="Arial" panose="020B0604020202020204" pitchFamily="34" charset="0"/>
              </a:rPr>
              <a:t>visit</a:t>
            </a:r>
            <a:endParaRPr lang="nl-NL" altLang="nl-NL" sz="800" b="1" dirty="0">
              <a:latin typeface="Arial" panose="020B0604020202020204" pitchFamily="34" charset="0"/>
              <a:cs typeface="Arial" panose="020B0604020202020204" pitchFamily="34" charset="0"/>
              <a:sym typeface="Arial" panose="020B0604020202020204" pitchFamily="34" charset="0"/>
            </a:endParaRPr>
          </a:p>
        </p:txBody>
      </p:sp>
      <p:sp>
        <p:nvSpPr>
          <p:cNvPr id="264" name="Rectangle 263"/>
          <p:cNvSpPr>
            <a:spLocks noGrp="1" noChangeArrowheads="1"/>
          </p:cNvSpPr>
          <p:nvPr>
            <p:custDataLst>
              <p:tags r:id="rId59"/>
            </p:custDataLst>
          </p:nvPr>
        </p:nvSpPr>
        <p:spPr bwMode="auto">
          <a:xfrm>
            <a:off x="298450" y="1431925"/>
            <a:ext cx="433388" cy="130175"/>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nl-NL" sz="950" b="1" dirty="0" smtClean="0">
                <a:solidFill>
                  <a:srgbClr val="10315F"/>
                </a:solidFill>
                <a:latin typeface="Arial" panose="020B0604020202020204" pitchFamily="34" charset="0"/>
                <a:ea typeface="+mj-ea"/>
                <a:cs typeface="Arial" panose="020B0604020202020204" pitchFamily="34" charset="0"/>
                <a:sym typeface="Arial" panose="020B0604020202020204" pitchFamily="34" charset="0"/>
              </a:rPr>
              <a:t>Activity</a:t>
            </a:r>
            <a:endParaRPr lang="nl-NL" altLang="nl-NL" sz="950" b="1" dirty="0">
              <a:solidFill>
                <a:srgbClr val="10315F"/>
              </a:solidFill>
              <a:latin typeface="Arial" panose="020B0604020202020204" pitchFamily="34" charset="0"/>
              <a:ea typeface="+mj-ea"/>
              <a:cs typeface="Arial" panose="020B0604020202020204" pitchFamily="34" charset="0"/>
              <a:sym typeface="Arial" panose="020B0604020202020204" pitchFamily="34" charset="0"/>
            </a:endParaRPr>
          </a:p>
        </p:txBody>
      </p:sp>
      <p:sp useBgFill="1">
        <p:nvSpPr>
          <p:cNvPr id="78" name="Rectangle 77"/>
          <p:cNvSpPr>
            <a:spLocks noGrp="1" noChangeArrowheads="1"/>
          </p:cNvSpPr>
          <p:nvPr>
            <p:custDataLst>
              <p:tags r:id="rId60"/>
            </p:custDataLst>
          </p:nvPr>
        </p:nvSpPr>
        <p:spPr bwMode="auto">
          <a:xfrm>
            <a:off x="4951413" y="5840413"/>
            <a:ext cx="1609725" cy="130175"/>
          </a:xfrm>
          <a:prstGeom prst="rect">
            <a:avLst/>
          </a:prstGeom>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lnSpc>
                <a:spcPct val="90000"/>
              </a:lnSpc>
              <a:spcBef>
                <a:spcPct val="0"/>
              </a:spcBef>
              <a:buNone/>
            </a:pPr>
            <a:r>
              <a:rPr lang="nl-NL" altLang="nl-NL" sz="950" dirty="0" smtClean="0">
                <a:latin typeface="Arial" panose="020B0604020202020204" pitchFamily="34" charset="0"/>
                <a:ea typeface="+mj-ea"/>
                <a:cs typeface="Arial" panose="020B0604020202020204" pitchFamily="34" charset="0"/>
                <a:sym typeface="Arial" panose="020B0604020202020204" pitchFamily="34" charset="0"/>
              </a:rPr>
              <a:t>Weekly presence at outstation</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63" name="Rectangle 262"/>
          <p:cNvSpPr>
            <a:spLocks noGrp="1" noChangeArrowheads="1"/>
          </p:cNvSpPr>
          <p:nvPr>
            <p:custDataLst>
              <p:tags r:id="rId61"/>
            </p:custDataLst>
          </p:nvPr>
        </p:nvSpPr>
        <p:spPr bwMode="auto">
          <a:xfrm>
            <a:off x="298449" y="5095875"/>
            <a:ext cx="1028700"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5. Communications</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and change</a:t>
            </a:r>
          </a:p>
        </p:txBody>
      </p:sp>
      <p:sp useBgFill="1">
        <p:nvSpPr>
          <p:cNvPr id="262" name="Rectangle 261"/>
          <p:cNvSpPr>
            <a:spLocks noGrp="1" noChangeArrowheads="1"/>
          </p:cNvSpPr>
          <p:nvPr>
            <p:custDataLst>
              <p:tags r:id="rId62"/>
            </p:custDataLst>
          </p:nvPr>
        </p:nvSpPr>
        <p:spPr bwMode="auto">
          <a:xfrm>
            <a:off x="7948613" y="4545013"/>
            <a:ext cx="612775" cy="130175"/>
          </a:xfrm>
          <a:prstGeom prst="rect">
            <a:avLst/>
          </a:prstGeom>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b="1" dirty="0" smtClean="0">
                <a:latin typeface="Arial" panose="020B0604020202020204" pitchFamily="34" charset="0"/>
                <a:cs typeface="Arial" panose="020B0604020202020204" pitchFamily="34" charset="0"/>
                <a:sym typeface="Arial" panose="020B0604020202020204" pitchFamily="34" charset="0"/>
              </a:rPr>
              <a:t>Report-out</a:t>
            </a:r>
            <a:endParaRPr lang="nl-NL" altLang="nl-NL" sz="950" b="1" dirty="0">
              <a:latin typeface="Arial" panose="020B0604020202020204" pitchFamily="34" charset="0"/>
              <a:cs typeface="Arial" panose="020B0604020202020204" pitchFamily="34" charset="0"/>
              <a:sym typeface="Arial" panose="020B0604020202020204" pitchFamily="34" charset="0"/>
            </a:endParaRPr>
          </a:p>
        </p:txBody>
      </p:sp>
      <p:sp useBgFill="1">
        <p:nvSpPr>
          <p:cNvPr id="270" name="Rectangle 269"/>
          <p:cNvSpPr>
            <a:spLocks noGrp="1" noChangeArrowheads="1"/>
          </p:cNvSpPr>
          <p:nvPr>
            <p:custDataLst>
              <p:tags r:id="rId63"/>
            </p:custDataLst>
          </p:nvPr>
        </p:nvSpPr>
        <p:spPr bwMode="auto">
          <a:xfrm>
            <a:off x="3684588" y="4545013"/>
            <a:ext cx="495300" cy="130175"/>
          </a:xfrm>
          <a:prstGeom prst="rect">
            <a:avLst/>
          </a:prstGeom>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b="1" dirty="0" smtClean="0">
                <a:latin typeface="Arial" panose="020B0604020202020204" pitchFamily="34" charset="0"/>
                <a:cs typeface="Arial" panose="020B0604020202020204" pitchFamily="34" charset="0"/>
                <a:sym typeface="Arial" panose="020B0604020202020204" pitchFamily="34" charset="0"/>
              </a:rPr>
              <a:t>GO-LIVE</a:t>
            </a:r>
            <a:endParaRPr lang="nl-NL" altLang="nl-NL" sz="950" b="1" dirty="0">
              <a:latin typeface="Arial" panose="020B0604020202020204" pitchFamily="34" charset="0"/>
              <a:cs typeface="Arial" panose="020B0604020202020204" pitchFamily="34" charset="0"/>
              <a:sym typeface="Arial" panose="020B0604020202020204" pitchFamily="34" charset="0"/>
            </a:endParaRPr>
          </a:p>
        </p:txBody>
      </p:sp>
      <p:sp>
        <p:nvSpPr>
          <p:cNvPr id="265" name="Rectangle 264"/>
          <p:cNvSpPr>
            <a:spLocks noGrp="1" noChangeArrowheads="1"/>
          </p:cNvSpPr>
          <p:nvPr>
            <p:custDataLst>
              <p:tags r:id="rId64"/>
            </p:custDataLst>
          </p:nvPr>
        </p:nvSpPr>
        <p:spPr bwMode="auto">
          <a:xfrm>
            <a:off x="1012825" y="1431925"/>
            <a:ext cx="314325" cy="130175"/>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r">
              <a:lnSpc>
                <a:spcPct val="90000"/>
              </a:lnSpc>
              <a:spcBef>
                <a:spcPct val="0"/>
              </a:spcBef>
              <a:buNone/>
            </a:pPr>
            <a:fld id="{19EE360B-BF2F-4EC1-9BA0-F04952A31048}" type="datetime'''''''''''''''''''''''''''''''''W''e''''''''''''''ek'''">
              <a:rPr lang="nl-NL" altLang="en-US" sz="950" b="1">
                <a:solidFill>
                  <a:srgbClr val="10315F"/>
                </a:solidFill>
                <a:latin typeface="Arial" panose="020B0604020202020204" pitchFamily="34" charset="0"/>
                <a:ea typeface="+mj-ea"/>
                <a:cs typeface="Arial" panose="020B0604020202020204" pitchFamily="34" charset="0"/>
                <a:sym typeface="Arial" panose="020B0604020202020204" pitchFamily="34" charset="0"/>
              </a:rPr>
              <a:pPr/>
              <a:t>Week</a:t>
            </a:fld>
            <a:endParaRPr lang="nl-NL" altLang="nl-NL" sz="950" b="1" dirty="0">
              <a:solidFill>
                <a:srgbClr val="10315F"/>
              </a:solidFill>
              <a:latin typeface="Arial" panose="020B0604020202020204" pitchFamily="34" charset="0"/>
              <a:ea typeface="+mj-ea"/>
              <a:cs typeface="Arial" panose="020B0604020202020204" pitchFamily="34" charset="0"/>
              <a:sym typeface="Arial" panose="020B0604020202020204" pitchFamily="34" charset="0"/>
            </a:endParaRPr>
          </a:p>
        </p:txBody>
      </p:sp>
      <p:sp useBgFill="1">
        <p:nvSpPr>
          <p:cNvPr id="81" name="Rectangle 80"/>
          <p:cNvSpPr>
            <a:spLocks noGrp="1" noChangeArrowheads="1"/>
          </p:cNvSpPr>
          <p:nvPr>
            <p:custDataLst>
              <p:tags r:id="rId65"/>
            </p:custDataLst>
          </p:nvPr>
        </p:nvSpPr>
        <p:spPr bwMode="auto">
          <a:xfrm>
            <a:off x="1612900" y="5840413"/>
            <a:ext cx="995363" cy="130175"/>
          </a:xfrm>
          <a:prstGeom prst="rect">
            <a:avLst/>
          </a:prstGeom>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Preparation Phase</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78" name="Rectangle 277"/>
          <p:cNvSpPr/>
          <p:nvPr/>
        </p:nvSpPr>
        <p:spPr bwMode="auto">
          <a:xfrm>
            <a:off x="1401762" y="1370849"/>
            <a:ext cx="1365250" cy="248400"/>
          </a:xfrm>
          <a:prstGeom prst="rect">
            <a:avLst/>
          </a:prstGeom>
          <a:solidFill>
            <a:srgbClr val="009BE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smtClean="0">
                <a:ln>
                  <a:noFill/>
                </a:ln>
                <a:solidFill>
                  <a:schemeClr val="bg1"/>
                </a:solidFill>
                <a:effectLst/>
                <a:latin typeface="Calibri" pitchFamily="34" charset="0"/>
              </a:rPr>
              <a:t>Preparation (4</a:t>
            </a:r>
            <a:r>
              <a:rPr kumimoji="0" lang="en-GB" sz="950" b="1" i="0" u="none" strike="noStrike" cap="none" normalizeH="0" dirty="0" smtClean="0">
                <a:ln>
                  <a:noFill/>
                </a:ln>
                <a:solidFill>
                  <a:schemeClr val="bg1"/>
                </a:solidFill>
                <a:effectLst/>
                <a:latin typeface="Calibri" pitchFamily="34" charset="0"/>
              </a:rPr>
              <a:t> weeks)</a:t>
            </a:r>
            <a:endParaRPr kumimoji="0" lang="en-GB" sz="950" b="1" i="0" u="none" strike="noStrike" cap="none" normalizeH="0" baseline="0" dirty="0" smtClean="0">
              <a:ln>
                <a:noFill/>
              </a:ln>
              <a:solidFill>
                <a:schemeClr val="bg1"/>
              </a:solidFill>
              <a:effectLst/>
              <a:latin typeface="Calibri" pitchFamily="34" charset="0"/>
            </a:endParaRPr>
          </a:p>
        </p:txBody>
      </p:sp>
      <p:cxnSp>
        <p:nvCxnSpPr>
          <p:cNvPr id="5" name="Elbow Connector 4"/>
          <p:cNvCxnSpPr>
            <a:stCxn id="240" idx="3"/>
            <a:endCxn id="242" idx="1"/>
          </p:cNvCxnSpPr>
          <p:nvPr/>
        </p:nvCxnSpPr>
        <p:spPr>
          <a:xfrm>
            <a:off x="4191000" y="1958975"/>
            <a:ext cx="104775" cy="677863"/>
          </a:xfrm>
          <a:prstGeom prst="bentConnector3">
            <a:avLst>
              <a:gd name="adj1" fmla="val 50000"/>
            </a:avLst>
          </a:prstGeom>
          <a:ln w="9525">
            <a:solidFill>
              <a:srgbClr val="000066"/>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816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475530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0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entagon 2"/>
          <p:cNvSpPr/>
          <p:nvPr/>
        </p:nvSpPr>
        <p:spPr>
          <a:xfrm>
            <a:off x="254662" y="2312876"/>
            <a:ext cx="2229107" cy="3568168"/>
          </a:xfrm>
          <a:prstGeom prst="homePlate">
            <a:avLst>
              <a:gd name="adj" fmla="val 16395"/>
            </a:avLst>
          </a:prstGeom>
          <a:solidFill>
            <a:srgbClr val="EEF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nl-NL" sz="1300" kern="0" dirty="0">
                <a:solidFill>
                  <a:prstClr val="black"/>
                </a:solidFill>
                <a:latin typeface="Arial" panose="020B0604020202020204" pitchFamily="34" charset="0"/>
                <a:cs typeface="Arial" panose="020B0604020202020204" pitchFamily="34" charset="0"/>
              </a:rPr>
              <a:t>Review and finalize the newly made trucking schedule to ensure that the schedule is ultimately </a:t>
            </a:r>
            <a:r>
              <a:rPr lang="nl-NL" sz="1300" kern="0" dirty="0" smtClean="0">
                <a:solidFill>
                  <a:prstClr val="black"/>
                </a:solidFill>
                <a:latin typeface="Arial" panose="020B0604020202020204" pitchFamily="34" charset="0"/>
                <a:cs typeface="Arial" panose="020B0604020202020204" pitchFamily="34" charset="0"/>
              </a:rPr>
              <a:t>viable</a:t>
            </a:r>
          </a:p>
          <a:p>
            <a:pPr lvl="0" algn="ctr" fontAlgn="auto">
              <a:spcBef>
                <a:spcPts val="0"/>
              </a:spcBef>
              <a:spcAft>
                <a:spcPts val="0"/>
              </a:spcAft>
              <a:defRPr/>
            </a:pPr>
            <a:endParaRPr lang="nl-NL"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nl-NL" sz="1300" kern="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5681" y="125424"/>
            <a:ext cx="7886700" cy="708932"/>
          </a:xfrm>
        </p:spPr>
        <p:txBody>
          <a:bodyPr>
            <a:normAutofit fontScale="90000"/>
          </a:bodyPr>
          <a:lstStyle/>
          <a:p>
            <a:r>
              <a:rPr lang="en-US" dirty="0"/>
              <a:t>Detailed roll-out plan</a:t>
            </a:r>
            <a:br>
              <a:rPr lang="en-US" dirty="0"/>
            </a:br>
            <a:r>
              <a:rPr lang="en-US" sz="2000" b="0" dirty="0"/>
              <a:t>1.1 Review trucking schedule</a:t>
            </a:r>
            <a:r>
              <a:rPr lang="en-US" dirty="0"/>
              <a:t/>
            </a:r>
            <a:br>
              <a:rPr lang="en-US" dirty="0"/>
            </a:br>
            <a:endParaRPr lang="en-GB" sz="2000" dirty="0"/>
          </a:p>
        </p:txBody>
      </p:sp>
      <p:sp>
        <p:nvSpPr>
          <p:cNvPr id="21" name="Pentagon 20"/>
          <p:cNvSpPr>
            <a:spLocks noGrp="1" noChangeArrowheads="1"/>
          </p:cNvSpPr>
          <p:nvPr/>
        </p:nvSpPr>
        <p:spPr bwMode="auto">
          <a:xfrm>
            <a:off x="254662" y="1188469"/>
            <a:ext cx="2880000" cy="587375"/>
          </a:xfrm>
          <a:prstGeom prst="homePlate">
            <a:avLst>
              <a:gd name="adj" fmla="val 18108"/>
            </a:avLst>
          </a:prstGeom>
          <a:solidFill>
            <a:srgbClr val="51B9ED"/>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b="1" dirty="0">
                <a:solidFill>
                  <a:schemeClr val="tx1"/>
                </a:solidFill>
                <a:latin typeface="Arial" panose="020B0604020202020204" pitchFamily="34" charset="0"/>
                <a:cs typeface="Arial" panose="020B0604020202020204" pitchFamily="34" charset="0"/>
              </a:rPr>
              <a:t>1.1 </a:t>
            </a:r>
            <a:r>
              <a:rPr lang="en-US" b="1" dirty="0" smtClean="0">
                <a:solidFill>
                  <a:schemeClr val="tx1"/>
                </a:solidFill>
                <a:latin typeface="Arial" panose="020B0604020202020204" pitchFamily="34" charset="0"/>
                <a:cs typeface="Arial" panose="020B0604020202020204" pitchFamily="34" charset="0"/>
              </a:rPr>
              <a:t>Create and validate new </a:t>
            </a:r>
            <a:r>
              <a:rPr lang="en-US" b="1" dirty="0">
                <a:solidFill>
                  <a:schemeClr val="tx1"/>
                </a:solidFill>
                <a:latin typeface="Arial" panose="020B0604020202020204" pitchFamily="34" charset="0"/>
                <a:cs typeface="Arial" panose="020B0604020202020204" pitchFamily="34" charset="0"/>
              </a:rPr>
              <a:t>trucking </a:t>
            </a:r>
            <a:r>
              <a:rPr lang="en-US" b="1" dirty="0" smtClean="0">
                <a:solidFill>
                  <a:schemeClr val="tx1"/>
                </a:solidFill>
                <a:latin typeface="Arial" panose="020B0604020202020204" pitchFamily="34" charset="0"/>
                <a:cs typeface="Arial" panose="020B0604020202020204" pitchFamily="34" charset="0"/>
              </a:rPr>
              <a:t>schedule</a:t>
            </a:r>
            <a:endParaRPr lang="en-US"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bwMode="auto">
          <a:xfrm>
            <a:off x="2591780" y="2312876"/>
            <a:ext cx="6273506" cy="2340260"/>
          </a:xfrm>
          <a:prstGeom prst="rect">
            <a:avLst/>
          </a:prstGeom>
          <a:solidFill>
            <a:srgbClr val="ACD1E2">
              <a:lumMod val="20000"/>
              <a:lumOff val="80000"/>
            </a:srgbClr>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marR="0" lvl="0" indent="-171450" defTabSz="914400" eaLnBrk="1" fontAlgn="auto" latinLnBrk="0" hangingPunct="1">
              <a:lnSpc>
                <a:spcPct val="100000"/>
              </a:lnSpc>
              <a:spcBef>
                <a:spcPts val="0"/>
              </a:spcBef>
              <a:spcAft>
                <a:spcPts val="0"/>
              </a:spcAft>
              <a:buClrTx/>
              <a:buSzPct val="150000"/>
              <a:buFont typeface="Wingdings" panose="05000000000000000000" pitchFamily="2" charset="2"/>
              <a:buChar char="q"/>
              <a:tabLst/>
              <a:defRPr/>
            </a:pPr>
            <a:endParaRPr kumimoji="0" lang="nl-NL" sz="6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r>
              <a:rPr kumimoji="0" lang="nl-NL"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Create and validate the new truck schedule to verify its suitability and validate with GHA and local</a:t>
            </a:r>
            <a:r>
              <a:rPr kumimoji="0" lang="nl-NL" sz="900" b="1"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AFKL</a:t>
            </a:r>
            <a:r>
              <a:rPr kumimoji="0" lang="nl-NL"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This starts</a:t>
            </a:r>
            <a:r>
              <a:rPr kumimoji="0" lang="nl-NL" sz="900" b="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by defining </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feasible</a:t>
            </a:r>
            <a:r>
              <a:rPr kumimoji="0" lang="nl-NL" sz="900" b="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transit times (based on actual transit times), considering GHA opening hours, peaks of incoming cargo at the hub (mainly from 02:00 to 04:00 on Saturdays and Sundays) and </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reviewing the</a:t>
            </a:r>
            <a:r>
              <a:rPr kumimoji="0" lang="nl-NL" sz="900" b="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impact on blocks of connecting flights</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have this discussion </a:t>
            </a:r>
            <a:r>
              <a:rPr lang="nl-NL" sz="900" kern="0" noProof="0" dirty="0" smtClean="0">
                <a:solidFill>
                  <a:schemeClr val="tx1"/>
                </a:solidFill>
                <a:latin typeface="Arial" panose="020B0604020202020204" pitchFamily="34" charset="0"/>
                <a:cs typeface="Arial" panose="020B0604020202020204" pitchFamily="34" charset="0"/>
              </a:rPr>
              <a:t>first </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with the FJ, and also with GHA, NP, local operations and CSO.</a:t>
            </a:r>
            <a:r>
              <a:rPr kumimoji="0" lang="nl-NL"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lang="nl-NL" sz="900" kern="0" dirty="0" smtClean="0">
                <a:solidFill>
                  <a:schemeClr val="tx1"/>
                </a:solidFill>
                <a:latin typeface="Arial" panose="020B0604020202020204" pitchFamily="34" charset="0"/>
                <a:cs typeface="Arial" panose="020B0604020202020204" pitchFamily="34" charset="0"/>
              </a:rPr>
              <a:t>Make sure that NP is aware of any changes (e.g. co-load options).</a:t>
            </a: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endParaRPr kumimoji="0" lang="nl-NL" sz="9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r>
              <a:rPr lang="nl-NL" sz="900" b="1" kern="0" dirty="0" smtClean="0">
                <a:solidFill>
                  <a:schemeClr val="tx1"/>
                </a:solidFill>
                <a:latin typeface="Arial" panose="020B0604020202020204" pitchFamily="34" charset="0"/>
                <a:cs typeface="Arial" panose="020B0604020202020204" pitchFamily="34" charset="0"/>
              </a:rPr>
              <a:t>Use a single file with the </a:t>
            </a:r>
            <a:r>
              <a:rPr lang="nl-NL" sz="900" b="1" u="sng" kern="0" dirty="0" smtClean="0">
                <a:solidFill>
                  <a:schemeClr val="tx1"/>
                </a:solidFill>
                <a:latin typeface="Arial" panose="020B0604020202020204" pitchFamily="34" charset="0"/>
                <a:cs typeface="Arial" panose="020B0604020202020204" pitchFamily="34" charset="0"/>
              </a:rPr>
              <a:t>same template</a:t>
            </a:r>
            <a:r>
              <a:rPr lang="nl-NL" sz="900" b="1" kern="0" dirty="0" smtClean="0">
                <a:solidFill>
                  <a:schemeClr val="tx1"/>
                </a:solidFill>
                <a:latin typeface="Arial" panose="020B0604020202020204" pitchFamily="34" charset="0"/>
                <a:cs typeface="Arial" panose="020B0604020202020204" pitchFamily="34" charset="0"/>
              </a:rPr>
              <a:t> on the Dropbox to enter the schedules. </a:t>
            </a:r>
            <a:r>
              <a:rPr lang="nl-NL" sz="900" kern="0" dirty="0" smtClean="0">
                <a:solidFill>
                  <a:schemeClr val="tx1"/>
                </a:solidFill>
                <a:latin typeface="Arial" panose="020B0604020202020204" pitchFamily="34" charset="0"/>
                <a:cs typeface="Arial" panose="020B0604020202020204" pitchFamily="34" charset="0"/>
              </a:rPr>
              <a:t>This makes the job easier for NP. </a:t>
            </a:r>
            <a:endParaRPr kumimoji="0" lang="nl-NL"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endPar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r>
              <a:rPr kumimoji="0" lang="nl-NL"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If multiple truckers are contracted: assign truckers to the trucking schedule (based on their current performance); </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which trucker is responsible for the booking trucks, and which for the others?</a:t>
            </a: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endParaRPr lang="nl-NL" sz="900" kern="0" dirty="0">
              <a:solidFill>
                <a:schemeClr val="tx1"/>
              </a:solidFill>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r>
              <a:rPr kumimoji="0" lang="nl-NL"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Ensure that, when NP starts using the schedule, it</a:t>
            </a:r>
            <a:r>
              <a:rPr kumimoji="0" lang="nl-NL" sz="900" b="1"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also contains relevant information on when (final) plannings have to be sent, and when FBL’s are sent. </a:t>
            </a:r>
            <a:r>
              <a:rPr kumimoji="0" lang="nl-NL" sz="90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This enables NP to run a smooth process.</a:t>
            </a:r>
            <a:endParaRPr kumimoji="0" lang="nl-NL"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endPar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cxnSp>
        <p:nvCxnSpPr>
          <p:cNvPr id="23" name="Straight Connector 22"/>
          <p:cNvCxnSpPr/>
          <p:nvPr/>
        </p:nvCxnSpPr>
        <p:spPr bwMode="auto">
          <a:xfrm>
            <a:off x="254662" y="2257380"/>
            <a:ext cx="1869066"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2591780" y="2257380"/>
            <a:ext cx="6273506"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sp>
        <p:nvSpPr>
          <p:cNvPr id="26" name="Rectangle 25"/>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bwMode="auto">
          <a:xfrm>
            <a:off x="2591780" y="4761100"/>
            <a:ext cx="6273506" cy="1119944"/>
          </a:xfrm>
          <a:prstGeom prst="rect">
            <a:avLst/>
          </a:prstGeom>
          <a:solidFill>
            <a:srgbClr val="ACD1E2">
              <a:lumMod val="20000"/>
              <a:lumOff val="80000"/>
            </a:srgbClr>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2124000" bIns="46800" numCol="1" rtlCol="0" anchor="ctr" anchorCtr="0" compatLnSpc="1">
            <a:prstTxWarp prst="textNoShape">
              <a:avLst/>
            </a:prstTxWarp>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kern="0" dirty="0" smtClean="0">
                <a:solidFill>
                  <a:schemeClr val="tx1"/>
                </a:solidFill>
                <a:latin typeface="Arial" panose="020B0604020202020204" pitchFamily="34" charset="0"/>
                <a:cs typeface="Arial" panose="020B0604020202020204" pitchFamily="34" charset="0"/>
              </a:rPr>
              <a:t>When making the schedule, find </a:t>
            </a:r>
            <a:r>
              <a:rPr lang="en-US" sz="900" kern="0" dirty="0">
                <a:solidFill>
                  <a:schemeClr val="tx1"/>
                </a:solidFill>
                <a:latin typeface="Arial" panose="020B0604020202020204" pitchFamily="34" charset="0"/>
                <a:cs typeface="Arial" panose="020B0604020202020204" pitchFamily="34" charset="0"/>
              </a:rPr>
              <a:t>a balance between what the market wants and what is </a:t>
            </a:r>
            <a:r>
              <a:rPr lang="en-US" sz="900" kern="0" dirty="0" smtClean="0">
                <a:solidFill>
                  <a:schemeClr val="tx1"/>
                </a:solidFill>
                <a:latin typeface="Arial" panose="020B0604020202020204" pitchFamily="34" charset="0"/>
                <a:cs typeface="Arial" panose="020B0604020202020204" pitchFamily="34" charset="0"/>
              </a:rPr>
              <a:t>practical/economical. For example in FLR, we started with one booking truck too many, which is expensive as it was often not full.</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LAT is typically three hours before DEP, </a:t>
            </a:r>
            <a:r>
              <a:rPr lang="nl-NL" sz="900" kern="0" dirty="0" smtClean="0">
                <a:solidFill>
                  <a:schemeClr val="tx1"/>
                </a:solidFill>
                <a:latin typeface="Arial" panose="020B0604020202020204" pitchFamily="34" charset="0"/>
                <a:cs typeface="Arial" panose="020B0604020202020204" pitchFamily="34" charset="0"/>
              </a:rPr>
              <a:t>but</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this may still change depending on local circumstances. Be sensitive to what the local context requires!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Take good notice of the current trucking schedule and the new trucking schedule, to identify how strong the change for the station will ultimately be</a:t>
            </a:r>
          </a:p>
        </p:txBody>
      </p:sp>
      <p:grpSp>
        <p:nvGrpSpPr>
          <p:cNvPr id="31" name="Group 30"/>
          <p:cNvGrpSpPr/>
          <p:nvPr/>
        </p:nvGrpSpPr>
        <p:grpSpPr>
          <a:xfrm>
            <a:off x="793860" y="4829019"/>
            <a:ext cx="897820" cy="904237"/>
            <a:chOff x="597476" y="4473116"/>
            <a:chExt cx="897820" cy="904237"/>
          </a:xfrm>
        </p:grpSpPr>
        <p:sp>
          <p:nvSpPr>
            <p:cNvPr id="32" name="Freeform 5"/>
            <p:cNvSpPr>
              <a:spLocks noEditPoints="1"/>
            </p:cNvSpPr>
            <p:nvPr/>
          </p:nvSpPr>
          <p:spPr bwMode="auto">
            <a:xfrm>
              <a:off x="597476" y="4473116"/>
              <a:ext cx="731838" cy="730250"/>
            </a:xfrm>
            <a:custGeom>
              <a:avLst/>
              <a:gdLst>
                <a:gd name="T0" fmla="*/ 0 w 200"/>
                <a:gd name="T1" fmla="*/ 6 h 200"/>
                <a:gd name="T2" fmla="*/ 6 w 200"/>
                <a:gd name="T3" fmla="*/ 163 h 200"/>
                <a:gd name="T4" fmla="*/ 75 w 200"/>
                <a:gd name="T5" fmla="*/ 150 h 200"/>
                <a:gd name="T6" fmla="*/ 13 w 200"/>
                <a:gd name="T7" fmla="*/ 38 h 200"/>
                <a:gd name="T8" fmla="*/ 150 w 200"/>
                <a:gd name="T9" fmla="*/ 75 h 200"/>
                <a:gd name="T10" fmla="*/ 163 w 200"/>
                <a:gd name="T11" fmla="*/ 6 h 200"/>
                <a:gd name="T12" fmla="*/ 6 w 200"/>
                <a:gd name="T13" fmla="*/ 0 h 200"/>
                <a:gd name="T14" fmla="*/ 150 w 200"/>
                <a:gd name="T15" fmla="*/ 13 h 200"/>
                <a:gd name="T16" fmla="*/ 13 w 200"/>
                <a:gd name="T17" fmla="*/ 25 h 200"/>
                <a:gd name="T18" fmla="*/ 25 w 200"/>
                <a:gd name="T19" fmla="*/ 50 h 200"/>
                <a:gd name="T20" fmla="*/ 38 w 200"/>
                <a:gd name="T21" fmla="*/ 63 h 200"/>
                <a:gd name="T22" fmla="*/ 25 w 200"/>
                <a:gd name="T23" fmla="*/ 50 h 200"/>
                <a:gd name="T24" fmla="*/ 50 w 200"/>
                <a:gd name="T25" fmla="*/ 63 h 200"/>
                <a:gd name="T26" fmla="*/ 63 w 200"/>
                <a:gd name="T27" fmla="*/ 50 h 200"/>
                <a:gd name="T28" fmla="*/ 75 w 200"/>
                <a:gd name="T29" fmla="*/ 50 h 200"/>
                <a:gd name="T30" fmla="*/ 88 w 200"/>
                <a:gd name="T31" fmla="*/ 63 h 200"/>
                <a:gd name="T32" fmla="*/ 75 w 200"/>
                <a:gd name="T33" fmla="*/ 50 h 200"/>
                <a:gd name="T34" fmla="*/ 100 w 200"/>
                <a:gd name="T35" fmla="*/ 63 h 200"/>
                <a:gd name="T36" fmla="*/ 113 w 200"/>
                <a:gd name="T37" fmla="*/ 50 h 200"/>
                <a:gd name="T38" fmla="*/ 125 w 200"/>
                <a:gd name="T39" fmla="*/ 50 h 200"/>
                <a:gd name="T40" fmla="*/ 138 w 200"/>
                <a:gd name="T41" fmla="*/ 63 h 200"/>
                <a:gd name="T42" fmla="*/ 125 w 200"/>
                <a:gd name="T43" fmla="*/ 50 h 200"/>
                <a:gd name="T44" fmla="*/ 25 w 200"/>
                <a:gd name="T45" fmla="*/ 88 h 200"/>
                <a:gd name="T46" fmla="*/ 38 w 200"/>
                <a:gd name="T47" fmla="*/ 75 h 200"/>
                <a:gd name="T48" fmla="*/ 50 w 200"/>
                <a:gd name="T49" fmla="*/ 75 h 200"/>
                <a:gd name="T50" fmla="*/ 63 w 200"/>
                <a:gd name="T51" fmla="*/ 88 h 200"/>
                <a:gd name="T52" fmla="*/ 50 w 200"/>
                <a:gd name="T53" fmla="*/ 75 h 200"/>
                <a:gd name="T54" fmla="*/ 75 w 200"/>
                <a:gd name="T55" fmla="*/ 88 h 200"/>
                <a:gd name="T56" fmla="*/ 88 w 200"/>
                <a:gd name="T57" fmla="*/ 75 h 200"/>
                <a:gd name="T58" fmla="*/ 100 w 200"/>
                <a:gd name="T59" fmla="*/ 75 h 200"/>
                <a:gd name="T60" fmla="*/ 107 w 200"/>
                <a:gd name="T61" fmla="*/ 88 h 200"/>
                <a:gd name="T62" fmla="*/ 113 w 200"/>
                <a:gd name="T63" fmla="*/ 75 h 200"/>
                <a:gd name="T64" fmla="*/ 144 w 200"/>
                <a:gd name="T65" fmla="*/ 88 h 200"/>
                <a:gd name="T66" fmla="*/ 144 w 200"/>
                <a:gd name="T67" fmla="*/ 200 h 200"/>
                <a:gd name="T68" fmla="*/ 144 w 200"/>
                <a:gd name="T69" fmla="*/ 88 h 200"/>
                <a:gd name="T70" fmla="*/ 190 w 200"/>
                <a:gd name="T71" fmla="*/ 144 h 200"/>
                <a:gd name="T72" fmla="*/ 98 w 200"/>
                <a:gd name="T73" fmla="*/ 144 h 200"/>
                <a:gd name="T74" fmla="*/ 25 w 200"/>
                <a:gd name="T75" fmla="*/ 100 h 200"/>
                <a:gd name="T76" fmla="*/ 38 w 200"/>
                <a:gd name="T77" fmla="*/ 113 h 200"/>
                <a:gd name="T78" fmla="*/ 25 w 200"/>
                <a:gd name="T79" fmla="*/ 100 h 200"/>
                <a:gd name="T80" fmla="*/ 50 w 200"/>
                <a:gd name="T81" fmla="*/ 113 h 200"/>
                <a:gd name="T82" fmla="*/ 63 w 200"/>
                <a:gd name="T83" fmla="*/ 100 h 200"/>
                <a:gd name="T84" fmla="*/ 75 w 200"/>
                <a:gd name="T85" fmla="*/ 100 h 200"/>
                <a:gd name="T86" fmla="*/ 83 w 200"/>
                <a:gd name="T87" fmla="*/ 113 h 200"/>
                <a:gd name="T88" fmla="*/ 88 w 200"/>
                <a:gd name="T89" fmla="*/ 100 h 200"/>
                <a:gd name="T90" fmla="*/ 144 w 200"/>
                <a:gd name="T91" fmla="*/ 112 h 200"/>
                <a:gd name="T92" fmla="*/ 138 w 200"/>
                <a:gd name="T93" fmla="*/ 144 h 200"/>
                <a:gd name="T94" fmla="*/ 166 w 200"/>
                <a:gd name="T95" fmla="*/ 150 h 200"/>
                <a:gd name="T96" fmla="*/ 150 w 200"/>
                <a:gd name="T97" fmla="*/ 137 h 200"/>
                <a:gd name="T98" fmla="*/ 144 w 200"/>
                <a:gd name="T99" fmla="*/ 112 h 200"/>
                <a:gd name="T100" fmla="*/ 25 w 200"/>
                <a:gd name="T101" fmla="*/ 138 h 200"/>
                <a:gd name="T102" fmla="*/ 38 w 200"/>
                <a:gd name="T103" fmla="*/ 125 h 200"/>
                <a:gd name="T104" fmla="*/ 50 w 200"/>
                <a:gd name="T105" fmla="*/ 125 h 200"/>
                <a:gd name="T106" fmla="*/ 63 w 200"/>
                <a:gd name="T107" fmla="*/ 138 h 200"/>
                <a:gd name="T108" fmla="*/ 50 w 200"/>
                <a:gd name="T109"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 h="200">
                  <a:moveTo>
                    <a:pt x="6" y="0"/>
                  </a:moveTo>
                  <a:cubicBezTo>
                    <a:pt x="3" y="0"/>
                    <a:pt x="0" y="3"/>
                    <a:pt x="0" y="6"/>
                  </a:cubicBezTo>
                  <a:lnTo>
                    <a:pt x="0" y="156"/>
                  </a:lnTo>
                  <a:cubicBezTo>
                    <a:pt x="0" y="160"/>
                    <a:pt x="3" y="163"/>
                    <a:pt x="6" y="163"/>
                  </a:cubicBezTo>
                  <a:lnTo>
                    <a:pt x="78" y="163"/>
                  </a:lnTo>
                  <a:cubicBezTo>
                    <a:pt x="76" y="159"/>
                    <a:pt x="76" y="154"/>
                    <a:pt x="75" y="150"/>
                  </a:cubicBezTo>
                  <a:lnTo>
                    <a:pt x="13" y="150"/>
                  </a:lnTo>
                  <a:lnTo>
                    <a:pt x="13" y="38"/>
                  </a:lnTo>
                  <a:lnTo>
                    <a:pt x="150" y="38"/>
                  </a:lnTo>
                  <a:lnTo>
                    <a:pt x="150" y="75"/>
                  </a:lnTo>
                  <a:cubicBezTo>
                    <a:pt x="154" y="76"/>
                    <a:pt x="159" y="76"/>
                    <a:pt x="163" y="78"/>
                  </a:cubicBezTo>
                  <a:lnTo>
                    <a:pt x="163" y="6"/>
                  </a:lnTo>
                  <a:cubicBezTo>
                    <a:pt x="162" y="3"/>
                    <a:pt x="160" y="0"/>
                    <a:pt x="156" y="0"/>
                  </a:cubicBezTo>
                  <a:lnTo>
                    <a:pt x="6" y="0"/>
                  </a:lnTo>
                  <a:close/>
                  <a:moveTo>
                    <a:pt x="13" y="13"/>
                  </a:moveTo>
                  <a:lnTo>
                    <a:pt x="150" y="13"/>
                  </a:lnTo>
                  <a:lnTo>
                    <a:pt x="150" y="25"/>
                  </a:lnTo>
                  <a:lnTo>
                    <a:pt x="13" y="25"/>
                  </a:lnTo>
                  <a:lnTo>
                    <a:pt x="13" y="13"/>
                  </a:lnTo>
                  <a:close/>
                  <a:moveTo>
                    <a:pt x="25" y="50"/>
                  </a:moveTo>
                  <a:lnTo>
                    <a:pt x="25" y="63"/>
                  </a:lnTo>
                  <a:lnTo>
                    <a:pt x="38" y="63"/>
                  </a:lnTo>
                  <a:lnTo>
                    <a:pt x="38" y="50"/>
                  </a:lnTo>
                  <a:lnTo>
                    <a:pt x="25" y="50"/>
                  </a:lnTo>
                  <a:close/>
                  <a:moveTo>
                    <a:pt x="50" y="50"/>
                  </a:moveTo>
                  <a:lnTo>
                    <a:pt x="50" y="63"/>
                  </a:lnTo>
                  <a:lnTo>
                    <a:pt x="63" y="63"/>
                  </a:lnTo>
                  <a:lnTo>
                    <a:pt x="63" y="50"/>
                  </a:lnTo>
                  <a:lnTo>
                    <a:pt x="50" y="50"/>
                  </a:lnTo>
                  <a:close/>
                  <a:moveTo>
                    <a:pt x="75" y="50"/>
                  </a:moveTo>
                  <a:lnTo>
                    <a:pt x="75" y="63"/>
                  </a:lnTo>
                  <a:lnTo>
                    <a:pt x="88" y="63"/>
                  </a:lnTo>
                  <a:lnTo>
                    <a:pt x="88" y="50"/>
                  </a:lnTo>
                  <a:lnTo>
                    <a:pt x="75" y="50"/>
                  </a:lnTo>
                  <a:close/>
                  <a:moveTo>
                    <a:pt x="100" y="50"/>
                  </a:moveTo>
                  <a:lnTo>
                    <a:pt x="100" y="63"/>
                  </a:lnTo>
                  <a:lnTo>
                    <a:pt x="113" y="63"/>
                  </a:lnTo>
                  <a:lnTo>
                    <a:pt x="113" y="50"/>
                  </a:lnTo>
                  <a:lnTo>
                    <a:pt x="100" y="50"/>
                  </a:lnTo>
                  <a:close/>
                  <a:moveTo>
                    <a:pt x="125" y="50"/>
                  </a:moveTo>
                  <a:lnTo>
                    <a:pt x="125" y="63"/>
                  </a:lnTo>
                  <a:lnTo>
                    <a:pt x="138" y="63"/>
                  </a:lnTo>
                  <a:lnTo>
                    <a:pt x="138" y="50"/>
                  </a:lnTo>
                  <a:lnTo>
                    <a:pt x="125" y="50"/>
                  </a:lnTo>
                  <a:close/>
                  <a:moveTo>
                    <a:pt x="25" y="75"/>
                  </a:moveTo>
                  <a:lnTo>
                    <a:pt x="25" y="88"/>
                  </a:lnTo>
                  <a:lnTo>
                    <a:pt x="38" y="88"/>
                  </a:lnTo>
                  <a:lnTo>
                    <a:pt x="38" y="75"/>
                  </a:lnTo>
                  <a:lnTo>
                    <a:pt x="25" y="75"/>
                  </a:lnTo>
                  <a:close/>
                  <a:moveTo>
                    <a:pt x="50" y="75"/>
                  </a:moveTo>
                  <a:lnTo>
                    <a:pt x="50" y="88"/>
                  </a:lnTo>
                  <a:lnTo>
                    <a:pt x="63" y="88"/>
                  </a:lnTo>
                  <a:lnTo>
                    <a:pt x="63" y="75"/>
                  </a:lnTo>
                  <a:lnTo>
                    <a:pt x="50" y="75"/>
                  </a:lnTo>
                  <a:close/>
                  <a:moveTo>
                    <a:pt x="75" y="75"/>
                  </a:moveTo>
                  <a:lnTo>
                    <a:pt x="75" y="88"/>
                  </a:lnTo>
                  <a:lnTo>
                    <a:pt x="88" y="88"/>
                  </a:lnTo>
                  <a:lnTo>
                    <a:pt x="88" y="75"/>
                  </a:lnTo>
                  <a:lnTo>
                    <a:pt x="75" y="75"/>
                  </a:lnTo>
                  <a:close/>
                  <a:moveTo>
                    <a:pt x="100" y="75"/>
                  </a:moveTo>
                  <a:lnTo>
                    <a:pt x="100" y="88"/>
                  </a:lnTo>
                  <a:lnTo>
                    <a:pt x="107" y="88"/>
                  </a:lnTo>
                  <a:cubicBezTo>
                    <a:pt x="109" y="86"/>
                    <a:pt x="110" y="85"/>
                    <a:pt x="113" y="83"/>
                  </a:cubicBezTo>
                  <a:lnTo>
                    <a:pt x="113" y="75"/>
                  </a:lnTo>
                  <a:lnTo>
                    <a:pt x="100" y="75"/>
                  </a:lnTo>
                  <a:close/>
                  <a:moveTo>
                    <a:pt x="144" y="88"/>
                  </a:moveTo>
                  <a:cubicBezTo>
                    <a:pt x="113" y="88"/>
                    <a:pt x="88" y="113"/>
                    <a:pt x="88" y="144"/>
                  </a:cubicBezTo>
                  <a:cubicBezTo>
                    <a:pt x="87" y="175"/>
                    <a:pt x="113" y="200"/>
                    <a:pt x="144" y="200"/>
                  </a:cubicBezTo>
                  <a:cubicBezTo>
                    <a:pt x="175" y="200"/>
                    <a:pt x="200" y="175"/>
                    <a:pt x="200" y="144"/>
                  </a:cubicBezTo>
                  <a:cubicBezTo>
                    <a:pt x="200" y="113"/>
                    <a:pt x="175" y="88"/>
                    <a:pt x="144" y="88"/>
                  </a:cubicBezTo>
                  <a:close/>
                  <a:moveTo>
                    <a:pt x="144" y="98"/>
                  </a:moveTo>
                  <a:cubicBezTo>
                    <a:pt x="169" y="98"/>
                    <a:pt x="190" y="118"/>
                    <a:pt x="190" y="144"/>
                  </a:cubicBezTo>
                  <a:cubicBezTo>
                    <a:pt x="190" y="169"/>
                    <a:pt x="169" y="190"/>
                    <a:pt x="144" y="190"/>
                  </a:cubicBezTo>
                  <a:cubicBezTo>
                    <a:pt x="118" y="190"/>
                    <a:pt x="98" y="169"/>
                    <a:pt x="98" y="144"/>
                  </a:cubicBezTo>
                  <a:cubicBezTo>
                    <a:pt x="98" y="118"/>
                    <a:pt x="118" y="98"/>
                    <a:pt x="144" y="98"/>
                  </a:cubicBezTo>
                  <a:close/>
                  <a:moveTo>
                    <a:pt x="25" y="100"/>
                  </a:moveTo>
                  <a:lnTo>
                    <a:pt x="25" y="113"/>
                  </a:lnTo>
                  <a:lnTo>
                    <a:pt x="38" y="113"/>
                  </a:lnTo>
                  <a:lnTo>
                    <a:pt x="38" y="100"/>
                  </a:lnTo>
                  <a:lnTo>
                    <a:pt x="25" y="100"/>
                  </a:lnTo>
                  <a:close/>
                  <a:moveTo>
                    <a:pt x="50" y="100"/>
                  </a:moveTo>
                  <a:lnTo>
                    <a:pt x="50" y="113"/>
                  </a:lnTo>
                  <a:lnTo>
                    <a:pt x="63" y="113"/>
                  </a:lnTo>
                  <a:lnTo>
                    <a:pt x="63" y="100"/>
                  </a:lnTo>
                  <a:lnTo>
                    <a:pt x="50" y="100"/>
                  </a:lnTo>
                  <a:close/>
                  <a:moveTo>
                    <a:pt x="75" y="100"/>
                  </a:moveTo>
                  <a:lnTo>
                    <a:pt x="75" y="113"/>
                  </a:lnTo>
                  <a:lnTo>
                    <a:pt x="83" y="113"/>
                  </a:lnTo>
                  <a:cubicBezTo>
                    <a:pt x="85" y="110"/>
                    <a:pt x="86" y="109"/>
                    <a:pt x="88" y="107"/>
                  </a:cubicBezTo>
                  <a:lnTo>
                    <a:pt x="88" y="100"/>
                  </a:lnTo>
                  <a:lnTo>
                    <a:pt x="75" y="100"/>
                  </a:lnTo>
                  <a:close/>
                  <a:moveTo>
                    <a:pt x="144" y="112"/>
                  </a:moveTo>
                  <a:cubicBezTo>
                    <a:pt x="140" y="113"/>
                    <a:pt x="137" y="115"/>
                    <a:pt x="138" y="119"/>
                  </a:cubicBezTo>
                  <a:lnTo>
                    <a:pt x="138" y="144"/>
                  </a:lnTo>
                  <a:cubicBezTo>
                    <a:pt x="138" y="147"/>
                    <a:pt x="140" y="150"/>
                    <a:pt x="144" y="150"/>
                  </a:cubicBezTo>
                  <a:lnTo>
                    <a:pt x="166" y="150"/>
                  </a:lnTo>
                  <a:cubicBezTo>
                    <a:pt x="175" y="150"/>
                    <a:pt x="175" y="137"/>
                    <a:pt x="166" y="137"/>
                  </a:cubicBezTo>
                  <a:lnTo>
                    <a:pt x="150" y="137"/>
                  </a:lnTo>
                  <a:lnTo>
                    <a:pt x="150" y="119"/>
                  </a:lnTo>
                  <a:cubicBezTo>
                    <a:pt x="150" y="115"/>
                    <a:pt x="147" y="112"/>
                    <a:pt x="144" y="112"/>
                  </a:cubicBezTo>
                  <a:close/>
                  <a:moveTo>
                    <a:pt x="25" y="125"/>
                  </a:moveTo>
                  <a:lnTo>
                    <a:pt x="25" y="138"/>
                  </a:lnTo>
                  <a:lnTo>
                    <a:pt x="38" y="138"/>
                  </a:lnTo>
                  <a:lnTo>
                    <a:pt x="38" y="125"/>
                  </a:lnTo>
                  <a:lnTo>
                    <a:pt x="25" y="125"/>
                  </a:lnTo>
                  <a:close/>
                  <a:moveTo>
                    <a:pt x="50" y="125"/>
                  </a:moveTo>
                  <a:lnTo>
                    <a:pt x="50" y="138"/>
                  </a:lnTo>
                  <a:lnTo>
                    <a:pt x="63" y="138"/>
                  </a:lnTo>
                  <a:lnTo>
                    <a:pt x="63" y="125"/>
                  </a:lnTo>
                  <a:lnTo>
                    <a:pt x="5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33" name="Oval 32"/>
            <p:cNvSpPr/>
            <p:nvPr/>
          </p:nvSpPr>
          <p:spPr bwMode="auto">
            <a:xfrm>
              <a:off x="963394" y="4846314"/>
              <a:ext cx="332241" cy="310877"/>
            </a:xfrm>
            <a:prstGeom prst="ellipse">
              <a:avLst/>
            </a:prstGeom>
            <a:solidFill>
              <a:srgbClr val="EEF6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34" name="Freeform 7"/>
            <p:cNvSpPr>
              <a:spLocks noEditPoints="1"/>
            </p:cNvSpPr>
            <p:nvPr/>
          </p:nvSpPr>
          <p:spPr bwMode="auto">
            <a:xfrm>
              <a:off x="899592" y="4761100"/>
              <a:ext cx="595704" cy="616253"/>
            </a:xfrm>
            <a:custGeom>
              <a:avLst/>
              <a:gdLst>
                <a:gd name="T0" fmla="*/ 1091 w 1136"/>
                <a:gd name="T1" fmla="*/ 927 h 1124"/>
                <a:gd name="T2" fmla="*/ 825 w 1136"/>
                <a:gd name="T3" fmla="*/ 662 h 1124"/>
                <a:gd name="T4" fmla="*/ 874 w 1136"/>
                <a:gd name="T5" fmla="*/ 535 h 1124"/>
                <a:gd name="T6" fmla="*/ 881 w 1136"/>
                <a:gd name="T7" fmla="*/ 391 h 1124"/>
                <a:gd name="T8" fmla="*/ 841 w 1136"/>
                <a:gd name="T9" fmla="*/ 252 h 1124"/>
                <a:gd name="T10" fmla="*/ 755 w 1136"/>
                <a:gd name="T11" fmla="*/ 129 h 1124"/>
                <a:gd name="T12" fmla="*/ 608 w 1136"/>
                <a:gd name="T13" fmla="*/ 32 h 1124"/>
                <a:gd name="T14" fmla="*/ 442 w 1136"/>
                <a:gd name="T15" fmla="*/ 0 h 1124"/>
                <a:gd name="T16" fmla="*/ 276 w 1136"/>
                <a:gd name="T17" fmla="*/ 32 h 1124"/>
                <a:gd name="T18" fmla="*/ 129 w 1136"/>
                <a:gd name="T19" fmla="*/ 129 h 1124"/>
                <a:gd name="T20" fmla="*/ 32 w 1136"/>
                <a:gd name="T21" fmla="*/ 275 h 1124"/>
                <a:gd name="T22" fmla="*/ 0 w 1136"/>
                <a:gd name="T23" fmla="*/ 442 h 1124"/>
                <a:gd name="T24" fmla="*/ 32 w 1136"/>
                <a:gd name="T25" fmla="*/ 608 h 1124"/>
                <a:gd name="T26" fmla="*/ 129 w 1136"/>
                <a:gd name="T27" fmla="*/ 754 h 1124"/>
                <a:gd name="T28" fmla="*/ 276 w 1136"/>
                <a:gd name="T29" fmla="*/ 851 h 1124"/>
                <a:gd name="T30" fmla="*/ 442 w 1136"/>
                <a:gd name="T31" fmla="*/ 884 h 1124"/>
                <a:gd name="T32" fmla="*/ 662 w 1136"/>
                <a:gd name="T33" fmla="*/ 825 h 1124"/>
                <a:gd name="T34" fmla="*/ 927 w 1136"/>
                <a:gd name="T35" fmla="*/ 1090 h 1124"/>
                <a:gd name="T36" fmla="*/ 1009 w 1136"/>
                <a:gd name="T37" fmla="*/ 1124 h 1124"/>
                <a:gd name="T38" fmla="*/ 1091 w 1136"/>
                <a:gd name="T39" fmla="*/ 1090 h 1124"/>
                <a:gd name="T40" fmla="*/ 1091 w 1136"/>
                <a:gd name="T41" fmla="*/ 927 h 1124"/>
                <a:gd name="T42" fmla="*/ 442 w 1136"/>
                <a:gd name="T43" fmla="*/ 156 h 1124"/>
                <a:gd name="T44" fmla="*/ 644 w 1136"/>
                <a:gd name="T45" fmla="*/ 240 h 1124"/>
                <a:gd name="T46" fmla="*/ 727 w 1136"/>
                <a:gd name="T47" fmla="*/ 442 h 1124"/>
                <a:gd name="T48" fmla="*/ 644 w 1136"/>
                <a:gd name="T49" fmla="*/ 644 h 1124"/>
                <a:gd name="T50" fmla="*/ 442 w 1136"/>
                <a:gd name="T51" fmla="*/ 727 h 1124"/>
                <a:gd name="T52" fmla="*/ 240 w 1136"/>
                <a:gd name="T53" fmla="*/ 643 h 1124"/>
                <a:gd name="T54" fmla="*/ 157 w 1136"/>
                <a:gd name="T55" fmla="*/ 442 h 1124"/>
                <a:gd name="T56" fmla="*/ 240 w 1136"/>
                <a:gd name="T57" fmla="*/ 240 h 1124"/>
                <a:gd name="T58" fmla="*/ 442 w 1136"/>
                <a:gd name="T59" fmla="*/ 156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6" h="1124">
                  <a:moveTo>
                    <a:pt x="1091" y="927"/>
                  </a:moveTo>
                  <a:lnTo>
                    <a:pt x="825" y="662"/>
                  </a:lnTo>
                  <a:cubicBezTo>
                    <a:pt x="848" y="622"/>
                    <a:pt x="864" y="580"/>
                    <a:pt x="874" y="535"/>
                  </a:cubicBezTo>
                  <a:cubicBezTo>
                    <a:pt x="884" y="488"/>
                    <a:pt x="887" y="440"/>
                    <a:pt x="881" y="391"/>
                  </a:cubicBezTo>
                  <a:cubicBezTo>
                    <a:pt x="876" y="343"/>
                    <a:pt x="862" y="296"/>
                    <a:pt x="841" y="252"/>
                  </a:cubicBezTo>
                  <a:cubicBezTo>
                    <a:pt x="820" y="206"/>
                    <a:pt x="790" y="165"/>
                    <a:pt x="755" y="129"/>
                  </a:cubicBezTo>
                  <a:cubicBezTo>
                    <a:pt x="712" y="87"/>
                    <a:pt x="663" y="54"/>
                    <a:pt x="608" y="32"/>
                  </a:cubicBezTo>
                  <a:cubicBezTo>
                    <a:pt x="555" y="10"/>
                    <a:pt x="499" y="0"/>
                    <a:pt x="442" y="0"/>
                  </a:cubicBezTo>
                  <a:cubicBezTo>
                    <a:pt x="384" y="0"/>
                    <a:pt x="329" y="10"/>
                    <a:pt x="276" y="32"/>
                  </a:cubicBezTo>
                  <a:cubicBezTo>
                    <a:pt x="221" y="54"/>
                    <a:pt x="171" y="87"/>
                    <a:pt x="129" y="129"/>
                  </a:cubicBezTo>
                  <a:cubicBezTo>
                    <a:pt x="87" y="171"/>
                    <a:pt x="54" y="221"/>
                    <a:pt x="32" y="275"/>
                  </a:cubicBezTo>
                  <a:cubicBezTo>
                    <a:pt x="11" y="328"/>
                    <a:pt x="0" y="384"/>
                    <a:pt x="0" y="442"/>
                  </a:cubicBezTo>
                  <a:cubicBezTo>
                    <a:pt x="0" y="499"/>
                    <a:pt x="11" y="555"/>
                    <a:pt x="32" y="608"/>
                  </a:cubicBezTo>
                  <a:cubicBezTo>
                    <a:pt x="54" y="663"/>
                    <a:pt x="87" y="712"/>
                    <a:pt x="129" y="754"/>
                  </a:cubicBezTo>
                  <a:cubicBezTo>
                    <a:pt x="171" y="796"/>
                    <a:pt x="221" y="829"/>
                    <a:pt x="276" y="851"/>
                  </a:cubicBezTo>
                  <a:cubicBezTo>
                    <a:pt x="329" y="873"/>
                    <a:pt x="384" y="884"/>
                    <a:pt x="442" y="884"/>
                  </a:cubicBezTo>
                  <a:cubicBezTo>
                    <a:pt x="519" y="884"/>
                    <a:pt x="595" y="864"/>
                    <a:pt x="662" y="825"/>
                  </a:cubicBezTo>
                  <a:lnTo>
                    <a:pt x="927" y="1090"/>
                  </a:lnTo>
                  <a:cubicBezTo>
                    <a:pt x="949" y="1112"/>
                    <a:pt x="978" y="1124"/>
                    <a:pt x="1009" y="1124"/>
                  </a:cubicBezTo>
                  <a:cubicBezTo>
                    <a:pt x="1040" y="1124"/>
                    <a:pt x="1069" y="1112"/>
                    <a:pt x="1091" y="1090"/>
                  </a:cubicBezTo>
                  <a:cubicBezTo>
                    <a:pt x="1136" y="1045"/>
                    <a:pt x="1136" y="972"/>
                    <a:pt x="1091" y="927"/>
                  </a:cubicBezTo>
                  <a:close/>
                  <a:moveTo>
                    <a:pt x="442" y="156"/>
                  </a:moveTo>
                  <a:cubicBezTo>
                    <a:pt x="518" y="156"/>
                    <a:pt x="590" y="186"/>
                    <a:pt x="644" y="240"/>
                  </a:cubicBezTo>
                  <a:cubicBezTo>
                    <a:pt x="699" y="296"/>
                    <a:pt x="727" y="369"/>
                    <a:pt x="727" y="442"/>
                  </a:cubicBezTo>
                  <a:cubicBezTo>
                    <a:pt x="727" y="515"/>
                    <a:pt x="699" y="588"/>
                    <a:pt x="644" y="644"/>
                  </a:cubicBezTo>
                  <a:cubicBezTo>
                    <a:pt x="590" y="697"/>
                    <a:pt x="518" y="727"/>
                    <a:pt x="442" y="727"/>
                  </a:cubicBezTo>
                  <a:cubicBezTo>
                    <a:pt x="366" y="727"/>
                    <a:pt x="294" y="697"/>
                    <a:pt x="240" y="643"/>
                  </a:cubicBezTo>
                  <a:cubicBezTo>
                    <a:pt x="186" y="590"/>
                    <a:pt x="157" y="518"/>
                    <a:pt x="157" y="442"/>
                  </a:cubicBezTo>
                  <a:cubicBezTo>
                    <a:pt x="157" y="365"/>
                    <a:pt x="186" y="294"/>
                    <a:pt x="240" y="240"/>
                  </a:cubicBezTo>
                  <a:cubicBezTo>
                    <a:pt x="294" y="186"/>
                    <a:pt x="366" y="156"/>
                    <a:pt x="442" y="15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chemeClr val="tx1"/>
                </a:solidFill>
                <a:effectLst/>
                <a:uLnTx/>
                <a:uFillTx/>
                <a:latin typeface="Arial" panose="020B0604020202020204" pitchFamily="34" charset="0"/>
                <a:cs typeface="Arial" panose="020B0604020202020204" pitchFamily="34" charset="0"/>
              </a:endParaRPr>
            </a:p>
          </p:txBody>
        </p:sp>
      </p:grpSp>
      <p:grpSp>
        <p:nvGrpSpPr>
          <p:cNvPr id="35" name="Group 34"/>
          <p:cNvGrpSpPr/>
          <p:nvPr/>
        </p:nvGrpSpPr>
        <p:grpSpPr>
          <a:xfrm>
            <a:off x="7560332" y="4815277"/>
            <a:ext cx="1151948" cy="929746"/>
            <a:chOff x="7573658" y="4857390"/>
            <a:chExt cx="1151948" cy="929746"/>
          </a:xfrm>
        </p:grpSpPr>
        <p:pic>
          <p:nvPicPr>
            <p:cNvPr id="36"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37"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Tree>
    <p:extLst>
      <p:ext uri="{BB962C8B-B14F-4D97-AF65-F5344CB8AC3E}">
        <p14:creationId xmlns:p14="http://schemas.microsoft.com/office/powerpoint/2010/main" val="359815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6788941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00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1" name="Pentagon 30"/>
          <p:cNvSpPr/>
          <p:nvPr/>
        </p:nvSpPr>
        <p:spPr>
          <a:xfrm>
            <a:off x="254662" y="2312876"/>
            <a:ext cx="2229107" cy="3568168"/>
          </a:xfrm>
          <a:prstGeom prst="homePlate">
            <a:avLst>
              <a:gd name="adj" fmla="val 16395"/>
            </a:avLst>
          </a:prstGeom>
          <a:solidFill>
            <a:srgbClr val="EEF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a:solidFill>
                  <a:prstClr val="black"/>
                </a:solidFill>
                <a:latin typeface="Arial" panose="020B0604020202020204" pitchFamily="34" charset="0"/>
                <a:cs typeface="Arial" panose="020B0604020202020204" pitchFamily="34" charset="0"/>
              </a:rPr>
              <a:t>Coordinate the timely loading of the new trucking schedule into the </a:t>
            </a:r>
            <a:r>
              <a:rPr lang="en-US" sz="1300" kern="0" dirty="0" smtClean="0">
                <a:solidFill>
                  <a:prstClr val="black"/>
                </a:solidFill>
                <a:latin typeface="Arial" panose="020B0604020202020204" pitchFamily="34" charset="0"/>
                <a:cs typeface="Arial" panose="020B0604020202020204" pitchFamily="34" charset="0"/>
              </a:rPr>
              <a:t>systems (e.g. AFLS) to </a:t>
            </a:r>
            <a:r>
              <a:rPr lang="en-US" sz="1300" kern="0" dirty="0">
                <a:solidFill>
                  <a:prstClr val="black"/>
                </a:solidFill>
                <a:latin typeface="Arial" panose="020B0604020202020204" pitchFamily="34" charset="0"/>
                <a:cs typeface="Arial" panose="020B0604020202020204" pitchFamily="34" charset="0"/>
              </a:rPr>
              <a:t>ensure that the schedule is </a:t>
            </a:r>
            <a:r>
              <a:rPr lang="en-US" sz="1300" kern="0" dirty="0" smtClean="0">
                <a:solidFill>
                  <a:prstClr val="black"/>
                </a:solidFill>
                <a:latin typeface="Arial" panose="020B0604020202020204" pitchFamily="34" charset="0"/>
                <a:cs typeface="Arial" panose="020B0604020202020204" pitchFamily="34" charset="0"/>
              </a:rPr>
              <a:t>operational on the Go-Live date</a:t>
            </a: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smtClean="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a:t>1.2 Implement new trucking schedule</a:t>
            </a:r>
            <a:r>
              <a:rPr lang="en-US" dirty="0"/>
              <a:t/>
            </a:r>
            <a:br>
              <a:rPr lang="en-US" dirty="0"/>
            </a:br>
            <a:endParaRPr lang="en-GB" dirty="0"/>
          </a:p>
        </p:txBody>
      </p:sp>
      <p:sp>
        <p:nvSpPr>
          <p:cNvPr id="20" name="Pentagon 19"/>
          <p:cNvSpPr>
            <a:spLocks noGrp="1" noChangeArrowheads="1"/>
          </p:cNvSpPr>
          <p:nvPr/>
        </p:nvSpPr>
        <p:spPr bwMode="auto">
          <a:xfrm>
            <a:off x="254662" y="1188468"/>
            <a:ext cx="2880000" cy="587375"/>
          </a:xfrm>
          <a:prstGeom prst="homePlate">
            <a:avLst>
              <a:gd name="adj" fmla="val 18108"/>
            </a:avLst>
          </a:prstGeom>
          <a:solidFill>
            <a:srgbClr val="51B9ED"/>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b="1" dirty="0">
                <a:solidFill>
                  <a:schemeClr val="tx1"/>
                </a:solidFill>
                <a:latin typeface="Arial" panose="020B0604020202020204" pitchFamily="34" charset="0"/>
                <a:cs typeface="Arial" panose="020B0604020202020204" pitchFamily="34" charset="0"/>
              </a:rPr>
              <a:t>1.2 Implement </a:t>
            </a:r>
            <a:r>
              <a:rPr lang="en-US" b="1" dirty="0" smtClean="0">
                <a:solidFill>
                  <a:schemeClr val="tx1"/>
                </a:solidFill>
                <a:latin typeface="Arial" panose="020B0604020202020204" pitchFamily="34" charset="0"/>
                <a:cs typeface="Arial" panose="020B0604020202020204" pitchFamily="34" charset="0"/>
              </a:rPr>
              <a:t>new </a:t>
            </a:r>
            <a:r>
              <a:rPr lang="en-US" b="1" dirty="0">
                <a:solidFill>
                  <a:schemeClr val="tx1"/>
                </a:solidFill>
                <a:latin typeface="Arial" panose="020B0604020202020204" pitchFamily="34" charset="0"/>
                <a:cs typeface="Arial" panose="020B0604020202020204" pitchFamily="34" charset="0"/>
              </a:rPr>
              <a:t>trucking </a:t>
            </a:r>
            <a:r>
              <a:rPr lang="en-US" b="1" dirty="0" smtClean="0">
                <a:solidFill>
                  <a:schemeClr val="tx1"/>
                </a:solidFill>
                <a:latin typeface="Arial" panose="020B0604020202020204" pitchFamily="34" charset="0"/>
                <a:cs typeface="Arial" panose="020B0604020202020204" pitchFamily="34" charset="0"/>
              </a:rPr>
              <a:t>schedule</a:t>
            </a:r>
            <a:endParaRPr lang="en-US" b="1" dirty="0">
              <a:solidFill>
                <a:schemeClr val="tx1"/>
              </a:solidFill>
              <a:latin typeface="Arial" panose="020B0604020202020204" pitchFamily="34" charset="0"/>
              <a:cs typeface="Arial" panose="020B0604020202020204" pitchFamily="34" charset="0"/>
            </a:endParaRPr>
          </a:p>
        </p:txBody>
      </p:sp>
      <p:sp>
        <p:nvSpPr>
          <p:cNvPr id="21" name="Freeform 5"/>
          <p:cNvSpPr>
            <a:spLocks noEditPoints="1"/>
          </p:cNvSpPr>
          <p:nvPr/>
        </p:nvSpPr>
        <p:spPr bwMode="auto">
          <a:xfrm>
            <a:off x="899592" y="4967002"/>
            <a:ext cx="731838" cy="730250"/>
          </a:xfrm>
          <a:custGeom>
            <a:avLst/>
            <a:gdLst>
              <a:gd name="T0" fmla="*/ 0 w 200"/>
              <a:gd name="T1" fmla="*/ 6 h 200"/>
              <a:gd name="T2" fmla="*/ 6 w 200"/>
              <a:gd name="T3" fmla="*/ 163 h 200"/>
              <a:gd name="T4" fmla="*/ 75 w 200"/>
              <a:gd name="T5" fmla="*/ 150 h 200"/>
              <a:gd name="T6" fmla="*/ 13 w 200"/>
              <a:gd name="T7" fmla="*/ 38 h 200"/>
              <a:gd name="T8" fmla="*/ 150 w 200"/>
              <a:gd name="T9" fmla="*/ 75 h 200"/>
              <a:gd name="T10" fmla="*/ 163 w 200"/>
              <a:gd name="T11" fmla="*/ 6 h 200"/>
              <a:gd name="T12" fmla="*/ 6 w 200"/>
              <a:gd name="T13" fmla="*/ 0 h 200"/>
              <a:gd name="T14" fmla="*/ 150 w 200"/>
              <a:gd name="T15" fmla="*/ 13 h 200"/>
              <a:gd name="T16" fmla="*/ 13 w 200"/>
              <a:gd name="T17" fmla="*/ 25 h 200"/>
              <a:gd name="T18" fmla="*/ 25 w 200"/>
              <a:gd name="T19" fmla="*/ 50 h 200"/>
              <a:gd name="T20" fmla="*/ 38 w 200"/>
              <a:gd name="T21" fmla="*/ 63 h 200"/>
              <a:gd name="T22" fmla="*/ 25 w 200"/>
              <a:gd name="T23" fmla="*/ 50 h 200"/>
              <a:gd name="T24" fmla="*/ 50 w 200"/>
              <a:gd name="T25" fmla="*/ 63 h 200"/>
              <a:gd name="T26" fmla="*/ 63 w 200"/>
              <a:gd name="T27" fmla="*/ 50 h 200"/>
              <a:gd name="T28" fmla="*/ 75 w 200"/>
              <a:gd name="T29" fmla="*/ 50 h 200"/>
              <a:gd name="T30" fmla="*/ 88 w 200"/>
              <a:gd name="T31" fmla="*/ 63 h 200"/>
              <a:gd name="T32" fmla="*/ 75 w 200"/>
              <a:gd name="T33" fmla="*/ 50 h 200"/>
              <a:gd name="T34" fmla="*/ 100 w 200"/>
              <a:gd name="T35" fmla="*/ 63 h 200"/>
              <a:gd name="T36" fmla="*/ 113 w 200"/>
              <a:gd name="T37" fmla="*/ 50 h 200"/>
              <a:gd name="T38" fmla="*/ 125 w 200"/>
              <a:gd name="T39" fmla="*/ 50 h 200"/>
              <a:gd name="T40" fmla="*/ 138 w 200"/>
              <a:gd name="T41" fmla="*/ 63 h 200"/>
              <a:gd name="T42" fmla="*/ 125 w 200"/>
              <a:gd name="T43" fmla="*/ 50 h 200"/>
              <a:gd name="T44" fmla="*/ 25 w 200"/>
              <a:gd name="T45" fmla="*/ 88 h 200"/>
              <a:gd name="T46" fmla="*/ 38 w 200"/>
              <a:gd name="T47" fmla="*/ 75 h 200"/>
              <a:gd name="T48" fmla="*/ 50 w 200"/>
              <a:gd name="T49" fmla="*/ 75 h 200"/>
              <a:gd name="T50" fmla="*/ 63 w 200"/>
              <a:gd name="T51" fmla="*/ 88 h 200"/>
              <a:gd name="T52" fmla="*/ 50 w 200"/>
              <a:gd name="T53" fmla="*/ 75 h 200"/>
              <a:gd name="T54" fmla="*/ 75 w 200"/>
              <a:gd name="T55" fmla="*/ 88 h 200"/>
              <a:gd name="T56" fmla="*/ 88 w 200"/>
              <a:gd name="T57" fmla="*/ 75 h 200"/>
              <a:gd name="T58" fmla="*/ 100 w 200"/>
              <a:gd name="T59" fmla="*/ 75 h 200"/>
              <a:gd name="T60" fmla="*/ 107 w 200"/>
              <a:gd name="T61" fmla="*/ 88 h 200"/>
              <a:gd name="T62" fmla="*/ 113 w 200"/>
              <a:gd name="T63" fmla="*/ 75 h 200"/>
              <a:gd name="T64" fmla="*/ 144 w 200"/>
              <a:gd name="T65" fmla="*/ 88 h 200"/>
              <a:gd name="T66" fmla="*/ 144 w 200"/>
              <a:gd name="T67" fmla="*/ 200 h 200"/>
              <a:gd name="T68" fmla="*/ 144 w 200"/>
              <a:gd name="T69" fmla="*/ 88 h 200"/>
              <a:gd name="T70" fmla="*/ 190 w 200"/>
              <a:gd name="T71" fmla="*/ 144 h 200"/>
              <a:gd name="T72" fmla="*/ 98 w 200"/>
              <a:gd name="T73" fmla="*/ 144 h 200"/>
              <a:gd name="T74" fmla="*/ 25 w 200"/>
              <a:gd name="T75" fmla="*/ 100 h 200"/>
              <a:gd name="T76" fmla="*/ 38 w 200"/>
              <a:gd name="T77" fmla="*/ 113 h 200"/>
              <a:gd name="T78" fmla="*/ 25 w 200"/>
              <a:gd name="T79" fmla="*/ 100 h 200"/>
              <a:gd name="T80" fmla="*/ 50 w 200"/>
              <a:gd name="T81" fmla="*/ 113 h 200"/>
              <a:gd name="T82" fmla="*/ 63 w 200"/>
              <a:gd name="T83" fmla="*/ 100 h 200"/>
              <a:gd name="T84" fmla="*/ 75 w 200"/>
              <a:gd name="T85" fmla="*/ 100 h 200"/>
              <a:gd name="T86" fmla="*/ 83 w 200"/>
              <a:gd name="T87" fmla="*/ 113 h 200"/>
              <a:gd name="T88" fmla="*/ 88 w 200"/>
              <a:gd name="T89" fmla="*/ 100 h 200"/>
              <a:gd name="T90" fmla="*/ 144 w 200"/>
              <a:gd name="T91" fmla="*/ 112 h 200"/>
              <a:gd name="T92" fmla="*/ 138 w 200"/>
              <a:gd name="T93" fmla="*/ 144 h 200"/>
              <a:gd name="T94" fmla="*/ 166 w 200"/>
              <a:gd name="T95" fmla="*/ 150 h 200"/>
              <a:gd name="T96" fmla="*/ 150 w 200"/>
              <a:gd name="T97" fmla="*/ 137 h 200"/>
              <a:gd name="T98" fmla="*/ 144 w 200"/>
              <a:gd name="T99" fmla="*/ 112 h 200"/>
              <a:gd name="T100" fmla="*/ 25 w 200"/>
              <a:gd name="T101" fmla="*/ 138 h 200"/>
              <a:gd name="T102" fmla="*/ 38 w 200"/>
              <a:gd name="T103" fmla="*/ 125 h 200"/>
              <a:gd name="T104" fmla="*/ 50 w 200"/>
              <a:gd name="T105" fmla="*/ 125 h 200"/>
              <a:gd name="T106" fmla="*/ 63 w 200"/>
              <a:gd name="T107" fmla="*/ 138 h 200"/>
              <a:gd name="T108" fmla="*/ 50 w 200"/>
              <a:gd name="T109"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 h="200">
                <a:moveTo>
                  <a:pt x="6" y="0"/>
                </a:moveTo>
                <a:cubicBezTo>
                  <a:pt x="3" y="0"/>
                  <a:pt x="0" y="3"/>
                  <a:pt x="0" y="6"/>
                </a:cubicBezTo>
                <a:lnTo>
                  <a:pt x="0" y="156"/>
                </a:lnTo>
                <a:cubicBezTo>
                  <a:pt x="0" y="160"/>
                  <a:pt x="3" y="163"/>
                  <a:pt x="6" y="163"/>
                </a:cubicBezTo>
                <a:lnTo>
                  <a:pt x="78" y="163"/>
                </a:lnTo>
                <a:cubicBezTo>
                  <a:pt x="76" y="159"/>
                  <a:pt x="76" y="154"/>
                  <a:pt x="75" y="150"/>
                </a:cubicBezTo>
                <a:lnTo>
                  <a:pt x="13" y="150"/>
                </a:lnTo>
                <a:lnTo>
                  <a:pt x="13" y="38"/>
                </a:lnTo>
                <a:lnTo>
                  <a:pt x="150" y="38"/>
                </a:lnTo>
                <a:lnTo>
                  <a:pt x="150" y="75"/>
                </a:lnTo>
                <a:cubicBezTo>
                  <a:pt x="154" y="76"/>
                  <a:pt x="159" y="76"/>
                  <a:pt x="163" y="78"/>
                </a:cubicBezTo>
                <a:lnTo>
                  <a:pt x="163" y="6"/>
                </a:lnTo>
                <a:cubicBezTo>
                  <a:pt x="162" y="3"/>
                  <a:pt x="160" y="0"/>
                  <a:pt x="156" y="0"/>
                </a:cubicBezTo>
                <a:lnTo>
                  <a:pt x="6" y="0"/>
                </a:lnTo>
                <a:close/>
                <a:moveTo>
                  <a:pt x="13" y="13"/>
                </a:moveTo>
                <a:lnTo>
                  <a:pt x="150" y="13"/>
                </a:lnTo>
                <a:lnTo>
                  <a:pt x="150" y="25"/>
                </a:lnTo>
                <a:lnTo>
                  <a:pt x="13" y="25"/>
                </a:lnTo>
                <a:lnTo>
                  <a:pt x="13" y="13"/>
                </a:lnTo>
                <a:close/>
                <a:moveTo>
                  <a:pt x="25" y="50"/>
                </a:moveTo>
                <a:lnTo>
                  <a:pt x="25" y="63"/>
                </a:lnTo>
                <a:lnTo>
                  <a:pt x="38" y="63"/>
                </a:lnTo>
                <a:lnTo>
                  <a:pt x="38" y="50"/>
                </a:lnTo>
                <a:lnTo>
                  <a:pt x="25" y="50"/>
                </a:lnTo>
                <a:close/>
                <a:moveTo>
                  <a:pt x="50" y="50"/>
                </a:moveTo>
                <a:lnTo>
                  <a:pt x="50" y="63"/>
                </a:lnTo>
                <a:lnTo>
                  <a:pt x="63" y="63"/>
                </a:lnTo>
                <a:lnTo>
                  <a:pt x="63" y="50"/>
                </a:lnTo>
                <a:lnTo>
                  <a:pt x="50" y="50"/>
                </a:lnTo>
                <a:close/>
                <a:moveTo>
                  <a:pt x="75" y="50"/>
                </a:moveTo>
                <a:lnTo>
                  <a:pt x="75" y="63"/>
                </a:lnTo>
                <a:lnTo>
                  <a:pt x="88" y="63"/>
                </a:lnTo>
                <a:lnTo>
                  <a:pt x="88" y="50"/>
                </a:lnTo>
                <a:lnTo>
                  <a:pt x="75" y="50"/>
                </a:lnTo>
                <a:close/>
                <a:moveTo>
                  <a:pt x="100" y="50"/>
                </a:moveTo>
                <a:lnTo>
                  <a:pt x="100" y="63"/>
                </a:lnTo>
                <a:lnTo>
                  <a:pt x="113" y="63"/>
                </a:lnTo>
                <a:lnTo>
                  <a:pt x="113" y="50"/>
                </a:lnTo>
                <a:lnTo>
                  <a:pt x="100" y="50"/>
                </a:lnTo>
                <a:close/>
                <a:moveTo>
                  <a:pt x="125" y="50"/>
                </a:moveTo>
                <a:lnTo>
                  <a:pt x="125" y="63"/>
                </a:lnTo>
                <a:lnTo>
                  <a:pt x="138" y="63"/>
                </a:lnTo>
                <a:lnTo>
                  <a:pt x="138" y="50"/>
                </a:lnTo>
                <a:lnTo>
                  <a:pt x="125" y="50"/>
                </a:lnTo>
                <a:close/>
                <a:moveTo>
                  <a:pt x="25" y="75"/>
                </a:moveTo>
                <a:lnTo>
                  <a:pt x="25" y="88"/>
                </a:lnTo>
                <a:lnTo>
                  <a:pt x="38" y="88"/>
                </a:lnTo>
                <a:lnTo>
                  <a:pt x="38" y="75"/>
                </a:lnTo>
                <a:lnTo>
                  <a:pt x="25" y="75"/>
                </a:lnTo>
                <a:close/>
                <a:moveTo>
                  <a:pt x="50" y="75"/>
                </a:moveTo>
                <a:lnTo>
                  <a:pt x="50" y="88"/>
                </a:lnTo>
                <a:lnTo>
                  <a:pt x="63" y="88"/>
                </a:lnTo>
                <a:lnTo>
                  <a:pt x="63" y="75"/>
                </a:lnTo>
                <a:lnTo>
                  <a:pt x="50" y="75"/>
                </a:lnTo>
                <a:close/>
                <a:moveTo>
                  <a:pt x="75" y="75"/>
                </a:moveTo>
                <a:lnTo>
                  <a:pt x="75" y="88"/>
                </a:lnTo>
                <a:lnTo>
                  <a:pt x="88" y="88"/>
                </a:lnTo>
                <a:lnTo>
                  <a:pt x="88" y="75"/>
                </a:lnTo>
                <a:lnTo>
                  <a:pt x="75" y="75"/>
                </a:lnTo>
                <a:close/>
                <a:moveTo>
                  <a:pt x="100" y="75"/>
                </a:moveTo>
                <a:lnTo>
                  <a:pt x="100" y="88"/>
                </a:lnTo>
                <a:lnTo>
                  <a:pt x="107" y="88"/>
                </a:lnTo>
                <a:cubicBezTo>
                  <a:pt x="109" y="86"/>
                  <a:pt x="110" y="85"/>
                  <a:pt x="113" y="83"/>
                </a:cubicBezTo>
                <a:lnTo>
                  <a:pt x="113" y="75"/>
                </a:lnTo>
                <a:lnTo>
                  <a:pt x="100" y="75"/>
                </a:lnTo>
                <a:close/>
                <a:moveTo>
                  <a:pt x="144" y="88"/>
                </a:moveTo>
                <a:cubicBezTo>
                  <a:pt x="113" y="88"/>
                  <a:pt x="88" y="113"/>
                  <a:pt x="88" y="144"/>
                </a:cubicBezTo>
                <a:cubicBezTo>
                  <a:pt x="87" y="175"/>
                  <a:pt x="113" y="200"/>
                  <a:pt x="144" y="200"/>
                </a:cubicBezTo>
                <a:cubicBezTo>
                  <a:pt x="175" y="200"/>
                  <a:pt x="200" y="175"/>
                  <a:pt x="200" y="144"/>
                </a:cubicBezTo>
                <a:cubicBezTo>
                  <a:pt x="200" y="113"/>
                  <a:pt x="175" y="88"/>
                  <a:pt x="144" y="88"/>
                </a:cubicBezTo>
                <a:close/>
                <a:moveTo>
                  <a:pt x="144" y="98"/>
                </a:moveTo>
                <a:cubicBezTo>
                  <a:pt x="169" y="98"/>
                  <a:pt x="190" y="118"/>
                  <a:pt x="190" y="144"/>
                </a:cubicBezTo>
                <a:cubicBezTo>
                  <a:pt x="190" y="169"/>
                  <a:pt x="169" y="190"/>
                  <a:pt x="144" y="190"/>
                </a:cubicBezTo>
                <a:cubicBezTo>
                  <a:pt x="118" y="190"/>
                  <a:pt x="98" y="169"/>
                  <a:pt x="98" y="144"/>
                </a:cubicBezTo>
                <a:cubicBezTo>
                  <a:pt x="98" y="118"/>
                  <a:pt x="118" y="98"/>
                  <a:pt x="144" y="98"/>
                </a:cubicBezTo>
                <a:close/>
                <a:moveTo>
                  <a:pt x="25" y="100"/>
                </a:moveTo>
                <a:lnTo>
                  <a:pt x="25" y="113"/>
                </a:lnTo>
                <a:lnTo>
                  <a:pt x="38" y="113"/>
                </a:lnTo>
                <a:lnTo>
                  <a:pt x="38" y="100"/>
                </a:lnTo>
                <a:lnTo>
                  <a:pt x="25" y="100"/>
                </a:lnTo>
                <a:close/>
                <a:moveTo>
                  <a:pt x="50" y="100"/>
                </a:moveTo>
                <a:lnTo>
                  <a:pt x="50" y="113"/>
                </a:lnTo>
                <a:lnTo>
                  <a:pt x="63" y="113"/>
                </a:lnTo>
                <a:lnTo>
                  <a:pt x="63" y="100"/>
                </a:lnTo>
                <a:lnTo>
                  <a:pt x="50" y="100"/>
                </a:lnTo>
                <a:close/>
                <a:moveTo>
                  <a:pt x="75" y="100"/>
                </a:moveTo>
                <a:lnTo>
                  <a:pt x="75" y="113"/>
                </a:lnTo>
                <a:lnTo>
                  <a:pt x="83" y="113"/>
                </a:lnTo>
                <a:cubicBezTo>
                  <a:pt x="85" y="110"/>
                  <a:pt x="86" y="109"/>
                  <a:pt x="88" y="107"/>
                </a:cubicBezTo>
                <a:lnTo>
                  <a:pt x="88" y="100"/>
                </a:lnTo>
                <a:lnTo>
                  <a:pt x="75" y="100"/>
                </a:lnTo>
                <a:close/>
                <a:moveTo>
                  <a:pt x="144" y="112"/>
                </a:moveTo>
                <a:cubicBezTo>
                  <a:pt x="140" y="113"/>
                  <a:pt x="137" y="115"/>
                  <a:pt x="138" y="119"/>
                </a:cubicBezTo>
                <a:lnTo>
                  <a:pt x="138" y="144"/>
                </a:lnTo>
                <a:cubicBezTo>
                  <a:pt x="138" y="147"/>
                  <a:pt x="140" y="150"/>
                  <a:pt x="144" y="150"/>
                </a:cubicBezTo>
                <a:lnTo>
                  <a:pt x="166" y="150"/>
                </a:lnTo>
                <a:cubicBezTo>
                  <a:pt x="175" y="150"/>
                  <a:pt x="175" y="137"/>
                  <a:pt x="166" y="137"/>
                </a:cubicBezTo>
                <a:lnTo>
                  <a:pt x="150" y="137"/>
                </a:lnTo>
                <a:lnTo>
                  <a:pt x="150" y="119"/>
                </a:lnTo>
                <a:cubicBezTo>
                  <a:pt x="150" y="115"/>
                  <a:pt x="147" y="112"/>
                  <a:pt x="144" y="112"/>
                </a:cubicBezTo>
                <a:close/>
                <a:moveTo>
                  <a:pt x="25" y="125"/>
                </a:moveTo>
                <a:lnTo>
                  <a:pt x="25" y="138"/>
                </a:lnTo>
                <a:lnTo>
                  <a:pt x="38" y="138"/>
                </a:lnTo>
                <a:lnTo>
                  <a:pt x="38" y="125"/>
                </a:lnTo>
                <a:lnTo>
                  <a:pt x="25" y="125"/>
                </a:lnTo>
                <a:close/>
                <a:moveTo>
                  <a:pt x="50" y="125"/>
                </a:moveTo>
                <a:lnTo>
                  <a:pt x="50" y="138"/>
                </a:lnTo>
                <a:lnTo>
                  <a:pt x="63" y="138"/>
                </a:lnTo>
                <a:lnTo>
                  <a:pt x="63" y="125"/>
                </a:lnTo>
                <a:lnTo>
                  <a:pt x="5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chemeClr val="tx1"/>
              </a:solidFill>
              <a:effectLst/>
              <a:uLnTx/>
              <a:uFillTx/>
              <a:latin typeface="Arial" panose="020B0604020202020204" pitchFamily="34" charset="0"/>
              <a:cs typeface="Arial" panose="020B0604020202020204" pitchFamily="34" charset="0"/>
            </a:endParaRPr>
          </a:p>
        </p:txBody>
      </p:sp>
      <p:cxnSp>
        <p:nvCxnSpPr>
          <p:cNvPr id="22" name="Straight Connector 21"/>
          <p:cNvCxnSpPr/>
          <p:nvPr/>
        </p:nvCxnSpPr>
        <p:spPr bwMode="auto">
          <a:xfrm>
            <a:off x="254662" y="2257380"/>
            <a:ext cx="1869066"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bwMode="auto">
          <a:xfrm>
            <a:off x="2591780" y="2312876"/>
            <a:ext cx="6273506" cy="2340260"/>
          </a:xfrm>
          <a:prstGeom prst="rect">
            <a:avLst/>
          </a:prstGeom>
          <a:solidFill>
            <a:srgbClr val="ACD1E2">
              <a:lumMod val="20000"/>
              <a:lumOff val="80000"/>
            </a:srgbClr>
          </a:solidFill>
          <a:ln w="9525" cap="flat" cmpd="sng" algn="ctr">
            <a:solidFill>
              <a:schemeClr val="accent1">
                <a:shade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3132000" bIns="46800" numCol="1" rtlCol="0" anchor="t" anchorCtr="0" compatLnSpc="1">
            <a:prstTxWarp prst="textNoShape">
              <a:avLst/>
            </a:prstTxWarp>
          </a:bodyPr>
          <a:lstStyle/>
          <a:p>
            <a:pPr marL="171450" marR="0" lvl="0" indent="-171450" defTabSz="914400" eaLnBrk="1" fontAlgn="auto" latinLnBrk="0" hangingPunct="1">
              <a:lnSpc>
                <a:spcPct val="100000"/>
              </a:lnSpc>
              <a:spcBef>
                <a:spcPts val="0"/>
              </a:spcBef>
              <a:spcAft>
                <a:spcPts val="0"/>
              </a:spcAft>
              <a:buClrTx/>
              <a:buSzPct val="150000"/>
              <a:buFont typeface="Wingdings" panose="05000000000000000000" pitchFamily="2" charset="2"/>
              <a:buChar char="q"/>
              <a:tabLst/>
              <a:defRPr/>
            </a:pPr>
            <a:endParaRPr kumimoji="0" lang="nl-NL" sz="6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r>
              <a:rPr kumimoji="0" lang="en-US"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Schedule Go-Live </a:t>
            </a:r>
            <a:r>
              <a:rPr lang="en-US" sz="900" b="1" kern="0" dirty="0" smtClean="0">
                <a:solidFill>
                  <a:schemeClr val="tx1"/>
                </a:solidFill>
                <a:latin typeface="Arial" panose="020B0604020202020204" pitchFamily="34" charset="0"/>
                <a:cs typeface="Arial" panose="020B0604020202020204" pitchFamily="34" charset="0"/>
              </a:rPr>
              <a:t>on a suitable date. </a:t>
            </a:r>
            <a:r>
              <a:rPr kumimoji="0" lang="en-US"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Tuesdays typically have low volumes, which allows you to have a smooth start towards peak volumes on Friday/Saturday. It also allows you to fly in on Monday and prepare. Other</a:t>
            </a:r>
            <a:r>
              <a:rPr kumimoji="0" lang="en-US" sz="900" b="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dates are also possible.</a:t>
            </a:r>
            <a:endParaRPr kumimoji="0" lang="en-US"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endParaRPr kumimoji="0" lang="en-US"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r>
              <a:rPr kumimoji="0" lang="nl-NL"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Notify Network Planning of the Go-Live date, and oversee that the validated trucking schedule is loaded into the systems of NP and the GHA, at least 10 days before Go-Live </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(i.e. end of Friday of week 1). During this 10-day transition period, NP works with both old and new schedules.</a:t>
            </a: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endParaRPr lang="nl-NL" sz="900" kern="0" dirty="0">
              <a:solidFill>
                <a:schemeClr val="tx1"/>
              </a:solidFill>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r>
              <a:rPr lang="nl-NL" sz="900" b="1" kern="0" dirty="0" smtClean="0">
                <a:solidFill>
                  <a:schemeClr val="tx1"/>
                </a:solidFill>
                <a:latin typeface="Arial" panose="020B0604020202020204" pitchFamily="34" charset="0"/>
                <a:cs typeface="Arial" panose="020B0604020202020204" pitchFamily="34" charset="0"/>
              </a:rPr>
              <a:t>Involve BlueLink in the roll-out and inform of upcoming changes</a:t>
            </a:r>
            <a:r>
              <a:rPr lang="nl-NL" sz="900" kern="0" dirty="0" smtClean="0">
                <a:solidFill>
                  <a:schemeClr val="tx1"/>
                </a:solidFill>
                <a:latin typeface="Arial" panose="020B0604020202020204" pitchFamily="34" charset="0"/>
                <a:cs typeface="Arial" panose="020B0604020202020204" pitchFamily="34" charset="0"/>
              </a:rPr>
              <a:t>. Discuss with Patrick Voorbij. </a:t>
            </a:r>
            <a:endParaRPr kumimoji="0" lang="nl-NL" sz="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endPar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358775" marR="0" lvl="0" indent="-358775" defTabSz="914400" eaLnBrk="1" fontAlgn="auto" latinLnBrk="0" hangingPunct="1">
              <a:lnSpc>
                <a:spcPct val="100000"/>
              </a:lnSpc>
              <a:spcBef>
                <a:spcPts val="0"/>
              </a:spcBef>
              <a:spcAft>
                <a:spcPts val="0"/>
              </a:spcAft>
              <a:buClr>
                <a:srgbClr val="002060"/>
              </a:buClr>
              <a:buSzPct val="200000"/>
              <a:buFont typeface="Wingdings" panose="05000000000000000000" pitchFamily="2" charset="2"/>
              <a:buChar char="q"/>
              <a:tabLst/>
              <a:defRPr/>
            </a:pPr>
            <a:endPar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cxnSp>
        <p:nvCxnSpPr>
          <p:cNvPr id="25" name="Straight Connector 24"/>
          <p:cNvCxnSpPr/>
          <p:nvPr/>
        </p:nvCxnSpPr>
        <p:spPr bwMode="auto">
          <a:xfrm>
            <a:off x="2591780" y="2257380"/>
            <a:ext cx="6273506"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25"/>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bwMode="auto">
          <a:xfrm>
            <a:off x="2591780" y="4761100"/>
            <a:ext cx="6273506" cy="1119944"/>
          </a:xfrm>
          <a:prstGeom prst="rect">
            <a:avLst/>
          </a:prstGeom>
          <a:solidFill>
            <a:srgbClr val="ACD1E2">
              <a:lumMod val="20000"/>
              <a:lumOff val="80000"/>
            </a:srgbClr>
          </a:solidFill>
          <a:ln w="9525" cap="flat" cmpd="sng" algn="ctr">
            <a:solidFill>
              <a:schemeClr val="accent1">
                <a:shade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It is critical that </a:t>
            </a:r>
            <a:r>
              <a:rPr kumimoji="0" lang="nl-NL" sz="900" b="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one</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nl-NL" sz="900" b="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identical</a:t>
            </a:r>
            <a:r>
              <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trucking schedule is loaded in the NP and GHA systems. Deviations between loaded schedules have earlier caused signficicant problems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After Go-Live, you </a:t>
            </a:r>
            <a:r>
              <a:rPr kumimoji="0" lang="en-US" sz="900" b="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will</a:t>
            </a:r>
            <a:r>
              <a:rPr kumimoji="0" lang="en-US"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face resistance from local stakeholders or from AFKL commercial. This is a major pitfall and potential inhibitor to the success of the programme. Be prepared to identify these issues and deal with them. Seek support from e.g. Simon</a:t>
            </a:r>
            <a:r>
              <a:rPr kumimoji="0" lang="en-US" sz="900" b="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or the FJ’s. </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kern="0" dirty="0" smtClean="0">
                <a:solidFill>
                  <a:schemeClr val="tx1"/>
                </a:solidFill>
                <a:latin typeface="Arial" panose="020B0604020202020204" pitchFamily="34" charset="0"/>
                <a:cs typeface="Arial" panose="020B0604020202020204" pitchFamily="34" charset="0"/>
              </a:rPr>
              <a:t>Changes in the schedule after Go-Live are possible if the new situation requires it, but cannot happen too often as this will frustrate NP’s process.</a:t>
            </a:r>
            <a:endParaRPr kumimoji="0" lang="nl-NL" sz="9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grpSp>
        <p:nvGrpSpPr>
          <p:cNvPr id="28" name="Group 27"/>
          <p:cNvGrpSpPr/>
          <p:nvPr/>
        </p:nvGrpSpPr>
        <p:grpSpPr>
          <a:xfrm>
            <a:off x="7560332" y="4815277"/>
            <a:ext cx="1151948" cy="929746"/>
            <a:chOff x="7573658" y="4857390"/>
            <a:chExt cx="1151948" cy="929746"/>
          </a:xfrm>
        </p:grpSpPr>
        <p:pic>
          <p:nvPicPr>
            <p:cNvPr id="29"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30"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grpSp>
        <p:nvGrpSpPr>
          <p:cNvPr id="37" name="Group 36"/>
          <p:cNvGrpSpPr/>
          <p:nvPr/>
        </p:nvGrpSpPr>
        <p:grpSpPr>
          <a:xfrm>
            <a:off x="5940152" y="2525643"/>
            <a:ext cx="2700300" cy="1914726"/>
            <a:chOff x="3311860" y="3170458"/>
            <a:chExt cx="2700300" cy="1914726"/>
          </a:xfrm>
        </p:grpSpPr>
        <p:sp>
          <p:nvSpPr>
            <p:cNvPr id="38" name="Rectangle 37"/>
            <p:cNvSpPr/>
            <p:nvPr/>
          </p:nvSpPr>
          <p:spPr bwMode="auto">
            <a:xfrm>
              <a:off x="3311860" y="3170458"/>
              <a:ext cx="2700300" cy="191472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100" i="0" u="none" strike="noStrike" cap="none" normalizeH="0" baseline="0" dirty="0" smtClean="0">
                <a:ln>
                  <a:noFill/>
                </a:ln>
                <a:solidFill>
                  <a:srgbClr val="000066"/>
                </a:solidFill>
                <a:effectLst/>
                <a:latin typeface="Arial" panose="020B0604020202020204" pitchFamily="34" charset="0"/>
                <a:cs typeface="Arial" panose="020B0604020202020204" pitchFamily="34" charset="0"/>
              </a:endParaRPr>
            </a:p>
          </p:txBody>
        </p:sp>
        <p:cxnSp>
          <p:nvCxnSpPr>
            <p:cNvPr id="39" name="Elbow Connector 38"/>
            <p:cNvCxnSpPr/>
            <p:nvPr/>
          </p:nvCxnSpPr>
          <p:spPr bwMode="auto">
            <a:xfrm rot="10800000" flipV="1">
              <a:off x="3638069" y="3497784"/>
              <a:ext cx="670305" cy="318692"/>
            </a:xfrm>
            <a:prstGeom prst="bentConnector3">
              <a:avLst>
                <a:gd name="adj1" fmla="val 100209"/>
              </a:avLst>
            </a:prstGeom>
            <a:solidFill>
              <a:schemeClr val="accent2"/>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ectangle 39"/>
            <p:cNvSpPr/>
            <p:nvPr/>
          </p:nvSpPr>
          <p:spPr>
            <a:xfrm>
              <a:off x="3629815" y="3258633"/>
              <a:ext cx="678391" cy="261610"/>
            </a:xfrm>
            <a:prstGeom prst="rect">
              <a:avLst/>
            </a:prstGeom>
          </p:spPr>
          <p:txBody>
            <a:bodyPr wrap="none">
              <a:spAutoFit/>
            </a:bodyPr>
            <a:lstStyle/>
            <a:p>
              <a:pPr algn="ctr"/>
              <a:r>
                <a:rPr lang="nl-NL" sz="1100" dirty="0" smtClean="0">
                  <a:latin typeface="Arial" panose="020B0604020202020204" pitchFamily="34" charset="0"/>
                  <a:cs typeface="Arial" panose="020B0604020202020204" pitchFamily="34" charset="0"/>
                </a:rPr>
                <a:t>10 days</a:t>
              </a:r>
              <a:endParaRPr lang="nl-NL" sz="1100" dirty="0">
                <a:latin typeface="Arial" panose="020B0604020202020204" pitchFamily="34" charset="0"/>
                <a:cs typeface="Arial" panose="020B0604020202020204" pitchFamily="34" charset="0"/>
              </a:endParaRPr>
            </a:p>
          </p:txBody>
        </p:sp>
        <p:sp>
          <p:nvSpPr>
            <p:cNvPr id="41" name="Rectangle 40"/>
            <p:cNvSpPr/>
            <p:nvPr/>
          </p:nvSpPr>
          <p:spPr bwMode="auto">
            <a:xfrm>
              <a:off x="3455876" y="3816477"/>
              <a:ext cx="713253" cy="1147354"/>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70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Onboarding</a:t>
              </a:r>
            </a:p>
          </p:txBody>
        </p:sp>
        <p:sp>
          <p:nvSpPr>
            <p:cNvPr id="42" name="Rectangle 41"/>
            <p:cNvSpPr/>
            <p:nvPr/>
          </p:nvSpPr>
          <p:spPr bwMode="auto">
            <a:xfrm>
              <a:off x="4313145" y="3816477"/>
              <a:ext cx="1550942" cy="1147354"/>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1400" dirty="0" smtClean="0">
                  <a:solidFill>
                    <a:schemeClr val="bg1"/>
                  </a:solidFill>
                  <a:latin typeface="Arial" panose="020B0604020202020204" pitchFamily="34" charset="0"/>
                  <a:cs typeface="Arial" panose="020B0604020202020204" pitchFamily="34" charset="0"/>
                </a:rPr>
                <a:t>Roll-out</a:t>
              </a:r>
              <a:endParaRPr kumimoji="0" lang="nl-NL" sz="110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43" name="Straight Connector 42"/>
            <p:cNvCxnSpPr/>
            <p:nvPr/>
          </p:nvCxnSpPr>
          <p:spPr bwMode="auto">
            <a:xfrm>
              <a:off x="4309383" y="3501008"/>
              <a:ext cx="3761" cy="1462823"/>
            </a:xfrm>
            <a:prstGeom prst="line">
              <a:avLst/>
            </a:prstGeom>
            <a:solidFill>
              <a:schemeClr val="accent2"/>
            </a:solidFill>
            <a:ln w="31750" cap="rnd"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tangle 43"/>
            <p:cNvSpPr/>
            <p:nvPr/>
          </p:nvSpPr>
          <p:spPr>
            <a:xfrm>
              <a:off x="4275784" y="3520243"/>
              <a:ext cx="721672" cy="276999"/>
            </a:xfrm>
            <a:prstGeom prst="rect">
              <a:avLst/>
            </a:prstGeom>
          </p:spPr>
          <p:txBody>
            <a:bodyPr wrap="none">
              <a:spAutoFit/>
            </a:bodyPr>
            <a:lstStyle/>
            <a:p>
              <a:pPr algn="ctr"/>
              <a:r>
                <a:rPr lang="nl-NL" dirty="0" smtClean="0">
                  <a:latin typeface="Arial" panose="020B0604020202020204" pitchFamily="34" charset="0"/>
                  <a:cs typeface="Arial" panose="020B0604020202020204" pitchFamily="34" charset="0"/>
                </a:rPr>
                <a:t>Go-Live</a:t>
              </a:r>
              <a:endParaRPr lang="nl-NL" dirty="0">
                <a:latin typeface="Arial" panose="020B0604020202020204" pitchFamily="34" charset="0"/>
                <a:cs typeface="Arial" panose="020B0604020202020204" pitchFamily="34" charset="0"/>
              </a:endParaRPr>
            </a:p>
          </p:txBody>
        </p:sp>
        <p:cxnSp>
          <p:nvCxnSpPr>
            <p:cNvPr id="45" name="Straight Connector 44"/>
            <p:cNvCxnSpPr/>
            <p:nvPr/>
          </p:nvCxnSpPr>
          <p:spPr bwMode="auto">
            <a:xfrm>
              <a:off x="3638068" y="3797242"/>
              <a:ext cx="0" cy="1166589"/>
            </a:xfrm>
            <a:prstGeom prst="line">
              <a:avLst/>
            </a:prstGeom>
            <a:solidFill>
              <a:schemeClr val="accent2"/>
            </a:solidFill>
            <a:ln w="9525" cap="rnd"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1754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0332120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entagon 21"/>
          <p:cNvSpPr/>
          <p:nvPr/>
        </p:nvSpPr>
        <p:spPr>
          <a:xfrm>
            <a:off x="254662" y="2312876"/>
            <a:ext cx="2229107" cy="3568168"/>
          </a:xfrm>
          <a:prstGeom prst="homePlate">
            <a:avLst>
              <a:gd name="adj" fmla="val 16395"/>
            </a:avLst>
          </a:prstGeom>
          <a:solidFill>
            <a:srgbClr val="EDF9EE"/>
          </a:solidFill>
          <a:ln>
            <a:solidFill>
              <a:srgbClr val="41B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a:solidFill>
                  <a:prstClr val="black"/>
                </a:solidFill>
                <a:latin typeface="Arial" panose="020B0604020202020204" pitchFamily="34" charset="0"/>
                <a:cs typeface="Arial" panose="020B0604020202020204" pitchFamily="34" charset="0"/>
              </a:rPr>
              <a:t>Assess and map day-to-day challenges and behavior, </a:t>
            </a:r>
            <a:r>
              <a:rPr lang="en-US" sz="1300" kern="0" dirty="0" smtClean="0">
                <a:solidFill>
                  <a:prstClr val="black"/>
                </a:solidFill>
                <a:latin typeface="Arial" panose="020B0604020202020204" pitchFamily="34" charset="0"/>
                <a:cs typeface="Arial" panose="020B0604020202020204" pitchFamily="34" charset="0"/>
              </a:rPr>
              <a:t>available resources (personnel, equipment). </a:t>
            </a:r>
            <a:r>
              <a:rPr lang="en-US" sz="1300" kern="0" dirty="0">
                <a:solidFill>
                  <a:prstClr val="black"/>
                </a:solidFill>
                <a:latin typeface="Arial" panose="020B0604020202020204" pitchFamily="34" charset="0"/>
                <a:cs typeface="Arial" panose="020B0604020202020204" pitchFamily="34" charset="0"/>
              </a:rPr>
              <a:t>This gives an idea of the intensity of the change required and allows you to take actions in preparation for Go-Live</a:t>
            </a: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a:t>2.1 Assess current acceptance </a:t>
            </a:r>
            <a:r>
              <a:rPr lang="en-US" sz="2000" b="0" dirty="0" smtClean="0"/>
              <a:t>process and ensure preparations are made</a:t>
            </a:r>
            <a:r>
              <a:rPr lang="en-US" dirty="0"/>
              <a:t/>
            </a:r>
            <a:br>
              <a:rPr lang="en-US" dirty="0"/>
            </a:br>
            <a:endParaRPr lang="en-GB" dirty="0"/>
          </a:p>
        </p:txBody>
      </p:sp>
      <p:sp>
        <p:nvSpPr>
          <p:cNvPr id="53" name="Pentagon 52"/>
          <p:cNvSpPr>
            <a:spLocks noGrp="1" noChangeArrowheads="1"/>
          </p:cNvSpPr>
          <p:nvPr/>
        </p:nvSpPr>
        <p:spPr bwMode="auto">
          <a:xfrm>
            <a:off x="254662" y="1188469"/>
            <a:ext cx="2880000" cy="587375"/>
          </a:xfrm>
          <a:prstGeom prst="homePlate">
            <a:avLst>
              <a:gd name="adj" fmla="val 18108"/>
            </a:avLst>
          </a:prstGeom>
          <a:solidFill>
            <a:srgbClr val="41B949"/>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b="1" dirty="0">
                <a:solidFill>
                  <a:schemeClr val="tx1"/>
                </a:solidFill>
                <a:latin typeface="Arial" panose="020B0604020202020204" pitchFamily="34" charset="0"/>
                <a:cs typeface="Arial" panose="020B0604020202020204" pitchFamily="34" charset="0"/>
              </a:rPr>
              <a:t>2.1 Assess </a:t>
            </a:r>
            <a:r>
              <a:rPr lang="nl-NL" b="1" dirty="0" smtClean="0">
                <a:solidFill>
                  <a:schemeClr val="tx1"/>
                </a:solidFill>
                <a:latin typeface="Arial" panose="020B0604020202020204" pitchFamily="34" charset="0"/>
                <a:cs typeface="Arial" panose="020B0604020202020204" pitchFamily="34" charset="0"/>
              </a:rPr>
              <a:t>acceptance process ensure preparations are made</a:t>
            </a:r>
            <a:endParaRPr lang="nl-NL" b="1" dirty="0">
              <a:solidFill>
                <a:schemeClr val="tx1"/>
              </a:solidFill>
              <a:latin typeface="Arial" panose="020B0604020202020204" pitchFamily="34" charset="0"/>
              <a:cs typeface="Arial" panose="020B0604020202020204" pitchFamily="34" charset="0"/>
            </a:endParaRPr>
          </a:p>
        </p:txBody>
      </p:sp>
      <p:cxnSp>
        <p:nvCxnSpPr>
          <p:cNvPr id="54" name="Straight Connector 53"/>
          <p:cNvCxnSpPr/>
          <p:nvPr/>
        </p:nvCxnSpPr>
        <p:spPr bwMode="auto">
          <a:xfrm>
            <a:off x="254662" y="2257380"/>
            <a:ext cx="1869066"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Rectangle 54"/>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sp>
        <p:nvSpPr>
          <p:cNvPr id="56" name="Rectangle 55"/>
          <p:cNvSpPr/>
          <p:nvPr/>
        </p:nvSpPr>
        <p:spPr bwMode="auto">
          <a:xfrm>
            <a:off x="2591780" y="2312876"/>
            <a:ext cx="6273506" cy="2340260"/>
          </a:xfrm>
          <a:prstGeom prst="rect">
            <a:avLst/>
          </a:prstGeom>
          <a:solidFill>
            <a:srgbClr val="EDF9EE"/>
          </a:solidFill>
          <a:ln w="9525" cap="flat" cmpd="sng" algn="ctr">
            <a:solidFill>
              <a:srgbClr val="41B94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indent="-171450">
              <a:buSzPct val="150000"/>
              <a:buFont typeface="Wingdings" panose="05000000000000000000" pitchFamily="2" charset="2"/>
              <a:buChar char="q"/>
            </a:pPr>
            <a:endParaRPr lang="nl-NL" sz="6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nl-NL" sz="900" b="1" dirty="0" smtClean="0">
                <a:solidFill>
                  <a:schemeClr val="tx1"/>
                </a:solidFill>
                <a:latin typeface="Arial" panose="020B0604020202020204" pitchFamily="34" charset="0"/>
                <a:cs typeface="Arial" panose="020B0604020202020204" pitchFamily="34" charset="0"/>
              </a:rPr>
              <a:t>Make (at least) two visits before Go-Live: </a:t>
            </a:r>
            <a:r>
              <a:rPr lang="nl-NL" sz="900" dirty="0" smtClean="0">
                <a:solidFill>
                  <a:schemeClr val="tx1"/>
                </a:solidFill>
                <a:latin typeface="Arial" panose="020B0604020202020204" pitchFamily="34" charset="0"/>
                <a:cs typeface="Arial" panose="020B0604020202020204" pitchFamily="34" charset="0"/>
              </a:rPr>
              <a:t>one to discuss EGFL with local AFKL and the GHA and to validate the trucking schedule, and another to become familiar with the GHA operations. This can also be during one trip.</a:t>
            </a:r>
          </a:p>
          <a:p>
            <a:pPr marL="358775" indent="-358775">
              <a:buClr>
                <a:srgbClr val="002060"/>
              </a:buClr>
              <a:buSzPct val="200000"/>
              <a:buFont typeface="Wingdings" panose="05000000000000000000" pitchFamily="2" charset="2"/>
              <a:buChar char="q"/>
            </a:pPr>
            <a:endParaRPr lang="nl-NL" sz="900" b="1" dirty="0" smtClean="0">
              <a:solidFill>
                <a:schemeClr val="tx1"/>
              </a:solidFill>
              <a:latin typeface="Arial" panose="020B0604020202020204" pitchFamily="34" charset="0"/>
              <a:cs typeface="Arial" panose="020B0604020202020204" pitchFamily="34" charset="0"/>
            </a:endParaRPr>
          </a:p>
          <a:p>
            <a:pPr lvl="1">
              <a:buClr>
                <a:srgbClr val="002060"/>
              </a:buClr>
              <a:buSzPct val="200000"/>
            </a:pPr>
            <a:r>
              <a:rPr lang="nl-NL" sz="900" b="1" dirty="0" smtClean="0">
                <a:solidFill>
                  <a:schemeClr val="tx1"/>
                </a:solidFill>
                <a:latin typeface="Arial" panose="020B0604020202020204" pitchFamily="34" charset="0"/>
                <a:cs typeface="Arial" panose="020B0604020202020204" pitchFamily="34" charset="0"/>
              </a:rPr>
              <a:t>1. Visit the GHA and discuss with the AFKL Operations manager to discuss the EGFL programme and the impact it has, and to validate the trucking schedule. </a:t>
            </a:r>
            <a:r>
              <a:rPr lang="nl-NL" sz="900" dirty="0" smtClean="0">
                <a:solidFill>
                  <a:schemeClr val="tx1"/>
                </a:solidFill>
                <a:latin typeface="Arial" panose="020B0604020202020204" pitchFamily="34" charset="0"/>
                <a:cs typeface="Arial" panose="020B0604020202020204" pitchFamily="34" charset="0"/>
              </a:rPr>
              <a:t>Also discuss IT (reporting) capabilities (for deviation and LAT reports), local acceptance procedures and behavior, as well as off-the-record agreements and ways of working established locally.</a:t>
            </a:r>
          </a:p>
          <a:p>
            <a:pPr marL="358775" indent="-358775">
              <a:buClr>
                <a:srgbClr val="002060"/>
              </a:buClr>
              <a:buSzPct val="200000"/>
              <a:buFont typeface="Wingdings" panose="05000000000000000000" pitchFamily="2" charset="2"/>
              <a:buChar char="q"/>
            </a:pPr>
            <a:endParaRPr lang="nl-NL" sz="900" dirty="0" smtClean="0">
              <a:solidFill>
                <a:schemeClr val="tx1"/>
              </a:solidFill>
              <a:latin typeface="Arial" panose="020B0604020202020204" pitchFamily="34" charset="0"/>
              <a:cs typeface="Arial" panose="020B0604020202020204" pitchFamily="34" charset="0"/>
            </a:endParaRPr>
          </a:p>
          <a:p>
            <a:pPr lvl="1">
              <a:buClr>
                <a:srgbClr val="002060"/>
              </a:buClr>
              <a:buSzPct val="200000"/>
            </a:pPr>
            <a:r>
              <a:rPr lang="nl-NL" sz="900" b="1" dirty="0" smtClean="0">
                <a:solidFill>
                  <a:schemeClr val="tx1"/>
                </a:solidFill>
                <a:latin typeface="Arial" panose="020B0604020202020204" pitchFamily="34" charset="0"/>
                <a:cs typeface="Arial" panose="020B0604020202020204" pitchFamily="34" charset="0"/>
              </a:rPr>
              <a:t>2. Visit the GHA to get familiar with the GHA operation, and make an assessment of physically available resources (e.g. scanners, calibrated scales for weighing) that are needed for EGFL. </a:t>
            </a:r>
            <a:r>
              <a:rPr lang="nl-NL" sz="900" dirty="0" smtClean="0">
                <a:solidFill>
                  <a:schemeClr val="tx1"/>
                </a:solidFill>
                <a:latin typeface="Arial" panose="020B0604020202020204" pitchFamily="34" charset="0"/>
                <a:cs typeface="Arial" panose="020B0604020202020204" pitchFamily="34" charset="0"/>
              </a:rPr>
              <a:t>The aim is to eventually enable weighing of 100% of shipments. If GHA resources are insufficient, this may require contractual changes (see 4.1).</a:t>
            </a:r>
            <a:endParaRPr lang="nl-NL" sz="900" b="1" dirty="0" smtClean="0">
              <a:solidFill>
                <a:schemeClr val="tx1"/>
              </a:solidFill>
              <a:latin typeface="Arial" panose="020B0604020202020204" pitchFamily="34" charset="0"/>
              <a:cs typeface="Arial" panose="020B0604020202020204" pitchFamily="34" charset="0"/>
            </a:endParaRPr>
          </a:p>
          <a:p>
            <a:pPr>
              <a:buClr>
                <a:srgbClr val="002060"/>
              </a:buClr>
              <a:buSzPct val="200000"/>
            </a:pPr>
            <a:endParaRPr lang="en-US" sz="900" b="1" dirty="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endParaRPr lang="en-US" sz="900" b="1" dirty="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endParaRPr lang="en-US" sz="900" b="1"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nl-NL" sz="900" dirty="0" smtClean="0">
              <a:solidFill>
                <a:schemeClr val="tx1"/>
              </a:solidFill>
              <a:latin typeface="Arial" panose="020B0604020202020204" pitchFamily="34" charset="0"/>
              <a:cs typeface="Arial" panose="020B0604020202020204" pitchFamily="34" charset="0"/>
            </a:endParaRPr>
          </a:p>
          <a:p>
            <a:endParaRPr lang="nl-NL" sz="900" dirty="0" smtClean="0">
              <a:solidFill>
                <a:schemeClr val="tx1"/>
              </a:solidFill>
              <a:latin typeface="Arial" panose="020B0604020202020204" pitchFamily="34" charset="0"/>
              <a:cs typeface="Arial" panose="020B0604020202020204" pitchFamily="34" charset="0"/>
            </a:endParaRPr>
          </a:p>
        </p:txBody>
      </p:sp>
      <p:cxnSp>
        <p:nvCxnSpPr>
          <p:cNvPr id="57" name="Straight Connector 56"/>
          <p:cNvCxnSpPr/>
          <p:nvPr/>
        </p:nvCxnSpPr>
        <p:spPr bwMode="auto">
          <a:xfrm>
            <a:off x="2591780" y="2257380"/>
            <a:ext cx="6273506"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59" name="Rectangle 58"/>
          <p:cNvSpPr/>
          <p:nvPr/>
        </p:nvSpPr>
        <p:spPr bwMode="auto">
          <a:xfrm>
            <a:off x="2591780" y="4761100"/>
            <a:ext cx="6273506" cy="1119944"/>
          </a:xfrm>
          <a:prstGeom prst="rect">
            <a:avLst/>
          </a:prstGeom>
          <a:solidFill>
            <a:srgbClr val="EDF9EE"/>
          </a:solidFill>
          <a:ln w="9525" cap="flat" cmpd="sng" algn="ctr">
            <a:solidFill>
              <a:srgbClr val="41B94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Before implementation in FRA, it often happened that late </a:t>
            </a:r>
            <a:r>
              <a:rPr lang="en-US" sz="900" dirty="0">
                <a:solidFill>
                  <a:schemeClr val="tx1"/>
                </a:solidFill>
                <a:latin typeface="Arial" panose="020B0604020202020204" pitchFamily="34" charset="0"/>
                <a:cs typeface="Arial" panose="020B0604020202020204" pitchFamily="34" charset="0"/>
              </a:rPr>
              <a:t>deliveries </a:t>
            </a:r>
            <a:r>
              <a:rPr lang="en-US" sz="900" dirty="0" smtClean="0">
                <a:solidFill>
                  <a:schemeClr val="tx1"/>
                </a:solidFill>
                <a:latin typeface="Arial" panose="020B0604020202020204" pitchFamily="34" charset="0"/>
                <a:cs typeface="Arial" panose="020B0604020202020204" pitchFamily="34" charset="0"/>
              </a:rPr>
              <a:t>were </a:t>
            </a:r>
            <a:r>
              <a:rPr lang="en-US" sz="900" dirty="0">
                <a:solidFill>
                  <a:schemeClr val="tx1"/>
                </a:solidFill>
                <a:latin typeface="Arial" panose="020B0604020202020204" pitchFamily="34" charset="0"/>
                <a:cs typeface="Arial" panose="020B0604020202020204" pitchFamily="34" charset="0"/>
              </a:rPr>
              <a:t>still loaded on their original trucks, as these trucks </a:t>
            </a:r>
            <a:r>
              <a:rPr lang="en-US" sz="900" dirty="0" smtClean="0">
                <a:solidFill>
                  <a:schemeClr val="tx1"/>
                </a:solidFill>
                <a:latin typeface="Arial" panose="020B0604020202020204" pitchFamily="34" charset="0"/>
                <a:cs typeface="Arial" panose="020B0604020202020204" pitchFamily="34" charset="0"/>
              </a:rPr>
              <a:t>would wait </a:t>
            </a:r>
            <a:r>
              <a:rPr lang="en-US" sz="900" dirty="0">
                <a:solidFill>
                  <a:schemeClr val="tx1"/>
                </a:solidFill>
                <a:latin typeface="Arial" panose="020B0604020202020204" pitchFamily="34" charset="0"/>
                <a:cs typeface="Arial" panose="020B0604020202020204" pitchFamily="34" charset="0"/>
              </a:rPr>
              <a:t>for the shipments to be </a:t>
            </a:r>
            <a:r>
              <a:rPr lang="en-US" sz="900" dirty="0" smtClean="0">
                <a:solidFill>
                  <a:schemeClr val="tx1"/>
                </a:solidFill>
                <a:latin typeface="Arial" panose="020B0604020202020204" pitchFamily="34" charset="0"/>
                <a:cs typeface="Arial" panose="020B0604020202020204" pitchFamily="34" charset="0"/>
              </a:rPr>
              <a:t>loaded. This is wrong, as it rewards the wrong customer behavior (i.e. late deliveries are still accepted and ‘fixed’) while we improve our own non-quality (we have less time at the hub).</a:t>
            </a:r>
          </a:p>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Also, a lot of Go-Show shipments were simply sent from FRA to AMS without a booking. This is also something that needs to change in the context of EGFL.</a:t>
            </a:r>
          </a:p>
        </p:txBody>
      </p:sp>
      <p:grpSp>
        <p:nvGrpSpPr>
          <p:cNvPr id="60" name="Group 59"/>
          <p:cNvGrpSpPr/>
          <p:nvPr/>
        </p:nvGrpSpPr>
        <p:grpSpPr>
          <a:xfrm>
            <a:off x="757672" y="4876006"/>
            <a:ext cx="865188" cy="857250"/>
            <a:chOff x="757672" y="4876006"/>
            <a:chExt cx="865188" cy="857250"/>
          </a:xfrm>
        </p:grpSpPr>
        <p:sp>
          <p:nvSpPr>
            <p:cNvPr id="61" name="Freeform 6"/>
            <p:cNvSpPr>
              <a:spLocks/>
            </p:cNvSpPr>
            <p:nvPr/>
          </p:nvSpPr>
          <p:spPr bwMode="auto">
            <a:xfrm>
              <a:off x="1045010" y="5161756"/>
              <a:ext cx="100013" cy="101600"/>
            </a:xfrm>
            <a:custGeom>
              <a:avLst/>
              <a:gdLst>
                <a:gd name="T0" fmla="*/ 66 w 132"/>
                <a:gd name="T1" fmla="*/ 133 h 133"/>
                <a:gd name="T2" fmla="*/ 132 w 132"/>
                <a:gd name="T3" fmla="*/ 67 h 133"/>
                <a:gd name="T4" fmla="*/ 66 w 132"/>
                <a:gd name="T5" fmla="*/ 0 h 133"/>
                <a:gd name="T6" fmla="*/ 18 w 132"/>
                <a:gd name="T7" fmla="*/ 20 h 133"/>
                <a:gd name="T8" fmla="*/ 66 w 132"/>
                <a:gd name="T9" fmla="*/ 67 h 133"/>
                <a:gd name="T10" fmla="*/ 0 w 132"/>
                <a:gd name="T11" fmla="*/ 62 h 133"/>
                <a:gd name="T12" fmla="*/ 0 w 132"/>
                <a:gd name="T13" fmla="*/ 67 h 133"/>
                <a:gd name="T14" fmla="*/ 66 w 13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3">
                  <a:moveTo>
                    <a:pt x="66" y="133"/>
                  </a:moveTo>
                  <a:cubicBezTo>
                    <a:pt x="103" y="133"/>
                    <a:pt x="132" y="103"/>
                    <a:pt x="132" y="67"/>
                  </a:cubicBezTo>
                  <a:cubicBezTo>
                    <a:pt x="132" y="30"/>
                    <a:pt x="103" y="0"/>
                    <a:pt x="66" y="0"/>
                  </a:cubicBezTo>
                  <a:cubicBezTo>
                    <a:pt x="47" y="0"/>
                    <a:pt x="30" y="8"/>
                    <a:pt x="18" y="20"/>
                  </a:cubicBezTo>
                  <a:lnTo>
                    <a:pt x="66" y="67"/>
                  </a:lnTo>
                  <a:lnTo>
                    <a:pt x="0" y="62"/>
                  </a:lnTo>
                  <a:cubicBezTo>
                    <a:pt x="0" y="63"/>
                    <a:pt x="0" y="65"/>
                    <a:pt x="0" y="67"/>
                  </a:cubicBezTo>
                  <a:cubicBezTo>
                    <a:pt x="0" y="103"/>
                    <a:pt x="29" y="133"/>
                    <a:pt x="66" y="13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Freeform 7"/>
            <p:cNvSpPr>
              <a:spLocks noEditPoints="1"/>
            </p:cNvSpPr>
            <p:nvPr/>
          </p:nvSpPr>
          <p:spPr bwMode="auto">
            <a:xfrm>
              <a:off x="757672" y="4876006"/>
              <a:ext cx="865188" cy="857250"/>
            </a:xfrm>
            <a:custGeom>
              <a:avLst/>
              <a:gdLst>
                <a:gd name="T0" fmla="*/ 1091 w 1136"/>
                <a:gd name="T1" fmla="*/ 927 h 1124"/>
                <a:gd name="T2" fmla="*/ 825 w 1136"/>
                <a:gd name="T3" fmla="*/ 662 h 1124"/>
                <a:gd name="T4" fmla="*/ 874 w 1136"/>
                <a:gd name="T5" fmla="*/ 535 h 1124"/>
                <a:gd name="T6" fmla="*/ 881 w 1136"/>
                <a:gd name="T7" fmla="*/ 391 h 1124"/>
                <a:gd name="T8" fmla="*/ 841 w 1136"/>
                <a:gd name="T9" fmla="*/ 252 h 1124"/>
                <a:gd name="T10" fmla="*/ 755 w 1136"/>
                <a:gd name="T11" fmla="*/ 129 h 1124"/>
                <a:gd name="T12" fmla="*/ 608 w 1136"/>
                <a:gd name="T13" fmla="*/ 32 h 1124"/>
                <a:gd name="T14" fmla="*/ 442 w 1136"/>
                <a:gd name="T15" fmla="*/ 0 h 1124"/>
                <a:gd name="T16" fmla="*/ 276 w 1136"/>
                <a:gd name="T17" fmla="*/ 32 h 1124"/>
                <a:gd name="T18" fmla="*/ 129 w 1136"/>
                <a:gd name="T19" fmla="*/ 129 h 1124"/>
                <a:gd name="T20" fmla="*/ 32 w 1136"/>
                <a:gd name="T21" fmla="*/ 275 h 1124"/>
                <a:gd name="T22" fmla="*/ 0 w 1136"/>
                <a:gd name="T23" fmla="*/ 442 h 1124"/>
                <a:gd name="T24" fmla="*/ 32 w 1136"/>
                <a:gd name="T25" fmla="*/ 608 h 1124"/>
                <a:gd name="T26" fmla="*/ 129 w 1136"/>
                <a:gd name="T27" fmla="*/ 754 h 1124"/>
                <a:gd name="T28" fmla="*/ 276 w 1136"/>
                <a:gd name="T29" fmla="*/ 851 h 1124"/>
                <a:gd name="T30" fmla="*/ 442 w 1136"/>
                <a:gd name="T31" fmla="*/ 884 h 1124"/>
                <a:gd name="T32" fmla="*/ 662 w 1136"/>
                <a:gd name="T33" fmla="*/ 825 h 1124"/>
                <a:gd name="T34" fmla="*/ 927 w 1136"/>
                <a:gd name="T35" fmla="*/ 1090 h 1124"/>
                <a:gd name="T36" fmla="*/ 1009 w 1136"/>
                <a:gd name="T37" fmla="*/ 1124 h 1124"/>
                <a:gd name="T38" fmla="*/ 1091 w 1136"/>
                <a:gd name="T39" fmla="*/ 1090 h 1124"/>
                <a:gd name="T40" fmla="*/ 1091 w 1136"/>
                <a:gd name="T41" fmla="*/ 927 h 1124"/>
                <a:gd name="T42" fmla="*/ 442 w 1136"/>
                <a:gd name="T43" fmla="*/ 156 h 1124"/>
                <a:gd name="T44" fmla="*/ 644 w 1136"/>
                <a:gd name="T45" fmla="*/ 240 h 1124"/>
                <a:gd name="T46" fmla="*/ 727 w 1136"/>
                <a:gd name="T47" fmla="*/ 442 h 1124"/>
                <a:gd name="T48" fmla="*/ 644 w 1136"/>
                <a:gd name="T49" fmla="*/ 644 h 1124"/>
                <a:gd name="T50" fmla="*/ 442 w 1136"/>
                <a:gd name="T51" fmla="*/ 727 h 1124"/>
                <a:gd name="T52" fmla="*/ 240 w 1136"/>
                <a:gd name="T53" fmla="*/ 643 h 1124"/>
                <a:gd name="T54" fmla="*/ 157 w 1136"/>
                <a:gd name="T55" fmla="*/ 442 h 1124"/>
                <a:gd name="T56" fmla="*/ 240 w 1136"/>
                <a:gd name="T57" fmla="*/ 240 h 1124"/>
                <a:gd name="T58" fmla="*/ 442 w 1136"/>
                <a:gd name="T59" fmla="*/ 156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6" h="1124">
                  <a:moveTo>
                    <a:pt x="1091" y="927"/>
                  </a:moveTo>
                  <a:lnTo>
                    <a:pt x="825" y="662"/>
                  </a:lnTo>
                  <a:cubicBezTo>
                    <a:pt x="848" y="622"/>
                    <a:pt x="864" y="580"/>
                    <a:pt x="874" y="535"/>
                  </a:cubicBezTo>
                  <a:cubicBezTo>
                    <a:pt x="884" y="488"/>
                    <a:pt x="887" y="440"/>
                    <a:pt x="881" y="391"/>
                  </a:cubicBezTo>
                  <a:cubicBezTo>
                    <a:pt x="876" y="343"/>
                    <a:pt x="862" y="296"/>
                    <a:pt x="841" y="252"/>
                  </a:cubicBezTo>
                  <a:cubicBezTo>
                    <a:pt x="820" y="206"/>
                    <a:pt x="790" y="165"/>
                    <a:pt x="755" y="129"/>
                  </a:cubicBezTo>
                  <a:cubicBezTo>
                    <a:pt x="712" y="87"/>
                    <a:pt x="663" y="54"/>
                    <a:pt x="608" y="32"/>
                  </a:cubicBezTo>
                  <a:cubicBezTo>
                    <a:pt x="555" y="10"/>
                    <a:pt x="499" y="0"/>
                    <a:pt x="442" y="0"/>
                  </a:cubicBezTo>
                  <a:cubicBezTo>
                    <a:pt x="384" y="0"/>
                    <a:pt x="329" y="10"/>
                    <a:pt x="276" y="32"/>
                  </a:cubicBezTo>
                  <a:cubicBezTo>
                    <a:pt x="221" y="54"/>
                    <a:pt x="171" y="87"/>
                    <a:pt x="129" y="129"/>
                  </a:cubicBezTo>
                  <a:cubicBezTo>
                    <a:pt x="87" y="171"/>
                    <a:pt x="54" y="221"/>
                    <a:pt x="32" y="275"/>
                  </a:cubicBezTo>
                  <a:cubicBezTo>
                    <a:pt x="11" y="328"/>
                    <a:pt x="0" y="384"/>
                    <a:pt x="0" y="442"/>
                  </a:cubicBezTo>
                  <a:cubicBezTo>
                    <a:pt x="0" y="499"/>
                    <a:pt x="11" y="555"/>
                    <a:pt x="32" y="608"/>
                  </a:cubicBezTo>
                  <a:cubicBezTo>
                    <a:pt x="54" y="663"/>
                    <a:pt x="87" y="712"/>
                    <a:pt x="129" y="754"/>
                  </a:cubicBezTo>
                  <a:cubicBezTo>
                    <a:pt x="171" y="796"/>
                    <a:pt x="221" y="829"/>
                    <a:pt x="276" y="851"/>
                  </a:cubicBezTo>
                  <a:cubicBezTo>
                    <a:pt x="329" y="873"/>
                    <a:pt x="384" y="884"/>
                    <a:pt x="442" y="884"/>
                  </a:cubicBezTo>
                  <a:cubicBezTo>
                    <a:pt x="519" y="884"/>
                    <a:pt x="595" y="864"/>
                    <a:pt x="662" y="825"/>
                  </a:cubicBezTo>
                  <a:lnTo>
                    <a:pt x="927" y="1090"/>
                  </a:lnTo>
                  <a:cubicBezTo>
                    <a:pt x="949" y="1112"/>
                    <a:pt x="978" y="1124"/>
                    <a:pt x="1009" y="1124"/>
                  </a:cubicBezTo>
                  <a:cubicBezTo>
                    <a:pt x="1040" y="1124"/>
                    <a:pt x="1069" y="1112"/>
                    <a:pt x="1091" y="1090"/>
                  </a:cubicBezTo>
                  <a:cubicBezTo>
                    <a:pt x="1136" y="1045"/>
                    <a:pt x="1136" y="972"/>
                    <a:pt x="1091" y="927"/>
                  </a:cubicBezTo>
                  <a:close/>
                  <a:moveTo>
                    <a:pt x="442" y="156"/>
                  </a:moveTo>
                  <a:cubicBezTo>
                    <a:pt x="518" y="156"/>
                    <a:pt x="590" y="186"/>
                    <a:pt x="644" y="240"/>
                  </a:cubicBezTo>
                  <a:cubicBezTo>
                    <a:pt x="699" y="296"/>
                    <a:pt x="727" y="369"/>
                    <a:pt x="727" y="442"/>
                  </a:cubicBezTo>
                  <a:cubicBezTo>
                    <a:pt x="727" y="515"/>
                    <a:pt x="699" y="588"/>
                    <a:pt x="644" y="644"/>
                  </a:cubicBezTo>
                  <a:cubicBezTo>
                    <a:pt x="590" y="697"/>
                    <a:pt x="518" y="727"/>
                    <a:pt x="442" y="727"/>
                  </a:cubicBezTo>
                  <a:cubicBezTo>
                    <a:pt x="366" y="727"/>
                    <a:pt x="294" y="697"/>
                    <a:pt x="240" y="643"/>
                  </a:cubicBezTo>
                  <a:cubicBezTo>
                    <a:pt x="186" y="590"/>
                    <a:pt x="157" y="518"/>
                    <a:pt x="157" y="442"/>
                  </a:cubicBezTo>
                  <a:cubicBezTo>
                    <a:pt x="157" y="365"/>
                    <a:pt x="186" y="294"/>
                    <a:pt x="240" y="240"/>
                  </a:cubicBezTo>
                  <a:cubicBezTo>
                    <a:pt x="294" y="186"/>
                    <a:pt x="366" y="156"/>
                    <a:pt x="442" y="156"/>
                  </a:cubicBezTo>
                  <a:close/>
                </a:path>
              </a:pathLst>
            </a:custGeom>
            <a:solidFill>
              <a:srgbClr val="000000"/>
            </a:solidFill>
            <a:ln w="57150">
              <a:solidFill>
                <a:srgbClr val="EDF9E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3" name="Freeform 5"/>
            <p:cNvSpPr>
              <a:spLocks noEditPoints="1"/>
            </p:cNvSpPr>
            <p:nvPr/>
          </p:nvSpPr>
          <p:spPr bwMode="auto">
            <a:xfrm>
              <a:off x="883085" y="5099843"/>
              <a:ext cx="422275" cy="227012"/>
            </a:xfrm>
            <a:custGeom>
              <a:avLst/>
              <a:gdLst>
                <a:gd name="T0" fmla="*/ 3 w 554"/>
                <a:gd name="T1" fmla="*/ 159 h 297"/>
                <a:gd name="T2" fmla="*/ 73 w 554"/>
                <a:gd name="T3" fmla="*/ 229 h 297"/>
                <a:gd name="T4" fmla="*/ 277 w 554"/>
                <a:gd name="T5" fmla="*/ 297 h 297"/>
                <a:gd name="T6" fmla="*/ 398 w 554"/>
                <a:gd name="T7" fmla="*/ 274 h 297"/>
                <a:gd name="T8" fmla="*/ 481 w 554"/>
                <a:gd name="T9" fmla="*/ 228 h 297"/>
                <a:gd name="T10" fmla="*/ 551 w 554"/>
                <a:gd name="T11" fmla="*/ 159 h 297"/>
                <a:gd name="T12" fmla="*/ 554 w 554"/>
                <a:gd name="T13" fmla="*/ 149 h 297"/>
                <a:gd name="T14" fmla="*/ 551 w 554"/>
                <a:gd name="T15" fmla="*/ 138 h 297"/>
                <a:gd name="T16" fmla="*/ 481 w 554"/>
                <a:gd name="T17" fmla="*/ 69 h 297"/>
                <a:gd name="T18" fmla="*/ 277 w 554"/>
                <a:gd name="T19" fmla="*/ 0 h 297"/>
                <a:gd name="T20" fmla="*/ 73 w 554"/>
                <a:gd name="T21" fmla="*/ 69 h 297"/>
                <a:gd name="T22" fmla="*/ 3 w 554"/>
                <a:gd name="T23" fmla="*/ 138 h 297"/>
                <a:gd name="T24" fmla="*/ 0 w 554"/>
                <a:gd name="T25" fmla="*/ 149 h 297"/>
                <a:gd name="T26" fmla="*/ 3 w 554"/>
                <a:gd name="T27" fmla="*/ 159 h 297"/>
                <a:gd name="T28" fmla="*/ 378 w 554"/>
                <a:gd name="T29" fmla="*/ 56 h 297"/>
                <a:gd name="T30" fmla="*/ 457 w 554"/>
                <a:gd name="T31" fmla="*/ 98 h 297"/>
                <a:gd name="T32" fmla="*/ 511 w 554"/>
                <a:gd name="T33" fmla="*/ 149 h 297"/>
                <a:gd name="T34" fmla="*/ 457 w 554"/>
                <a:gd name="T35" fmla="*/ 199 h 297"/>
                <a:gd name="T36" fmla="*/ 378 w 554"/>
                <a:gd name="T37" fmla="*/ 242 h 297"/>
                <a:gd name="T38" fmla="*/ 415 w 554"/>
                <a:gd name="T39" fmla="*/ 149 h 297"/>
                <a:gd name="T40" fmla="*/ 378 w 554"/>
                <a:gd name="T41" fmla="*/ 56 h 297"/>
                <a:gd name="T42" fmla="*/ 97 w 554"/>
                <a:gd name="T43" fmla="*/ 98 h 297"/>
                <a:gd name="T44" fmla="*/ 176 w 554"/>
                <a:gd name="T45" fmla="*/ 56 h 297"/>
                <a:gd name="T46" fmla="*/ 175 w 554"/>
                <a:gd name="T47" fmla="*/ 57 h 297"/>
                <a:gd name="T48" fmla="*/ 177 w 554"/>
                <a:gd name="T49" fmla="*/ 55 h 297"/>
                <a:gd name="T50" fmla="*/ 179 w 554"/>
                <a:gd name="T51" fmla="*/ 54 h 297"/>
                <a:gd name="T52" fmla="*/ 210 w 554"/>
                <a:gd name="T53" fmla="*/ 84 h 297"/>
                <a:gd name="T54" fmla="*/ 277 w 554"/>
                <a:gd name="T55" fmla="*/ 55 h 297"/>
                <a:gd name="T56" fmla="*/ 370 w 554"/>
                <a:gd name="T57" fmla="*/ 149 h 297"/>
                <a:gd name="T58" fmla="*/ 277 w 554"/>
                <a:gd name="T59" fmla="*/ 242 h 297"/>
                <a:gd name="T60" fmla="*/ 184 w 554"/>
                <a:gd name="T61" fmla="*/ 149 h 297"/>
                <a:gd name="T62" fmla="*/ 184 w 554"/>
                <a:gd name="T63" fmla="*/ 142 h 297"/>
                <a:gd name="T64" fmla="*/ 140 w 554"/>
                <a:gd name="T65" fmla="*/ 138 h 297"/>
                <a:gd name="T66" fmla="*/ 139 w 554"/>
                <a:gd name="T67" fmla="*/ 149 h 297"/>
                <a:gd name="T68" fmla="*/ 176 w 554"/>
                <a:gd name="T69" fmla="*/ 242 h 297"/>
                <a:gd name="T70" fmla="*/ 97 w 554"/>
                <a:gd name="T71" fmla="*/ 199 h 297"/>
                <a:gd name="T72" fmla="*/ 42 w 554"/>
                <a:gd name="T73" fmla="*/ 149 h 297"/>
                <a:gd name="T74" fmla="*/ 97 w 554"/>
                <a:gd name="T75" fmla="*/ 9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297">
                  <a:moveTo>
                    <a:pt x="3" y="159"/>
                  </a:moveTo>
                  <a:cubicBezTo>
                    <a:pt x="4" y="161"/>
                    <a:pt x="28" y="195"/>
                    <a:pt x="73" y="229"/>
                  </a:cubicBezTo>
                  <a:cubicBezTo>
                    <a:pt x="134" y="273"/>
                    <a:pt x="204" y="297"/>
                    <a:pt x="277" y="297"/>
                  </a:cubicBezTo>
                  <a:cubicBezTo>
                    <a:pt x="323" y="297"/>
                    <a:pt x="364" y="288"/>
                    <a:pt x="398" y="274"/>
                  </a:cubicBezTo>
                  <a:cubicBezTo>
                    <a:pt x="432" y="261"/>
                    <a:pt x="460" y="244"/>
                    <a:pt x="481" y="228"/>
                  </a:cubicBezTo>
                  <a:cubicBezTo>
                    <a:pt x="527" y="194"/>
                    <a:pt x="551" y="160"/>
                    <a:pt x="551" y="159"/>
                  </a:cubicBezTo>
                  <a:cubicBezTo>
                    <a:pt x="553" y="156"/>
                    <a:pt x="554" y="152"/>
                    <a:pt x="554" y="149"/>
                  </a:cubicBezTo>
                  <a:cubicBezTo>
                    <a:pt x="554" y="145"/>
                    <a:pt x="553" y="141"/>
                    <a:pt x="551" y="138"/>
                  </a:cubicBezTo>
                  <a:cubicBezTo>
                    <a:pt x="550" y="137"/>
                    <a:pt x="526" y="103"/>
                    <a:pt x="481" y="69"/>
                  </a:cubicBezTo>
                  <a:cubicBezTo>
                    <a:pt x="439" y="38"/>
                    <a:pt x="369" y="0"/>
                    <a:pt x="277" y="0"/>
                  </a:cubicBezTo>
                  <a:cubicBezTo>
                    <a:pt x="185" y="0"/>
                    <a:pt x="115" y="38"/>
                    <a:pt x="73" y="69"/>
                  </a:cubicBezTo>
                  <a:cubicBezTo>
                    <a:pt x="27" y="103"/>
                    <a:pt x="3" y="138"/>
                    <a:pt x="3" y="138"/>
                  </a:cubicBezTo>
                  <a:cubicBezTo>
                    <a:pt x="1" y="141"/>
                    <a:pt x="0" y="145"/>
                    <a:pt x="0" y="149"/>
                  </a:cubicBezTo>
                  <a:cubicBezTo>
                    <a:pt x="0" y="152"/>
                    <a:pt x="1" y="156"/>
                    <a:pt x="3" y="159"/>
                  </a:cubicBezTo>
                  <a:close/>
                  <a:moveTo>
                    <a:pt x="378" y="56"/>
                  </a:moveTo>
                  <a:cubicBezTo>
                    <a:pt x="406" y="66"/>
                    <a:pt x="432" y="80"/>
                    <a:pt x="457" y="98"/>
                  </a:cubicBezTo>
                  <a:cubicBezTo>
                    <a:pt x="483" y="117"/>
                    <a:pt x="502" y="137"/>
                    <a:pt x="511" y="149"/>
                  </a:cubicBezTo>
                  <a:cubicBezTo>
                    <a:pt x="502" y="160"/>
                    <a:pt x="483" y="180"/>
                    <a:pt x="457" y="199"/>
                  </a:cubicBezTo>
                  <a:cubicBezTo>
                    <a:pt x="432" y="218"/>
                    <a:pt x="406" y="232"/>
                    <a:pt x="378" y="242"/>
                  </a:cubicBezTo>
                  <a:cubicBezTo>
                    <a:pt x="401" y="217"/>
                    <a:pt x="415" y="184"/>
                    <a:pt x="415" y="149"/>
                  </a:cubicBezTo>
                  <a:cubicBezTo>
                    <a:pt x="415" y="113"/>
                    <a:pt x="401" y="80"/>
                    <a:pt x="378" y="56"/>
                  </a:cubicBezTo>
                  <a:close/>
                  <a:moveTo>
                    <a:pt x="97" y="98"/>
                  </a:moveTo>
                  <a:cubicBezTo>
                    <a:pt x="122" y="80"/>
                    <a:pt x="148" y="66"/>
                    <a:pt x="176" y="56"/>
                  </a:cubicBezTo>
                  <a:cubicBezTo>
                    <a:pt x="175" y="56"/>
                    <a:pt x="175" y="56"/>
                    <a:pt x="175" y="57"/>
                  </a:cubicBezTo>
                  <a:lnTo>
                    <a:pt x="177" y="55"/>
                  </a:lnTo>
                  <a:cubicBezTo>
                    <a:pt x="178" y="55"/>
                    <a:pt x="179" y="54"/>
                    <a:pt x="179" y="54"/>
                  </a:cubicBezTo>
                  <a:lnTo>
                    <a:pt x="210" y="84"/>
                  </a:lnTo>
                  <a:cubicBezTo>
                    <a:pt x="227" y="66"/>
                    <a:pt x="251" y="55"/>
                    <a:pt x="277" y="55"/>
                  </a:cubicBezTo>
                  <a:cubicBezTo>
                    <a:pt x="328" y="55"/>
                    <a:pt x="370" y="97"/>
                    <a:pt x="370" y="149"/>
                  </a:cubicBezTo>
                  <a:cubicBezTo>
                    <a:pt x="370" y="200"/>
                    <a:pt x="328" y="242"/>
                    <a:pt x="277" y="242"/>
                  </a:cubicBezTo>
                  <a:cubicBezTo>
                    <a:pt x="226" y="242"/>
                    <a:pt x="184" y="200"/>
                    <a:pt x="184" y="149"/>
                  </a:cubicBezTo>
                  <a:cubicBezTo>
                    <a:pt x="184" y="146"/>
                    <a:pt x="184" y="144"/>
                    <a:pt x="184" y="142"/>
                  </a:cubicBezTo>
                  <a:lnTo>
                    <a:pt x="140" y="138"/>
                  </a:lnTo>
                  <a:cubicBezTo>
                    <a:pt x="139" y="142"/>
                    <a:pt x="139" y="145"/>
                    <a:pt x="139" y="149"/>
                  </a:cubicBezTo>
                  <a:cubicBezTo>
                    <a:pt x="139" y="184"/>
                    <a:pt x="153" y="217"/>
                    <a:pt x="176" y="242"/>
                  </a:cubicBezTo>
                  <a:cubicBezTo>
                    <a:pt x="148" y="232"/>
                    <a:pt x="122" y="218"/>
                    <a:pt x="97" y="199"/>
                  </a:cubicBezTo>
                  <a:cubicBezTo>
                    <a:pt x="71" y="180"/>
                    <a:pt x="52" y="160"/>
                    <a:pt x="42" y="149"/>
                  </a:cubicBezTo>
                  <a:cubicBezTo>
                    <a:pt x="52" y="137"/>
                    <a:pt x="71" y="118"/>
                    <a:pt x="97" y="98"/>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4" name="Group 63"/>
          <p:cNvGrpSpPr/>
          <p:nvPr/>
        </p:nvGrpSpPr>
        <p:grpSpPr>
          <a:xfrm>
            <a:off x="7560332" y="4815277"/>
            <a:ext cx="1151948" cy="929746"/>
            <a:chOff x="7573658" y="4857390"/>
            <a:chExt cx="1151948" cy="929746"/>
          </a:xfrm>
        </p:grpSpPr>
        <p:pic>
          <p:nvPicPr>
            <p:cNvPr id="65"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66"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
        <p:nvSpPr>
          <p:cNvPr id="67" name="Rectangle 66">
            <a:hlinkClick r:id="rId7" action="ppaction://hlinksldjump"/>
          </p:cNvPr>
          <p:cNvSpPr/>
          <p:nvPr/>
        </p:nvSpPr>
        <p:spPr bwMode="auto">
          <a:xfrm>
            <a:off x="7722349" y="5996201"/>
            <a:ext cx="684076" cy="423255"/>
          </a:xfrm>
          <a:prstGeom prst="rect">
            <a:avLst/>
          </a:prstGeom>
          <a:solidFill>
            <a:srgbClr val="E8D702"/>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b="1" dirty="0" smtClean="0">
                <a:latin typeface="Arial" panose="020B0604020202020204" pitchFamily="34" charset="0"/>
                <a:cs typeface="Arial" panose="020B0604020202020204" pitchFamily="34" charset="0"/>
              </a:rPr>
              <a:t>4.1</a:t>
            </a:r>
            <a:endParaRPr lang="en-GB" b="1" dirty="0">
              <a:latin typeface="Arial" panose="020B0604020202020204" pitchFamily="34" charset="0"/>
              <a:cs typeface="Arial" panose="020B0604020202020204" pitchFamily="34" charset="0"/>
            </a:endParaRPr>
          </a:p>
        </p:txBody>
      </p:sp>
      <p:sp>
        <p:nvSpPr>
          <p:cNvPr id="68" name="Rectangle 67"/>
          <p:cNvSpPr/>
          <p:nvPr/>
        </p:nvSpPr>
        <p:spPr bwMode="auto">
          <a:xfrm>
            <a:off x="6984268" y="6090896"/>
            <a:ext cx="684076" cy="231901"/>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sz="1000" b="1" dirty="0" smtClean="0">
                <a:latin typeface="Arial" panose="020B0604020202020204" pitchFamily="34" charset="0"/>
                <a:cs typeface="Arial" panose="020B0604020202020204" pitchFamily="34" charset="0"/>
              </a:rPr>
              <a:t>Link to:</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82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4633650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7" name="Pentagon 36"/>
          <p:cNvSpPr/>
          <p:nvPr/>
        </p:nvSpPr>
        <p:spPr>
          <a:xfrm>
            <a:off x="254662" y="2312876"/>
            <a:ext cx="2229107" cy="3568168"/>
          </a:xfrm>
          <a:prstGeom prst="homePlate">
            <a:avLst>
              <a:gd name="adj" fmla="val 16395"/>
            </a:avLst>
          </a:prstGeom>
          <a:solidFill>
            <a:srgbClr val="EDF9EE"/>
          </a:solidFill>
          <a:ln>
            <a:solidFill>
              <a:srgbClr val="41B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a:solidFill>
                  <a:prstClr val="black"/>
                </a:solidFill>
                <a:latin typeface="Arial" panose="020B0604020202020204" pitchFamily="34" charset="0"/>
                <a:cs typeface="Arial" panose="020B0604020202020204" pitchFamily="34" charset="0"/>
              </a:rPr>
              <a:t>Ensure that the </a:t>
            </a:r>
            <a:r>
              <a:rPr lang="en-US" sz="1300" kern="0" dirty="0" smtClean="0">
                <a:solidFill>
                  <a:prstClr val="black"/>
                </a:solidFill>
                <a:latin typeface="Arial" panose="020B0604020202020204" pitchFamily="34" charset="0"/>
                <a:cs typeface="Arial" panose="020B0604020202020204" pitchFamily="34" charset="0"/>
              </a:rPr>
              <a:t>EGFL </a:t>
            </a:r>
            <a:r>
              <a:rPr lang="en-US" sz="1300" kern="0" dirty="0">
                <a:solidFill>
                  <a:prstClr val="black"/>
                </a:solidFill>
                <a:latin typeface="Arial" panose="020B0604020202020204" pitchFamily="34" charset="0"/>
                <a:cs typeface="Arial" panose="020B0604020202020204" pitchFamily="34" charset="0"/>
              </a:rPr>
              <a:t>acceptance processes are implemented and physically carried out as laid out in the process descriptions</a:t>
            </a: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a:t>2.2 Implement new acceptance </a:t>
            </a:r>
            <a:r>
              <a:rPr lang="en-US" sz="2000" b="0" dirty="0" smtClean="0"/>
              <a:t>processes</a:t>
            </a:r>
            <a:r>
              <a:rPr lang="en-US" dirty="0" smtClean="0"/>
              <a:t/>
            </a:r>
            <a:br>
              <a:rPr lang="en-US" dirty="0" smtClean="0"/>
            </a:br>
            <a:endParaRPr lang="en-GB" dirty="0"/>
          </a:p>
        </p:txBody>
      </p:sp>
      <p:sp>
        <p:nvSpPr>
          <p:cNvPr id="23" name="Pentagon 22"/>
          <p:cNvSpPr>
            <a:spLocks noGrp="1" noChangeArrowheads="1"/>
          </p:cNvSpPr>
          <p:nvPr/>
        </p:nvSpPr>
        <p:spPr bwMode="auto">
          <a:xfrm>
            <a:off x="254662" y="1188469"/>
            <a:ext cx="2880000" cy="587375"/>
          </a:xfrm>
          <a:prstGeom prst="homePlate">
            <a:avLst>
              <a:gd name="adj" fmla="val 18108"/>
            </a:avLst>
          </a:prstGeom>
          <a:solidFill>
            <a:srgbClr val="41B949"/>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b="1" dirty="0">
                <a:solidFill>
                  <a:schemeClr val="tx1"/>
                </a:solidFill>
                <a:latin typeface="Arial" panose="020B0604020202020204" pitchFamily="34" charset="0"/>
                <a:cs typeface="Arial" panose="020B0604020202020204" pitchFamily="34" charset="0"/>
              </a:rPr>
              <a:t>2.2 Implement </a:t>
            </a:r>
            <a:r>
              <a:rPr lang="en-US" b="1" dirty="0" smtClean="0">
                <a:solidFill>
                  <a:schemeClr val="tx1"/>
                </a:solidFill>
                <a:latin typeface="Arial" panose="020B0604020202020204" pitchFamily="34" charset="0"/>
                <a:cs typeface="Arial" panose="020B0604020202020204" pitchFamily="34" charset="0"/>
              </a:rPr>
              <a:t>new acceptance processes</a:t>
            </a:r>
            <a:endParaRPr lang="en-US" b="1" dirty="0">
              <a:solidFill>
                <a:schemeClr val="tx1"/>
              </a:solidFill>
              <a:latin typeface="Arial" panose="020B0604020202020204" pitchFamily="34" charset="0"/>
              <a:cs typeface="Arial" panose="020B0604020202020204" pitchFamily="34" charset="0"/>
            </a:endParaRPr>
          </a:p>
        </p:txBody>
      </p:sp>
      <p:cxnSp>
        <p:nvCxnSpPr>
          <p:cNvPr id="24" name="Straight Connector 23"/>
          <p:cNvCxnSpPr/>
          <p:nvPr/>
        </p:nvCxnSpPr>
        <p:spPr bwMode="auto">
          <a:xfrm>
            <a:off x="254662" y="2257380"/>
            <a:ext cx="1869066"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bwMode="auto">
          <a:xfrm>
            <a:off x="2591780" y="2312876"/>
            <a:ext cx="6273506" cy="2340260"/>
          </a:xfrm>
          <a:prstGeom prst="rect">
            <a:avLst/>
          </a:prstGeom>
          <a:solidFill>
            <a:srgbClr val="EDF9EE"/>
          </a:solidFill>
          <a:ln w="9525" cap="flat" cmpd="sng" algn="ctr">
            <a:solidFill>
              <a:srgbClr val="41B94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indent="-171450">
              <a:buSzPct val="150000"/>
              <a:buFont typeface="Wingdings" panose="05000000000000000000" pitchFamily="2" charset="2"/>
              <a:buChar char="q"/>
            </a:pPr>
            <a:endParaRPr lang="nl-NL" sz="6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nl-NL" sz="900" b="1" dirty="0" smtClean="0">
                <a:solidFill>
                  <a:schemeClr val="tx1"/>
                </a:solidFill>
                <a:latin typeface="Arial" panose="020B0604020202020204" pitchFamily="34" charset="0"/>
                <a:cs typeface="Arial" panose="020B0604020202020204" pitchFamily="34" charset="0"/>
              </a:rPr>
              <a:t>At the GHA, oversee that Late-show, No-show, Go-show, Early-show and High-show processes are carried out correctly. </a:t>
            </a:r>
            <a:r>
              <a:rPr lang="nl-NL" sz="900" dirty="0" smtClean="0">
                <a:solidFill>
                  <a:schemeClr val="tx1"/>
                </a:solidFill>
                <a:latin typeface="Arial" panose="020B0604020202020204" pitchFamily="34" charset="0"/>
                <a:cs typeface="Arial" panose="020B0604020202020204" pitchFamily="34" charset="0"/>
              </a:rPr>
              <a:t>This also entails that communication with e.g. NP, RM, CSO is well established, and that deviation reports are sent within 60 minutes after each truck departure. Refer to the EGFL process descriptions, flowcharts and GHA manual (Appendix). </a:t>
            </a:r>
            <a:r>
              <a:rPr lang="nl-NL" sz="900" i="1" dirty="0" smtClean="0">
                <a:solidFill>
                  <a:schemeClr val="tx1"/>
                </a:solidFill>
                <a:latin typeface="Arial" panose="020B0604020202020204" pitchFamily="34" charset="0"/>
                <a:cs typeface="Arial" panose="020B0604020202020204" pitchFamily="34" charset="0"/>
              </a:rPr>
              <a:t>Checklist</a:t>
            </a:r>
            <a:r>
              <a:rPr lang="nl-NL" sz="900" dirty="0" smtClean="0">
                <a:solidFill>
                  <a:schemeClr val="tx1"/>
                </a:solidFill>
                <a:latin typeface="Arial" panose="020B0604020202020204" pitchFamily="34" charset="0"/>
                <a:cs typeface="Arial" panose="020B0604020202020204" pitchFamily="34" charset="0"/>
              </a:rPr>
              <a:t>:</a:t>
            </a:r>
          </a:p>
          <a:p>
            <a:endParaRPr lang="nl-NL" sz="900" dirty="0" smtClean="0">
              <a:solidFill>
                <a:schemeClr val="tx1"/>
              </a:solidFill>
              <a:latin typeface="Arial" panose="020B0604020202020204" pitchFamily="34" charset="0"/>
              <a:cs typeface="Arial" panose="020B0604020202020204" pitchFamily="34" charset="0"/>
            </a:endParaRPr>
          </a:p>
        </p:txBody>
      </p:sp>
      <p:cxnSp>
        <p:nvCxnSpPr>
          <p:cNvPr id="27" name="Straight Connector 26"/>
          <p:cNvCxnSpPr/>
          <p:nvPr/>
        </p:nvCxnSpPr>
        <p:spPr bwMode="auto">
          <a:xfrm>
            <a:off x="2591780" y="2257380"/>
            <a:ext cx="6273506"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27"/>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bwMode="auto">
          <a:xfrm>
            <a:off x="2591780" y="4761100"/>
            <a:ext cx="6273506" cy="1119944"/>
          </a:xfrm>
          <a:prstGeom prst="rect">
            <a:avLst/>
          </a:prstGeom>
          <a:solidFill>
            <a:srgbClr val="EDF9EE"/>
          </a:solidFill>
          <a:ln w="9525" cap="flat" cmpd="sng" algn="ctr">
            <a:solidFill>
              <a:srgbClr val="41B94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This step represents the actual, physical changes on the ground, </a:t>
            </a:r>
            <a:r>
              <a:rPr lang="en-US" sz="900" u="sng" dirty="0">
                <a:solidFill>
                  <a:schemeClr val="tx1"/>
                </a:solidFill>
                <a:latin typeface="Arial" panose="020B0604020202020204" pitchFamily="34" charset="0"/>
                <a:cs typeface="Arial" panose="020B0604020202020204" pitchFamily="34" charset="0"/>
              </a:rPr>
              <a:t>starting directly after the </a:t>
            </a:r>
            <a:r>
              <a:rPr lang="en-US" sz="900" u="sng" dirty="0" smtClean="0">
                <a:solidFill>
                  <a:schemeClr val="tx1"/>
                </a:solidFill>
                <a:latin typeface="Arial" panose="020B0604020202020204" pitchFamily="34" charset="0"/>
                <a:cs typeface="Arial" panose="020B0604020202020204" pitchFamily="34" charset="0"/>
              </a:rPr>
              <a:t>Go-Live </a:t>
            </a:r>
            <a:r>
              <a:rPr lang="en-US" sz="900" u="sng" dirty="0">
                <a:solidFill>
                  <a:schemeClr val="tx1"/>
                </a:solidFill>
                <a:latin typeface="Arial" panose="020B0604020202020204" pitchFamily="34" charset="0"/>
                <a:cs typeface="Arial" panose="020B0604020202020204" pitchFamily="34" charset="0"/>
              </a:rPr>
              <a:t>and system setup is finished (see 1.2</a:t>
            </a:r>
            <a:r>
              <a:rPr lang="en-US" sz="900" u="sng" dirty="0" smtClean="0">
                <a:solidFill>
                  <a:schemeClr val="tx1"/>
                </a:solidFill>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Previous issues in this context (at FRA, CPH) have been a lack of available scanners</a:t>
            </a:r>
          </a:p>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Another potential threat can be a lack of truck docks at the GHA, if volumes are high</a:t>
            </a:r>
          </a:p>
          <a:p>
            <a:pPr marL="171450" indent="-171450">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Plan ahead regarding your visits to the station(s): which days are busy? When to fly there</a:t>
            </a:r>
            <a:r>
              <a:rPr lang="en-US" sz="900" dirty="0" smtClean="0">
                <a:solidFill>
                  <a:schemeClr val="tx1"/>
                </a:solidFill>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Good luck with declaring your expenses </a:t>
            </a:r>
            <a:r>
              <a:rPr lang="en-US" sz="9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900" dirty="0">
              <a:solidFill>
                <a:schemeClr val="tx1"/>
              </a:solidFill>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6"/>
          <a:stretch>
            <a:fillRect/>
          </a:stretch>
        </p:blipFill>
        <p:spPr>
          <a:xfrm>
            <a:off x="542369" y="4761148"/>
            <a:ext cx="1347333" cy="652329"/>
          </a:xfrm>
          <a:prstGeom prst="rect">
            <a:avLst/>
          </a:prstGeom>
        </p:spPr>
      </p:pic>
      <p:grpSp>
        <p:nvGrpSpPr>
          <p:cNvPr id="31" name="Group 30"/>
          <p:cNvGrpSpPr/>
          <p:nvPr/>
        </p:nvGrpSpPr>
        <p:grpSpPr>
          <a:xfrm>
            <a:off x="7560332" y="4815277"/>
            <a:ext cx="1151948" cy="929746"/>
            <a:chOff x="7573658" y="4857390"/>
            <a:chExt cx="1151948" cy="929746"/>
          </a:xfrm>
        </p:grpSpPr>
        <p:pic>
          <p:nvPicPr>
            <p:cNvPr id="32" name="Picture 2" descr="Afbeeldingsresultaat voor mind your step"/>
            <p:cNvPicPr>
              <a:picLocks noChangeAspect="1" noChangeArrowheads="1"/>
            </p:cNvPicPr>
            <p:nvPr/>
          </p:nvPicPr>
          <p:blipFill rotWithShape="1">
            <a:blip r:embed="rId7">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33" name="Picture 2" descr="Afbeeldingsresultaat voor mind your step"/>
            <p:cNvPicPr>
              <a:picLocks noChangeAspect="1" noChangeArrowheads="1"/>
            </p:cNvPicPr>
            <p:nvPr/>
          </p:nvPicPr>
          <p:blipFill rotWithShape="1">
            <a:blip r:embed="rId7">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cxnSp>
        <p:nvCxnSpPr>
          <p:cNvPr id="34" name="Straight Arrow Connector 33"/>
          <p:cNvCxnSpPr/>
          <p:nvPr/>
        </p:nvCxnSpPr>
        <p:spPr bwMode="auto">
          <a:xfrm flipH="1" flipV="1">
            <a:off x="899592" y="5475166"/>
            <a:ext cx="252028" cy="252000"/>
          </a:xfrm>
          <a:prstGeom prst="straightConnector1">
            <a:avLst/>
          </a:prstGeom>
          <a:solidFill>
            <a:srgbClr val="BEE7F9"/>
          </a:solidFill>
          <a:ln w="57150" cap="rnd"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flipV="1">
            <a:off x="1151620" y="5475166"/>
            <a:ext cx="252000" cy="252000"/>
          </a:xfrm>
          <a:prstGeom prst="straightConnector1">
            <a:avLst/>
          </a:prstGeom>
          <a:solidFill>
            <a:srgbClr val="BEE7F9"/>
          </a:solidFill>
          <a:ln w="57150" cap="rnd"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35"/>
          <p:cNvSpPr/>
          <p:nvPr/>
        </p:nvSpPr>
        <p:spPr bwMode="auto">
          <a:xfrm>
            <a:off x="2731291" y="3036485"/>
            <a:ext cx="5994484" cy="1500693"/>
          </a:xfrm>
          <a:prstGeom prst="rect">
            <a:avLst/>
          </a:prstGeom>
          <a:solidFill>
            <a:srgbClr val="41B949">
              <a:lumMod val="40000"/>
              <a:lumOff val="6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2"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Forwarder arrival registration</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Time registration in place (reporting)</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Door management</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Truckers informed about truck dock</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Acceptance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All cargo is weighed, weighing receipts stored</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Acceptance flows followed (see flowcharts, Appendix)</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Documentation</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RCS and FWB’ process followed correctly (see 3.2)</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Customs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Role and impact mapped and integrated</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After acceptance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Correct storage, build-up and planning</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Interaction NP/Swissport</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Line-truck ordering process in place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Pre-planning in place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50" kern="0" dirty="0" smtClean="0">
                <a:solidFill>
                  <a:schemeClr val="tx1"/>
                </a:solidFill>
                <a:latin typeface="Arial" panose="020B0604020202020204" pitchFamily="34" charset="0"/>
                <a:cs typeface="Arial" panose="020B0604020202020204" pitchFamily="34" charset="0"/>
              </a:rPr>
              <a:t>GHA sends deviation reports to Network Planning</a:t>
            </a:r>
            <a:endPar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Line-haul driver process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Truck arrival reporting in place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Booking checks performed (ADR/COL/height/etc.)</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Manifests / FFM Secure / DEP reporting in place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Departure registration (STM) in place</a:t>
            </a:r>
          </a:p>
        </p:txBody>
      </p:sp>
    </p:spTree>
    <p:extLst>
      <p:ext uri="{BB962C8B-B14F-4D97-AF65-F5344CB8AC3E}">
        <p14:creationId xmlns:p14="http://schemas.microsoft.com/office/powerpoint/2010/main" val="3658632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ext uri="{D42A27DB-BD31-4B8C-83A1-F6EECF244321}">
                <p14:modId xmlns:p14="http://schemas.microsoft.com/office/powerpoint/2010/main" val="27301136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2" name="Pentagon 31"/>
          <p:cNvSpPr/>
          <p:nvPr/>
        </p:nvSpPr>
        <p:spPr>
          <a:xfrm>
            <a:off x="254662" y="2312876"/>
            <a:ext cx="2229107" cy="3568168"/>
          </a:xfrm>
          <a:prstGeom prst="homePlate">
            <a:avLst>
              <a:gd name="adj" fmla="val 16395"/>
            </a:avLst>
          </a:prstGeom>
          <a:solidFill>
            <a:srgbClr val="FEF8F4"/>
          </a:solidFill>
          <a:ln>
            <a:solidFill>
              <a:srgbClr val="F58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a:solidFill>
                  <a:prstClr val="black"/>
                </a:solidFill>
                <a:latin typeface="Arial" panose="020B0604020202020204" pitchFamily="34" charset="0"/>
                <a:cs typeface="Arial" panose="020B0604020202020204" pitchFamily="34" charset="0"/>
              </a:rPr>
              <a:t>Oversee the adoption of Selective Loading Rules by the GHA, to ensure that ‘hot’ cargo is not mixed with ‘cold’ cargo, which will help the Hub operation</a:t>
            </a: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30" name="Rectangle 29">
            <a:hlinkClick r:id="rId6" action="ppaction://hlinksldjump"/>
          </p:cNvPr>
          <p:cNvSpPr/>
          <p:nvPr/>
        </p:nvSpPr>
        <p:spPr bwMode="auto">
          <a:xfrm>
            <a:off x="7722349" y="5996201"/>
            <a:ext cx="684076" cy="423255"/>
          </a:xfrm>
          <a:prstGeom prst="rect">
            <a:avLst/>
          </a:prstGeom>
          <a:solidFill>
            <a:schemeClr val="accent3">
              <a:lumMod val="85000"/>
            </a:schemeClr>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b="1" dirty="0" smtClean="0">
                <a:solidFill>
                  <a:schemeClr val="tx1"/>
                </a:solidFill>
                <a:latin typeface="Arial" panose="020B0604020202020204" pitchFamily="34" charset="0"/>
                <a:cs typeface="Arial" panose="020B0604020202020204" pitchFamily="34" charset="0"/>
              </a:rPr>
              <a:t>SLR</a:t>
            </a:r>
            <a:endParaRPr lang="en-GB" b="1"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a:t>3.1 Selective Loading Rules</a:t>
            </a:r>
            <a:r>
              <a:rPr lang="en-US" dirty="0"/>
              <a:t/>
            </a:r>
            <a:br>
              <a:rPr lang="en-US" dirty="0"/>
            </a:br>
            <a:endParaRPr lang="en-GB" dirty="0"/>
          </a:p>
        </p:txBody>
      </p:sp>
      <p:sp>
        <p:nvSpPr>
          <p:cNvPr id="6" name="Pentagon 5"/>
          <p:cNvSpPr>
            <a:spLocks noGrp="1" noChangeArrowheads="1"/>
          </p:cNvSpPr>
          <p:nvPr/>
        </p:nvSpPr>
        <p:spPr bwMode="auto">
          <a:xfrm>
            <a:off x="254662" y="1188469"/>
            <a:ext cx="2880000" cy="587375"/>
          </a:xfrm>
          <a:prstGeom prst="homePlate">
            <a:avLst>
              <a:gd name="adj" fmla="val 18108"/>
            </a:avLst>
          </a:prstGeom>
          <a:solidFill>
            <a:srgbClr val="F58C45"/>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b="1" dirty="0" smtClean="0">
                <a:solidFill>
                  <a:schemeClr val="tx1"/>
                </a:solidFill>
                <a:latin typeface="Arial" panose="020B0604020202020204" pitchFamily="34" charset="0"/>
                <a:cs typeface="Arial" panose="020B0604020202020204" pitchFamily="34" charset="0"/>
              </a:rPr>
              <a:t>3.1 </a:t>
            </a:r>
            <a:r>
              <a:rPr lang="nl-NL" b="1" dirty="0">
                <a:solidFill>
                  <a:schemeClr val="tx1"/>
                </a:solidFill>
                <a:latin typeface="Arial" panose="020B0604020202020204" pitchFamily="34" charset="0"/>
                <a:cs typeface="Arial" panose="020B0604020202020204" pitchFamily="34" charset="0"/>
              </a:rPr>
              <a:t>Selective Loading </a:t>
            </a:r>
            <a:r>
              <a:rPr lang="nl-NL" b="1" dirty="0" smtClean="0">
                <a:solidFill>
                  <a:schemeClr val="tx1"/>
                </a:solidFill>
                <a:latin typeface="Arial" panose="020B0604020202020204" pitchFamily="34" charset="0"/>
                <a:cs typeface="Arial" panose="020B0604020202020204" pitchFamily="34" charset="0"/>
              </a:rPr>
              <a:t>Rules</a:t>
            </a:r>
            <a:endParaRPr lang="nl-NL" b="1"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575556" y="5101665"/>
            <a:ext cx="523634" cy="559583"/>
            <a:chOff x="3511550" y="4818063"/>
            <a:chExt cx="857250" cy="847725"/>
          </a:xfrm>
        </p:grpSpPr>
        <p:sp>
          <p:nvSpPr>
            <p:cNvPr id="8" name="Freeform 19"/>
            <p:cNvSpPr>
              <a:spLocks/>
            </p:cNvSpPr>
            <p:nvPr/>
          </p:nvSpPr>
          <p:spPr bwMode="auto">
            <a:xfrm>
              <a:off x="3511550" y="5541963"/>
              <a:ext cx="857250" cy="123825"/>
            </a:xfrm>
            <a:custGeom>
              <a:avLst/>
              <a:gdLst>
                <a:gd name="T0" fmla="*/ 0 w 1125"/>
                <a:gd name="T1" fmla="*/ 0 h 163"/>
                <a:gd name="T2" fmla="*/ 0 w 1125"/>
                <a:gd name="T3" fmla="*/ 163 h 163"/>
                <a:gd name="T4" fmla="*/ 100 w 1125"/>
                <a:gd name="T5" fmla="*/ 163 h 163"/>
                <a:gd name="T6" fmla="*/ 100 w 1125"/>
                <a:gd name="T7" fmla="*/ 63 h 163"/>
                <a:gd name="T8" fmla="*/ 512 w 1125"/>
                <a:gd name="T9" fmla="*/ 63 h 163"/>
                <a:gd name="T10" fmla="*/ 512 w 1125"/>
                <a:gd name="T11" fmla="*/ 163 h 163"/>
                <a:gd name="T12" fmla="*/ 612 w 1125"/>
                <a:gd name="T13" fmla="*/ 163 h 163"/>
                <a:gd name="T14" fmla="*/ 612 w 1125"/>
                <a:gd name="T15" fmla="*/ 63 h 163"/>
                <a:gd name="T16" fmla="*/ 1025 w 1125"/>
                <a:gd name="T17" fmla="*/ 63 h 163"/>
                <a:gd name="T18" fmla="*/ 1025 w 1125"/>
                <a:gd name="T19" fmla="*/ 163 h 163"/>
                <a:gd name="T20" fmla="*/ 1125 w 1125"/>
                <a:gd name="T21" fmla="*/ 163 h 163"/>
                <a:gd name="T22" fmla="*/ 1125 w 1125"/>
                <a:gd name="T23" fmla="*/ 0 h 163"/>
                <a:gd name="T24" fmla="*/ 0 w 1125"/>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5" h="163">
                  <a:moveTo>
                    <a:pt x="0" y="0"/>
                  </a:moveTo>
                  <a:lnTo>
                    <a:pt x="0" y="163"/>
                  </a:lnTo>
                  <a:lnTo>
                    <a:pt x="100" y="163"/>
                  </a:lnTo>
                  <a:lnTo>
                    <a:pt x="100" y="63"/>
                  </a:lnTo>
                  <a:lnTo>
                    <a:pt x="512" y="63"/>
                  </a:lnTo>
                  <a:lnTo>
                    <a:pt x="512" y="163"/>
                  </a:lnTo>
                  <a:lnTo>
                    <a:pt x="612" y="163"/>
                  </a:lnTo>
                  <a:lnTo>
                    <a:pt x="612" y="63"/>
                  </a:lnTo>
                  <a:lnTo>
                    <a:pt x="1025" y="63"/>
                  </a:lnTo>
                  <a:lnTo>
                    <a:pt x="1025" y="163"/>
                  </a:lnTo>
                  <a:lnTo>
                    <a:pt x="1125" y="163"/>
                  </a:lnTo>
                  <a:lnTo>
                    <a:pt x="1125" y="0"/>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9" name="Freeform 20"/>
            <p:cNvSpPr>
              <a:spLocks noEditPoints="1"/>
            </p:cNvSpPr>
            <p:nvPr/>
          </p:nvSpPr>
          <p:spPr bwMode="auto">
            <a:xfrm>
              <a:off x="3978275" y="5180013"/>
              <a:ext cx="361950" cy="333375"/>
            </a:xfrm>
            <a:custGeom>
              <a:avLst/>
              <a:gdLst>
                <a:gd name="T0" fmla="*/ 475 w 475"/>
                <a:gd name="T1" fmla="*/ 0 h 438"/>
                <a:gd name="T2" fmla="*/ 0 w 475"/>
                <a:gd name="T3" fmla="*/ 0 h 438"/>
                <a:gd name="T4" fmla="*/ 0 w 475"/>
                <a:gd name="T5" fmla="*/ 125 h 438"/>
                <a:gd name="T6" fmla="*/ 38 w 475"/>
                <a:gd name="T7" fmla="*/ 125 h 438"/>
                <a:gd name="T8" fmla="*/ 38 w 475"/>
                <a:gd name="T9" fmla="*/ 438 h 438"/>
                <a:gd name="T10" fmla="*/ 438 w 475"/>
                <a:gd name="T11" fmla="*/ 438 h 438"/>
                <a:gd name="T12" fmla="*/ 438 w 475"/>
                <a:gd name="T13" fmla="*/ 125 h 438"/>
                <a:gd name="T14" fmla="*/ 475 w 475"/>
                <a:gd name="T15" fmla="*/ 125 h 438"/>
                <a:gd name="T16" fmla="*/ 475 w 475"/>
                <a:gd name="T17" fmla="*/ 0 h 438"/>
                <a:gd name="T18" fmla="*/ 400 w 475"/>
                <a:gd name="T19" fmla="*/ 400 h 438"/>
                <a:gd name="T20" fmla="*/ 75 w 475"/>
                <a:gd name="T21" fmla="*/ 400 h 438"/>
                <a:gd name="T22" fmla="*/ 75 w 475"/>
                <a:gd name="T23" fmla="*/ 125 h 438"/>
                <a:gd name="T24" fmla="*/ 400 w 475"/>
                <a:gd name="T25" fmla="*/ 125 h 438"/>
                <a:gd name="T26" fmla="*/ 400 w 475"/>
                <a:gd name="T27" fmla="*/ 400 h 438"/>
                <a:gd name="T28" fmla="*/ 438 w 475"/>
                <a:gd name="T29" fmla="*/ 88 h 438"/>
                <a:gd name="T30" fmla="*/ 38 w 475"/>
                <a:gd name="T31" fmla="*/ 88 h 438"/>
                <a:gd name="T32" fmla="*/ 38 w 475"/>
                <a:gd name="T33" fmla="*/ 38 h 438"/>
                <a:gd name="T34" fmla="*/ 438 w 475"/>
                <a:gd name="T35" fmla="*/ 38 h 438"/>
                <a:gd name="T36" fmla="*/ 438 w 475"/>
                <a:gd name="T37" fmla="*/ 8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438">
                  <a:moveTo>
                    <a:pt x="475" y="0"/>
                  </a:moveTo>
                  <a:lnTo>
                    <a:pt x="0" y="0"/>
                  </a:lnTo>
                  <a:lnTo>
                    <a:pt x="0" y="125"/>
                  </a:lnTo>
                  <a:lnTo>
                    <a:pt x="38" y="125"/>
                  </a:lnTo>
                  <a:lnTo>
                    <a:pt x="38" y="438"/>
                  </a:lnTo>
                  <a:lnTo>
                    <a:pt x="438" y="438"/>
                  </a:lnTo>
                  <a:lnTo>
                    <a:pt x="438" y="125"/>
                  </a:lnTo>
                  <a:lnTo>
                    <a:pt x="475" y="125"/>
                  </a:lnTo>
                  <a:lnTo>
                    <a:pt x="475" y="0"/>
                  </a:lnTo>
                  <a:close/>
                  <a:moveTo>
                    <a:pt x="400" y="400"/>
                  </a:moveTo>
                  <a:lnTo>
                    <a:pt x="75" y="400"/>
                  </a:lnTo>
                  <a:lnTo>
                    <a:pt x="75" y="125"/>
                  </a:lnTo>
                  <a:lnTo>
                    <a:pt x="400" y="125"/>
                  </a:lnTo>
                  <a:lnTo>
                    <a:pt x="400" y="400"/>
                  </a:lnTo>
                  <a:close/>
                  <a:moveTo>
                    <a:pt x="438" y="88"/>
                  </a:moveTo>
                  <a:lnTo>
                    <a:pt x="38" y="88"/>
                  </a:lnTo>
                  <a:lnTo>
                    <a:pt x="38" y="38"/>
                  </a:lnTo>
                  <a:lnTo>
                    <a:pt x="438" y="38"/>
                  </a:lnTo>
                  <a:lnTo>
                    <a:pt x="438" y="88"/>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10" name="Freeform 21"/>
            <p:cNvSpPr>
              <a:spLocks noEditPoints="1"/>
            </p:cNvSpPr>
            <p:nvPr/>
          </p:nvSpPr>
          <p:spPr bwMode="auto">
            <a:xfrm>
              <a:off x="3759200" y="4818063"/>
              <a:ext cx="361950" cy="333375"/>
            </a:xfrm>
            <a:custGeom>
              <a:avLst/>
              <a:gdLst>
                <a:gd name="T0" fmla="*/ 475 w 475"/>
                <a:gd name="T1" fmla="*/ 0 h 438"/>
                <a:gd name="T2" fmla="*/ 0 w 475"/>
                <a:gd name="T3" fmla="*/ 0 h 438"/>
                <a:gd name="T4" fmla="*/ 0 w 475"/>
                <a:gd name="T5" fmla="*/ 125 h 438"/>
                <a:gd name="T6" fmla="*/ 37 w 475"/>
                <a:gd name="T7" fmla="*/ 125 h 438"/>
                <a:gd name="T8" fmla="*/ 37 w 475"/>
                <a:gd name="T9" fmla="*/ 438 h 438"/>
                <a:gd name="T10" fmla="*/ 437 w 475"/>
                <a:gd name="T11" fmla="*/ 438 h 438"/>
                <a:gd name="T12" fmla="*/ 437 w 475"/>
                <a:gd name="T13" fmla="*/ 125 h 438"/>
                <a:gd name="T14" fmla="*/ 475 w 475"/>
                <a:gd name="T15" fmla="*/ 125 h 438"/>
                <a:gd name="T16" fmla="*/ 475 w 475"/>
                <a:gd name="T17" fmla="*/ 0 h 438"/>
                <a:gd name="T18" fmla="*/ 400 w 475"/>
                <a:gd name="T19" fmla="*/ 400 h 438"/>
                <a:gd name="T20" fmla="*/ 75 w 475"/>
                <a:gd name="T21" fmla="*/ 400 h 438"/>
                <a:gd name="T22" fmla="*/ 75 w 475"/>
                <a:gd name="T23" fmla="*/ 125 h 438"/>
                <a:gd name="T24" fmla="*/ 400 w 475"/>
                <a:gd name="T25" fmla="*/ 125 h 438"/>
                <a:gd name="T26" fmla="*/ 400 w 475"/>
                <a:gd name="T27" fmla="*/ 400 h 438"/>
                <a:gd name="T28" fmla="*/ 437 w 475"/>
                <a:gd name="T29" fmla="*/ 88 h 438"/>
                <a:gd name="T30" fmla="*/ 37 w 475"/>
                <a:gd name="T31" fmla="*/ 88 h 438"/>
                <a:gd name="T32" fmla="*/ 37 w 475"/>
                <a:gd name="T33" fmla="*/ 38 h 438"/>
                <a:gd name="T34" fmla="*/ 437 w 475"/>
                <a:gd name="T35" fmla="*/ 38 h 438"/>
                <a:gd name="T36" fmla="*/ 437 w 475"/>
                <a:gd name="T37" fmla="*/ 8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438">
                  <a:moveTo>
                    <a:pt x="475" y="0"/>
                  </a:moveTo>
                  <a:lnTo>
                    <a:pt x="0" y="0"/>
                  </a:lnTo>
                  <a:lnTo>
                    <a:pt x="0" y="125"/>
                  </a:lnTo>
                  <a:lnTo>
                    <a:pt x="37" y="125"/>
                  </a:lnTo>
                  <a:lnTo>
                    <a:pt x="37" y="438"/>
                  </a:lnTo>
                  <a:lnTo>
                    <a:pt x="437" y="438"/>
                  </a:lnTo>
                  <a:lnTo>
                    <a:pt x="437" y="125"/>
                  </a:lnTo>
                  <a:lnTo>
                    <a:pt x="475" y="125"/>
                  </a:lnTo>
                  <a:lnTo>
                    <a:pt x="475" y="0"/>
                  </a:lnTo>
                  <a:close/>
                  <a:moveTo>
                    <a:pt x="400" y="400"/>
                  </a:moveTo>
                  <a:lnTo>
                    <a:pt x="75" y="400"/>
                  </a:lnTo>
                  <a:lnTo>
                    <a:pt x="75" y="125"/>
                  </a:lnTo>
                  <a:lnTo>
                    <a:pt x="400" y="125"/>
                  </a:lnTo>
                  <a:lnTo>
                    <a:pt x="400" y="400"/>
                  </a:lnTo>
                  <a:close/>
                  <a:moveTo>
                    <a:pt x="437" y="88"/>
                  </a:moveTo>
                  <a:lnTo>
                    <a:pt x="37" y="88"/>
                  </a:lnTo>
                  <a:lnTo>
                    <a:pt x="37" y="38"/>
                  </a:lnTo>
                  <a:lnTo>
                    <a:pt x="437" y="38"/>
                  </a:lnTo>
                  <a:lnTo>
                    <a:pt x="437" y="88"/>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11" name="Freeform 22"/>
            <p:cNvSpPr>
              <a:spLocks noEditPoints="1"/>
            </p:cNvSpPr>
            <p:nvPr/>
          </p:nvSpPr>
          <p:spPr bwMode="auto">
            <a:xfrm>
              <a:off x="3540125" y="5180013"/>
              <a:ext cx="361950" cy="333375"/>
            </a:xfrm>
            <a:custGeom>
              <a:avLst/>
              <a:gdLst>
                <a:gd name="T0" fmla="*/ 475 w 475"/>
                <a:gd name="T1" fmla="*/ 0 h 438"/>
                <a:gd name="T2" fmla="*/ 0 w 475"/>
                <a:gd name="T3" fmla="*/ 0 h 438"/>
                <a:gd name="T4" fmla="*/ 0 w 475"/>
                <a:gd name="T5" fmla="*/ 125 h 438"/>
                <a:gd name="T6" fmla="*/ 38 w 475"/>
                <a:gd name="T7" fmla="*/ 125 h 438"/>
                <a:gd name="T8" fmla="*/ 38 w 475"/>
                <a:gd name="T9" fmla="*/ 438 h 438"/>
                <a:gd name="T10" fmla="*/ 438 w 475"/>
                <a:gd name="T11" fmla="*/ 438 h 438"/>
                <a:gd name="T12" fmla="*/ 438 w 475"/>
                <a:gd name="T13" fmla="*/ 125 h 438"/>
                <a:gd name="T14" fmla="*/ 475 w 475"/>
                <a:gd name="T15" fmla="*/ 125 h 438"/>
                <a:gd name="T16" fmla="*/ 475 w 475"/>
                <a:gd name="T17" fmla="*/ 0 h 438"/>
                <a:gd name="T18" fmla="*/ 400 w 475"/>
                <a:gd name="T19" fmla="*/ 400 h 438"/>
                <a:gd name="T20" fmla="*/ 75 w 475"/>
                <a:gd name="T21" fmla="*/ 400 h 438"/>
                <a:gd name="T22" fmla="*/ 75 w 475"/>
                <a:gd name="T23" fmla="*/ 125 h 438"/>
                <a:gd name="T24" fmla="*/ 400 w 475"/>
                <a:gd name="T25" fmla="*/ 125 h 438"/>
                <a:gd name="T26" fmla="*/ 400 w 475"/>
                <a:gd name="T27" fmla="*/ 400 h 438"/>
                <a:gd name="T28" fmla="*/ 438 w 475"/>
                <a:gd name="T29" fmla="*/ 88 h 438"/>
                <a:gd name="T30" fmla="*/ 38 w 475"/>
                <a:gd name="T31" fmla="*/ 88 h 438"/>
                <a:gd name="T32" fmla="*/ 38 w 475"/>
                <a:gd name="T33" fmla="*/ 38 h 438"/>
                <a:gd name="T34" fmla="*/ 438 w 475"/>
                <a:gd name="T35" fmla="*/ 38 h 438"/>
                <a:gd name="T36" fmla="*/ 438 w 475"/>
                <a:gd name="T37" fmla="*/ 8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438">
                  <a:moveTo>
                    <a:pt x="475" y="0"/>
                  </a:moveTo>
                  <a:lnTo>
                    <a:pt x="0" y="0"/>
                  </a:lnTo>
                  <a:lnTo>
                    <a:pt x="0" y="125"/>
                  </a:lnTo>
                  <a:lnTo>
                    <a:pt x="38" y="125"/>
                  </a:lnTo>
                  <a:lnTo>
                    <a:pt x="38" y="438"/>
                  </a:lnTo>
                  <a:lnTo>
                    <a:pt x="438" y="438"/>
                  </a:lnTo>
                  <a:lnTo>
                    <a:pt x="438" y="125"/>
                  </a:lnTo>
                  <a:lnTo>
                    <a:pt x="475" y="125"/>
                  </a:lnTo>
                  <a:lnTo>
                    <a:pt x="475" y="0"/>
                  </a:lnTo>
                  <a:close/>
                  <a:moveTo>
                    <a:pt x="400" y="400"/>
                  </a:moveTo>
                  <a:lnTo>
                    <a:pt x="75" y="400"/>
                  </a:lnTo>
                  <a:lnTo>
                    <a:pt x="75" y="125"/>
                  </a:lnTo>
                  <a:lnTo>
                    <a:pt x="400" y="125"/>
                  </a:lnTo>
                  <a:lnTo>
                    <a:pt x="400" y="400"/>
                  </a:lnTo>
                  <a:close/>
                  <a:moveTo>
                    <a:pt x="438" y="88"/>
                  </a:moveTo>
                  <a:lnTo>
                    <a:pt x="38" y="88"/>
                  </a:lnTo>
                  <a:lnTo>
                    <a:pt x="38" y="38"/>
                  </a:lnTo>
                  <a:lnTo>
                    <a:pt x="438" y="38"/>
                  </a:lnTo>
                  <a:lnTo>
                    <a:pt x="438" y="88"/>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grpSp>
      <p:grpSp>
        <p:nvGrpSpPr>
          <p:cNvPr id="12" name="Group 11"/>
          <p:cNvGrpSpPr/>
          <p:nvPr/>
        </p:nvGrpSpPr>
        <p:grpSpPr>
          <a:xfrm>
            <a:off x="1223628" y="5101665"/>
            <a:ext cx="523634" cy="559583"/>
            <a:chOff x="3511550" y="4818063"/>
            <a:chExt cx="857250" cy="847725"/>
          </a:xfrm>
        </p:grpSpPr>
        <p:sp>
          <p:nvSpPr>
            <p:cNvPr id="13" name="Freeform 19"/>
            <p:cNvSpPr>
              <a:spLocks/>
            </p:cNvSpPr>
            <p:nvPr/>
          </p:nvSpPr>
          <p:spPr bwMode="auto">
            <a:xfrm>
              <a:off x="3511550" y="5541963"/>
              <a:ext cx="857250" cy="123825"/>
            </a:xfrm>
            <a:custGeom>
              <a:avLst/>
              <a:gdLst>
                <a:gd name="T0" fmla="*/ 0 w 1125"/>
                <a:gd name="T1" fmla="*/ 0 h 163"/>
                <a:gd name="T2" fmla="*/ 0 w 1125"/>
                <a:gd name="T3" fmla="*/ 163 h 163"/>
                <a:gd name="T4" fmla="*/ 100 w 1125"/>
                <a:gd name="T5" fmla="*/ 163 h 163"/>
                <a:gd name="T6" fmla="*/ 100 w 1125"/>
                <a:gd name="T7" fmla="*/ 63 h 163"/>
                <a:gd name="T8" fmla="*/ 512 w 1125"/>
                <a:gd name="T9" fmla="*/ 63 h 163"/>
                <a:gd name="T10" fmla="*/ 512 w 1125"/>
                <a:gd name="T11" fmla="*/ 163 h 163"/>
                <a:gd name="T12" fmla="*/ 612 w 1125"/>
                <a:gd name="T13" fmla="*/ 163 h 163"/>
                <a:gd name="T14" fmla="*/ 612 w 1125"/>
                <a:gd name="T15" fmla="*/ 63 h 163"/>
                <a:gd name="T16" fmla="*/ 1025 w 1125"/>
                <a:gd name="T17" fmla="*/ 63 h 163"/>
                <a:gd name="T18" fmla="*/ 1025 w 1125"/>
                <a:gd name="T19" fmla="*/ 163 h 163"/>
                <a:gd name="T20" fmla="*/ 1125 w 1125"/>
                <a:gd name="T21" fmla="*/ 163 h 163"/>
                <a:gd name="T22" fmla="*/ 1125 w 1125"/>
                <a:gd name="T23" fmla="*/ 0 h 163"/>
                <a:gd name="T24" fmla="*/ 0 w 1125"/>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5" h="163">
                  <a:moveTo>
                    <a:pt x="0" y="0"/>
                  </a:moveTo>
                  <a:lnTo>
                    <a:pt x="0" y="163"/>
                  </a:lnTo>
                  <a:lnTo>
                    <a:pt x="100" y="163"/>
                  </a:lnTo>
                  <a:lnTo>
                    <a:pt x="100" y="63"/>
                  </a:lnTo>
                  <a:lnTo>
                    <a:pt x="512" y="63"/>
                  </a:lnTo>
                  <a:lnTo>
                    <a:pt x="512" y="163"/>
                  </a:lnTo>
                  <a:lnTo>
                    <a:pt x="612" y="163"/>
                  </a:lnTo>
                  <a:lnTo>
                    <a:pt x="612" y="63"/>
                  </a:lnTo>
                  <a:lnTo>
                    <a:pt x="1025" y="63"/>
                  </a:lnTo>
                  <a:lnTo>
                    <a:pt x="1025" y="163"/>
                  </a:lnTo>
                  <a:lnTo>
                    <a:pt x="1125" y="163"/>
                  </a:lnTo>
                  <a:lnTo>
                    <a:pt x="1125" y="0"/>
                  </a:lnTo>
                  <a:lnTo>
                    <a:pt x="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14" name="Freeform 20"/>
            <p:cNvSpPr>
              <a:spLocks noEditPoints="1"/>
            </p:cNvSpPr>
            <p:nvPr/>
          </p:nvSpPr>
          <p:spPr bwMode="auto">
            <a:xfrm>
              <a:off x="3978275" y="5180013"/>
              <a:ext cx="361950" cy="333375"/>
            </a:xfrm>
            <a:custGeom>
              <a:avLst/>
              <a:gdLst>
                <a:gd name="T0" fmla="*/ 475 w 475"/>
                <a:gd name="T1" fmla="*/ 0 h 438"/>
                <a:gd name="T2" fmla="*/ 0 w 475"/>
                <a:gd name="T3" fmla="*/ 0 h 438"/>
                <a:gd name="T4" fmla="*/ 0 w 475"/>
                <a:gd name="T5" fmla="*/ 125 h 438"/>
                <a:gd name="T6" fmla="*/ 38 w 475"/>
                <a:gd name="T7" fmla="*/ 125 h 438"/>
                <a:gd name="T8" fmla="*/ 38 w 475"/>
                <a:gd name="T9" fmla="*/ 438 h 438"/>
                <a:gd name="T10" fmla="*/ 438 w 475"/>
                <a:gd name="T11" fmla="*/ 438 h 438"/>
                <a:gd name="T12" fmla="*/ 438 w 475"/>
                <a:gd name="T13" fmla="*/ 125 h 438"/>
                <a:gd name="T14" fmla="*/ 475 w 475"/>
                <a:gd name="T15" fmla="*/ 125 h 438"/>
                <a:gd name="T16" fmla="*/ 475 w 475"/>
                <a:gd name="T17" fmla="*/ 0 h 438"/>
                <a:gd name="T18" fmla="*/ 400 w 475"/>
                <a:gd name="T19" fmla="*/ 400 h 438"/>
                <a:gd name="T20" fmla="*/ 75 w 475"/>
                <a:gd name="T21" fmla="*/ 400 h 438"/>
                <a:gd name="T22" fmla="*/ 75 w 475"/>
                <a:gd name="T23" fmla="*/ 125 h 438"/>
                <a:gd name="T24" fmla="*/ 400 w 475"/>
                <a:gd name="T25" fmla="*/ 125 h 438"/>
                <a:gd name="T26" fmla="*/ 400 w 475"/>
                <a:gd name="T27" fmla="*/ 400 h 438"/>
                <a:gd name="T28" fmla="*/ 438 w 475"/>
                <a:gd name="T29" fmla="*/ 88 h 438"/>
                <a:gd name="T30" fmla="*/ 38 w 475"/>
                <a:gd name="T31" fmla="*/ 88 h 438"/>
                <a:gd name="T32" fmla="*/ 38 w 475"/>
                <a:gd name="T33" fmla="*/ 38 h 438"/>
                <a:gd name="T34" fmla="*/ 438 w 475"/>
                <a:gd name="T35" fmla="*/ 38 h 438"/>
                <a:gd name="T36" fmla="*/ 438 w 475"/>
                <a:gd name="T37" fmla="*/ 8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438">
                  <a:moveTo>
                    <a:pt x="475" y="0"/>
                  </a:moveTo>
                  <a:lnTo>
                    <a:pt x="0" y="0"/>
                  </a:lnTo>
                  <a:lnTo>
                    <a:pt x="0" y="125"/>
                  </a:lnTo>
                  <a:lnTo>
                    <a:pt x="38" y="125"/>
                  </a:lnTo>
                  <a:lnTo>
                    <a:pt x="38" y="438"/>
                  </a:lnTo>
                  <a:lnTo>
                    <a:pt x="438" y="438"/>
                  </a:lnTo>
                  <a:lnTo>
                    <a:pt x="438" y="125"/>
                  </a:lnTo>
                  <a:lnTo>
                    <a:pt x="475" y="125"/>
                  </a:lnTo>
                  <a:lnTo>
                    <a:pt x="475" y="0"/>
                  </a:lnTo>
                  <a:close/>
                  <a:moveTo>
                    <a:pt x="400" y="400"/>
                  </a:moveTo>
                  <a:lnTo>
                    <a:pt x="75" y="400"/>
                  </a:lnTo>
                  <a:lnTo>
                    <a:pt x="75" y="125"/>
                  </a:lnTo>
                  <a:lnTo>
                    <a:pt x="400" y="125"/>
                  </a:lnTo>
                  <a:lnTo>
                    <a:pt x="400" y="400"/>
                  </a:lnTo>
                  <a:close/>
                  <a:moveTo>
                    <a:pt x="438" y="88"/>
                  </a:moveTo>
                  <a:lnTo>
                    <a:pt x="38" y="88"/>
                  </a:lnTo>
                  <a:lnTo>
                    <a:pt x="38" y="38"/>
                  </a:lnTo>
                  <a:lnTo>
                    <a:pt x="438" y="38"/>
                  </a:lnTo>
                  <a:lnTo>
                    <a:pt x="438" y="88"/>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15" name="Freeform 21"/>
            <p:cNvSpPr>
              <a:spLocks noEditPoints="1"/>
            </p:cNvSpPr>
            <p:nvPr/>
          </p:nvSpPr>
          <p:spPr bwMode="auto">
            <a:xfrm>
              <a:off x="3759200" y="4818063"/>
              <a:ext cx="361950" cy="333375"/>
            </a:xfrm>
            <a:custGeom>
              <a:avLst/>
              <a:gdLst>
                <a:gd name="T0" fmla="*/ 475 w 475"/>
                <a:gd name="T1" fmla="*/ 0 h 438"/>
                <a:gd name="T2" fmla="*/ 0 w 475"/>
                <a:gd name="T3" fmla="*/ 0 h 438"/>
                <a:gd name="T4" fmla="*/ 0 w 475"/>
                <a:gd name="T5" fmla="*/ 125 h 438"/>
                <a:gd name="T6" fmla="*/ 37 w 475"/>
                <a:gd name="T7" fmla="*/ 125 h 438"/>
                <a:gd name="T8" fmla="*/ 37 w 475"/>
                <a:gd name="T9" fmla="*/ 438 h 438"/>
                <a:gd name="T10" fmla="*/ 437 w 475"/>
                <a:gd name="T11" fmla="*/ 438 h 438"/>
                <a:gd name="T12" fmla="*/ 437 w 475"/>
                <a:gd name="T13" fmla="*/ 125 h 438"/>
                <a:gd name="T14" fmla="*/ 475 w 475"/>
                <a:gd name="T15" fmla="*/ 125 h 438"/>
                <a:gd name="T16" fmla="*/ 475 w 475"/>
                <a:gd name="T17" fmla="*/ 0 h 438"/>
                <a:gd name="T18" fmla="*/ 400 w 475"/>
                <a:gd name="T19" fmla="*/ 400 h 438"/>
                <a:gd name="T20" fmla="*/ 75 w 475"/>
                <a:gd name="T21" fmla="*/ 400 h 438"/>
                <a:gd name="T22" fmla="*/ 75 w 475"/>
                <a:gd name="T23" fmla="*/ 125 h 438"/>
                <a:gd name="T24" fmla="*/ 400 w 475"/>
                <a:gd name="T25" fmla="*/ 125 h 438"/>
                <a:gd name="T26" fmla="*/ 400 w 475"/>
                <a:gd name="T27" fmla="*/ 400 h 438"/>
                <a:gd name="T28" fmla="*/ 437 w 475"/>
                <a:gd name="T29" fmla="*/ 88 h 438"/>
                <a:gd name="T30" fmla="*/ 37 w 475"/>
                <a:gd name="T31" fmla="*/ 88 h 438"/>
                <a:gd name="T32" fmla="*/ 37 w 475"/>
                <a:gd name="T33" fmla="*/ 38 h 438"/>
                <a:gd name="T34" fmla="*/ 437 w 475"/>
                <a:gd name="T35" fmla="*/ 38 h 438"/>
                <a:gd name="T36" fmla="*/ 437 w 475"/>
                <a:gd name="T37" fmla="*/ 8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438">
                  <a:moveTo>
                    <a:pt x="475" y="0"/>
                  </a:moveTo>
                  <a:lnTo>
                    <a:pt x="0" y="0"/>
                  </a:lnTo>
                  <a:lnTo>
                    <a:pt x="0" y="125"/>
                  </a:lnTo>
                  <a:lnTo>
                    <a:pt x="37" y="125"/>
                  </a:lnTo>
                  <a:lnTo>
                    <a:pt x="37" y="438"/>
                  </a:lnTo>
                  <a:lnTo>
                    <a:pt x="437" y="438"/>
                  </a:lnTo>
                  <a:lnTo>
                    <a:pt x="437" y="125"/>
                  </a:lnTo>
                  <a:lnTo>
                    <a:pt x="475" y="125"/>
                  </a:lnTo>
                  <a:lnTo>
                    <a:pt x="475" y="0"/>
                  </a:lnTo>
                  <a:close/>
                  <a:moveTo>
                    <a:pt x="400" y="400"/>
                  </a:moveTo>
                  <a:lnTo>
                    <a:pt x="75" y="400"/>
                  </a:lnTo>
                  <a:lnTo>
                    <a:pt x="75" y="125"/>
                  </a:lnTo>
                  <a:lnTo>
                    <a:pt x="400" y="125"/>
                  </a:lnTo>
                  <a:lnTo>
                    <a:pt x="400" y="400"/>
                  </a:lnTo>
                  <a:close/>
                  <a:moveTo>
                    <a:pt x="437" y="88"/>
                  </a:moveTo>
                  <a:lnTo>
                    <a:pt x="37" y="88"/>
                  </a:lnTo>
                  <a:lnTo>
                    <a:pt x="37" y="38"/>
                  </a:lnTo>
                  <a:lnTo>
                    <a:pt x="437" y="38"/>
                  </a:lnTo>
                  <a:lnTo>
                    <a:pt x="437" y="88"/>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16" name="Freeform 22"/>
            <p:cNvSpPr>
              <a:spLocks noEditPoints="1"/>
            </p:cNvSpPr>
            <p:nvPr/>
          </p:nvSpPr>
          <p:spPr bwMode="auto">
            <a:xfrm>
              <a:off x="3540125" y="5180013"/>
              <a:ext cx="361950" cy="333375"/>
            </a:xfrm>
            <a:custGeom>
              <a:avLst/>
              <a:gdLst>
                <a:gd name="T0" fmla="*/ 475 w 475"/>
                <a:gd name="T1" fmla="*/ 0 h 438"/>
                <a:gd name="T2" fmla="*/ 0 w 475"/>
                <a:gd name="T3" fmla="*/ 0 h 438"/>
                <a:gd name="T4" fmla="*/ 0 w 475"/>
                <a:gd name="T5" fmla="*/ 125 h 438"/>
                <a:gd name="T6" fmla="*/ 38 w 475"/>
                <a:gd name="T7" fmla="*/ 125 h 438"/>
                <a:gd name="T8" fmla="*/ 38 w 475"/>
                <a:gd name="T9" fmla="*/ 438 h 438"/>
                <a:gd name="T10" fmla="*/ 438 w 475"/>
                <a:gd name="T11" fmla="*/ 438 h 438"/>
                <a:gd name="T12" fmla="*/ 438 w 475"/>
                <a:gd name="T13" fmla="*/ 125 h 438"/>
                <a:gd name="T14" fmla="*/ 475 w 475"/>
                <a:gd name="T15" fmla="*/ 125 h 438"/>
                <a:gd name="T16" fmla="*/ 475 w 475"/>
                <a:gd name="T17" fmla="*/ 0 h 438"/>
                <a:gd name="T18" fmla="*/ 400 w 475"/>
                <a:gd name="T19" fmla="*/ 400 h 438"/>
                <a:gd name="T20" fmla="*/ 75 w 475"/>
                <a:gd name="T21" fmla="*/ 400 h 438"/>
                <a:gd name="T22" fmla="*/ 75 w 475"/>
                <a:gd name="T23" fmla="*/ 125 h 438"/>
                <a:gd name="T24" fmla="*/ 400 w 475"/>
                <a:gd name="T25" fmla="*/ 125 h 438"/>
                <a:gd name="T26" fmla="*/ 400 w 475"/>
                <a:gd name="T27" fmla="*/ 400 h 438"/>
                <a:gd name="T28" fmla="*/ 438 w 475"/>
                <a:gd name="T29" fmla="*/ 88 h 438"/>
                <a:gd name="T30" fmla="*/ 38 w 475"/>
                <a:gd name="T31" fmla="*/ 88 h 438"/>
                <a:gd name="T32" fmla="*/ 38 w 475"/>
                <a:gd name="T33" fmla="*/ 38 h 438"/>
                <a:gd name="T34" fmla="*/ 438 w 475"/>
                <a:gd name="T35" fmla="*/ 38 h 438"/>
                <a:gd name="T36" fmla="*/ 438 w 475"/>
                <a:gd name="T37" fmla="*/ 8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438">
                  <a:moveTo>
                    <a:pt x="475" y="0"/>
                  </a:moveTo>
                  <a:lnTo>
                    <a:pt x="0" y="0"/>
                  </a:lnTo>
                  <a:lnTo>
                    <a:pt x="0" y="125"/>
                  </a:lnTo>
                  <a:lnTo>
                    <a:pt x="38" y="125"/>
                  </a:lnTo>
                  <a:lnTo>
                    <a:pt x="38" y="438"/>
                  </a:lnTo>
                  <a:lnTo>
                    <a:pt x="438" y="438"/>
                  </a:lnTo>
                  <a:lnTo>
                    <a:pt x="438" y="125"/>
                  </a:lnTo>
                  <a:lnTo>
                    <a:pt x="475" y="125"/>
                  </a:lnTo>
                  <a:lnTo>
                    <a:pt x="475" y="0"/>
                  </a:lnTo>
                  <a:close/>
                  <a:moveTo>
                    <a:pt x="400" y="400"/>
                  </a:moveTo>
                  <a:lnTo>
                    <a:pt x="75" y="400"/>
                  </a:lnTo>
                  <a:lnTo>
                    <a:pt x="75" y="125"/>
                  </a:lnTo>
                  <a:lnTo>
                    <a:pt x="400" y="125"/>
                  </a:lnTo>
                  <a:lnTo>
                    <a:pt x="400" y="400"/>
                  </a:lnTo>
                  <a:close/>
                  <a:moveTo>
                    <a:pt x="438" y="88"/>
                  </a:moveTo>
                  <a:lnTo>
                    <a:pt x="38" y="88"/>
                  </a:lnTo>
                  <a:lnTo>
                    <a:pt x="38" y="38"/>
                  </a:lnTo>
                  <a:lnTo>
                    <a:pt x="438" y="38"/>
                  </a:lnTo>
                  <a:lnTo>
                    <a:pt x="438" y="88"/>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7"/>
          <a:stretch>
            <a:fillRect/>
          </a:stretch>
        </p:blipFill>
        <p:spPr>
          <a:xfrm>
            <a:off x="1346371" y="4764735"/>
            <a:ext cx="280440" cy="280440"/>
          </a:xfrm>
          <a:prstGeom prst="rect">
            <a:avLst/>
          </a:prstGeom>
        </p:spPr>
      </p:pic>
      <p:pic>
        <p:nvPicPr>
          <p:cNvPr id="18" name="Picture 17"/>
          <p:cNvPicPr>
            <a:picLocks noChangeAspect="1"/>
          </p:cNvPicPr>
          <p:nvPr/>
        </p:nvPicPr>
        <p:blipFill>
          <a:blip r:embed="rId8"/>
          <a:stretch>
            <a:fillRect/>
          </a:stretch>
        </p:blipFill>
        <p:spPr>
          <a:xfrm>
            <a:off x="711759" y="4761112"/>
            <a:ext cx="280440" cy="280440"/>
          </a:xfrm>
          <a:prstGeom prst="rect">
            <a:avLst/>
          </a:prstGeom>
        </p:spPr>
      </p:pic>
      <p:cxnSp>
        <p:nvCxnSpPr>
          <p:cNvPr id="19" name="Straight Connector 18"/>
          <p:cNvCxnSpPr/>
          <p:nvPr/>
        </p:nvCxnSpPr>
        <p:spPr bwMode="auto">
          <a:xfrm>
            <a:off x="254662" y="2257380"/>
            <a:ext cx="186906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bwMode="auto">
          <a:xfrm>
            <a:off x="2591780" y="2312876"/>
            <a:ext cx="6273506" cy="2340260"/>
          </a:xfrm>
          <a:prstGeom prst="rect">
            <a:avLst/>
          </a:prstGeom>
          <a:solidFill>
            <a:srgbClr val="FEF8F4"/>
          </a:solidFill>
          <a:ln w="9525" cap="flat" cmpd="sng" algn="ctr">
            <a:solidFill>
              <a:srgbClr val="F58C4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Pct val="150000"/>
              <a:buFont typeface="Wingdings" panose="05000000000000000000" pitchFamily="2" charset="2"/>
              <a:buChar char="q"/>
              <a:tabLst/>
            </a:pPr>
            <a:endParaRPr lang="nl-NL" sz="6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en-US" sz="900" b="1" dirty="0" smtClean="0">
                <a:solidFill>
                  <a:schemeClr val="tx1"/>
                </a:solidFill>
                <a:latin typeface="Arial" panose="020B0604020202020204" pitchFamily="34" charset="0"/>
                <a:cs typeface="Arial" panose="020B0604020202020204" pitchFamily="34" charset="0"/>
              </a:rPr>
              <a:t>Ideally, achieve that 4 (or 3/2 if less cargo is available) </a:t>
            </a:r>
            <a:r>
              <a:rPr lang="en-US" sz="900" b="1" dirty="0">
                <a:solidFill>
                  <a:schemeClr val="tx1"/>
                </a:solidFill>
                <a:latin typeface="Arial" panose="020B0604020202020204" pitchFamily="34" charset="0"/>
                <a:cs typeface="Arial" panose="020B0604020202020204" pitchFamily="34" charset="0"/>
              </a:rPr>
              <a:t>build up </a:t>
            </a:r>
            <a:r>
              <a:rPr lang="en-US" sz="900" b="1" dirty="0" smtClean="0">
                <a:solidFill>
                  <a:schemeClr val="tx1"/>
                </a:solidFill>
                <a:latin typeface="Arial" panose="020B0604020202020204" pitchFamily="34" charset="0"/>
                <a:cs typeface="Arial" panose="020B0604020202020204" pitchFamily="34" charset="0"/>
              </a:rPr>
              <a:t>locations (buffers) </a:t>
            </a:r>
            <a:r>
              <a:rPr lang="en-US" sz="900" b="1" dirty="0">
                <a:solidFill>
                  <a:schemeClr val="tx1"/>
                </a:solidFill>
                <a:latin typeface="Arial" panose="020B0604020202020204" pitchFamily="34" charset="0"/>
                <a:cs typeface="Arial" panose="020B0604020202020204" pitchFamily="34" charset="0"/>
              </a:rPr>
              <a:t>are set up per truck in advance </a:t>
            </a:r>
            <a:r>
              <a:rPr lang="en-US" sz="900" b="1" dirty="0" smtClean="0">
                <a:solidFill>
                  <a:schemeClr val="tx1"/>
                </a:solidFill>
                <a:latin typeface="Arial" panose="020B0604020202020204" pitchFamily="34" charset="0"/>
                <a:cs typeface="Arial" panose="020B0604020202020204" pitchFamily="34" charset="0"/>
              </a:rPr>
              <a:t>(see Appendix). </a:t>
            </a:r>
            <a:r>
              <a:rPr lang="en-US" sz="900" dirty="0" smtClean="0">
                <a:solidFill>
                  <a:schemeClr val="tx1"/>
                </a:solidFill>
                <a:latin typeface="Arial" panose="020B0604020202020204" pitchFamily="34" charset="0"/>
                <a:cs typeface="Arial" panose="020B0604020202020204" pitchFamily="34" charset="0"/>
              </a:rPr>
              <a:t>This allows the </a:t>
            </a:r>
            <a:r>
              <a:rPr lang="en-US" sz="900" dirty="0">
                <a:solidFill>
                  <a:schemeClr val="tx1"/>
                </a:solidFill>
                <a:latin typeface="Arial" panose="020B0604020202020204" pitchFamily="34" charset="0"/>
                <a:cs typeface="Arial" panose="020B0604020202020204" pitchFamily="34" charset="0"/>
              </a:rPr>
              <a:t>incoming freight </a:t>
            </a:r>
            <a:r>
              <a:rPr lang="en-US" sz="900" dirty="0" smtClean="0">
                <a:solidFill>
                  <a:schemeClr val="tx1"/>
                </a:solidFill>
                <a:latin typeface="Arial" panose="020B0604020202020204" pitchFamily="34" charset="0"/>
                <a:cs typeface="Arial" panose="020B0604020202020204" pitchFamily="34" charset="0"/>
              </a:rPr>
              <a:t>to </a:t>
            </a:r>
            <a:r>
              <a:rPr lang="en-US" sz="900" dirty="0">
                <a:solidFill>
                  <a:schemeClr val="tx1"/>
                </a:solidFill>
                <a:latin typeface="Arial" panose="020B0604020202020204" pitchFamily="34" charset="0"/>
                <a:cs typeface="Arial" panose="020B0604020202020204" pitchFamily="34" charset="0"/>
              </a:rPr>
              <a:t>be distributed as it </a:t>
            </a:r>
            <a:r>
              <a:rPr lang="en-US" sz="900" dirty="0" smtClean="0">
                <a:solidFill>
                  <a:schemeClr val="tx1"/>
                </a:solidFill>
                <a:latin typeface="Arial" panose="020B0604020202020204" pitchFamily="34" charset="0"/>
                <a:cs typeface="Arial" panose="020B0604020202020204" pitchFamily="34" charset="0"/>
              </a:rPr>
              <a:t>arrives. Another method to demonstrate the selective loading principle is to use colored Post-It stickers (e.g. Blue, Green, Yellow and Red). Looking at the booking list, you can stick these to different shipments based on their ‘temperature’ in terms of remaining connection time at the hub. This way, the GHA can build up the correct pallets easily (blue with blue on one pallet, green with green on another, etc.). Normally, Network Planning has been sending over final planning with which the pallets were being built.</a:t>
            </a:r>
            <a:endParaRPr lang="en-US" sz="900" dirty="0">
              <a:solidFill>
                <a:schemeClr val="tx1"/>
              </a:solidFill>
              <a:latin typeface="Arial" panose="020B0604020202020204" pitchFamily="34" charset="0"/>
              <a:cs typeface="Arial" panose="020B0604020202020204" pitchFamily="34" charset="0"/>
            </a:endParaRPr>
          </a:p>
          <a:p>
            <a:pPr marL="171450" marR="0" indent="-171450"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lang="nl-NL" sz="900" dirty="0" smtClean="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Tx/>
              <a:buSzTx/>
              <a:tabLst/>
            </a:pPr>
            <a:endParaRPr kumimoji="0" lang="nl-NL"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22" name="Straight Connector 21"/>
          <p:cNvCxnSpPr/>
          <p:nvPr/>
        </p:nvCxnSpPr>
        <p:spPr bwMode="auto">
          <a:xfrm>
            <a:off x="2591780" y="2257380"/>
            <a:ext cx="627350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bwMode="auto">
          <a:xfrm>
            <a:off x="2591780" y="4761100"/>
            <a:ext cx="6273506" cy="1119944"/>
          </a:xfrm>
          <a:prstGeom prst="rect">
            <a:avLst/>
          </a:prstGeom>
          <a:solidFill>
            <a:srgbClr val="FEF8F4"/>
          </a:solidFill>
          <a:ln w="9525" cap="flat" cmpd="sng" algn="ctr">
            <a:solidFill>
              <a:srgbClr val="F58C4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If </a:t>
            </a:r>
            <a:r>
              <a:rPr lang="en-US" sz="900" dirty="0">
                <a:solidFill>
                  <a:schemeClr val="tx1"/>
                </a:solidFill>
                <a:latin typeface="Arial" panose="020B0604020202020204" pitchFamily="34" charset="0"/>
                <a:cs typeface="Arial" panose="020B0604020202020204" pitchFamily="34" charset="0"/>
              </a:rPr>
              <a:t>Selective Loading Rules are not followed, ‘hot’ cargo will be </a:t>
            </a:r>
            <a:r>
              <a:rPr lang="en-US" sz="900" dirty="0" smtClean="0">
                <a:solidFill>
                  <a:schemeClr val="tx1"/>
                </a:solidFill>
                <a:latin typeface="Arial" panose="020B0604020202020204" pitchFamily="34" charset="0"/>
                <a:cs typeface="Arial" panose="020B0604020202020204" pitchFamily="34" charset="0"/>
              </a:rPr>
              <a:t>loaded next to </a:t>
            </a:r>
            <a:r>
              <a:rPr lang="en-US" sz="900" dirty="0">
                <a:solidFill>
                  <a:schemeClr val="tx1"/>
                </a:solidFill>
                <a:latin typeface="Arial" panose="020B0604020202020204" pitchFamily="34" charset="0"/>
                <a:cs typeface="Arial" panose="020B0604020202020204" pitchFamily="34" charset="0"/>
              </a:rPr>
              <a:t>‘cold’ cargo, meaning extra work at the Hub as they need to break down multiple plates to get to the ‘</a:t>
            </a:r>
            <a:r>
              <a:rPr lang="en-US" sz="900" dirty="0" smtClean="0">
                <a:solidFill>
                  <a:schemeClr val="tx1"/>
                </a:solidFill>
                <a:latin typeface="Arial" panose="020B0604020202020204" pitchFamily="34" charset="0"/>
                <a:cs typeface="Arial" panose="020B0604020202020204" pitchFamily="34" charset="0"/>
              </a:rPr>
              <a:t>hot stuff’. </a:t>
            </a:r>
            <a:r>
              <a:rPr lang="en-US" sz="900" dirty="0">
                <a:solidFill>
                  <a:schemeClr val="tx1"/>
                </a:solidFill>
                <a:latin typeface="Arial" panose="020B0604020202020204" pitchFamily="34" charset="0"/>
                <a:cs typeface="Arial" panose="020B0604020202020204" pitchFamily="34" charset="0"/>
              </a:rPr>
              <a:t>By applying the selective loading rules, pressure is </a:t>
            </a:r>
            <a:r>
              <a:rPr lang="en-US" sz="900" dirty="0" smtClean="0">
                <a:solidFill>
                  <a:schemeClr val="tx1"/>
                </a:solidFill>
                <a:latin typeface="Arial" panose="020B0604020202020204" pitchFamily="34" charset="0"/>
                <a:cs typeface="Arial" panose="020B0604020202020204" pitchFamily="34" charset="0"/>
              </a:rPr>
              <a:t>relieved </a:t>
            </a:r>
            <a:r>
              <a:rPr lang="en-US" sz="900" dirty="0">
                <a:solidFill>
                  <a:schemeClr val="tx1"/>
                </a:solidFill>
                <a:latin typeface="Arial" panose="020B0604020202020204" pitchFamily="34" charset="0"/>
                <a:cs typeface="Arial" panose="020B0604020202020204" pitchFamily="34" charset="0"/>
              </a:rPr>
              <a:t>from the Hub</a:t>
            </a:r>
            <a:r>
              <a:rPr lang="en-US" sz="900" dirty="0" smtClean="0">
                <a:solidFill>
                  <a:schemeClr val="tx1"/>
                </a:solidFill>
                <a:latin typeface="Arial" panose="020B0604020202020204" pitchFamily="34" charset="0"/>
                <a:cs typeface="Arial" panose="020B0604020202020204" pitchFamily="34" charset="0"/>
              </a:rPr>
              <a:t>.</a:t>
            </a:r>
            <a:endParaRPr lang="en-US" sz="900" dirty="0">
              <a:solidFill>
                <a:schemeClr val="tx1"/>
              </a:solidFill>
              <a:latin typeface="Arial" panose="020B0604020202020204" pitchFamily="34" charset="0"/>
              <a:cs typeface="Arial" panose="020B0604020202020204" pitchFamily="34" charset="0"/>
            </a:endParaRPr>
          </a:p>
        </p:txBody>
      </p:sp>
      <p:grpSp>
        <p:nvGrpSpPr>
          <p:cNvPr id="25" name="Group 24"/>
          <p:cNvGrpSpPr/>
          <p:nvPr/>
        </p:nvGrpSpPr>
        <p:grpSpPr>
          <a:xfrm>
            <a:off x="7560332" y="4815277"/>
            <a:ext cx="1151948" cy="929746"/>
            <a:chOff x="7573658" y="4857390"/>
            <a:chExt cx="1151948" cy="929746"/>
          </a:xfrm>
        </p:grpSpPr>
        <p:pic>
          <p:nvPicPr>
            <p:cNvPr id="26" name="Picture 2" descr="Afbeeldingsresultaat voor mind your step"/>
            <p:cNvPicPr>
              <a:picLocks noChangeAspect="1" noChangeArrowheads="1"/>
            </p:cNvPicPr>
            <p:nvPr/>
          </p:nvPicPr>
          <p:blipFill rotWithShape="1">
            <a:blip r:embed="rId9">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27" name="Picture 2" descr="Afbeeldingsresultaat voor mind your step"/>
            <p:cNvPicPr>
              <a:picLocks noChangeAspect="1" noChangeArrowheads="1"/>
            </p:cNvPicPr>
            <p:nvPr/>
          </p:nvPicPr>
          <p:blipFill rotWithShape="1">
            <a:blip r:embed="rId9">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
        <p:nvSpPr>
          <p:cNvPr id="29" name="Rectangle 28"/>
          <p:cNvSpPr/>
          <p:nvPr/>
        </p:nvSpPr>
        <p:spPr bwMode="auto">
          <a:xfrm>
            <a:off x="6984268" y="6090896"/>
            <a:ext cx="684076" cy="231901"/>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sz="1000" b="1" dirty="0" smtClean="0">
                <a:solidFill>
                  <a:schemeClr val="tx1"/>
                </a:solidFill>
                <a:latin typeface="Arial" panose="020B0604020202020204" pitchFamily="34" charset="0"/>
                <a:cs typeface="Arial" panose="020B0604020202020204" pitchFamily="34" charset="0"/>
              </a:rPr>
              <a:t>Link to:</a:t>
            </a:r>
            <a:endParaRPr lang="en-GB" sz="1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751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1845266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Pentagon 24"/>
          <p:cNvSpPr/>
          <p:nvPr/>
        </p:nvSpPr>
        <p:spPr>
          <a:xfrm>
            <a:off x="254662" y="2312876"/>
            <a:ext cx="2229107" cy="3568168"/>
          </a:xfrm>
          <a:prstGeom prst="homePlate">
            <a:avLst>
              <a:gd name="adj" fmla="val 16395"/>
            </a:avLst>
          </a:prstGeom>
          <a:solidFill>
            <a:srgbClr val="FEF8F4"/>
          </a:solidFill>
          <a:ln>
            <a:solidFill>
              <a:srgbClr val="F58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smtClean="0">
                <a:solidFill>
                  <a:prstClr val="black"/>
                </a:solidFill>
                <a:latin typeface="Arial" panose="020B0604020202020204" pitchFamily="34" charset="0"/>
                <a:cs typeface="Arial" panose="020B0604020202020204" pitchFamily="34" charset="0"/>
              </a:rPr>
              <a:t>Realize </a:t>
            </a:r>
            <a:r>
              <a:rPr lang="en-US" sz="1300" kern="0" dirty="0">
                <a:solidFill>
                  <a:prstClr val="black"/>
                </a:solidFill>
                <a:latin typeface="Arial" panose="020B0604020202020204" pitchFamily="34" charset="0"/>
                <a:cs typeface="Arial" panose="020B0604020202020204" pitchFamily="34" charset="0"/>
              </a:rPr>
              <a:t>the 100% weighing requirement of the EGFL programme, to improve insight in actual shipping </a:t>
            </a:r>
            <a:r>
              <a:rPr lang="en-US" sz="1300" kern="0" dirty="0" smtClean="0">
                <a:solidFill>
                  <a:prstClr val="black"/>
                </a:solidFill>
                <a:latin typeface="Arial" panose="020B0604020202020204" pitchFamily="34" charset="0"/>
                <a:cs typeface="Arial" panose="020B0604020202020204" pitchFamily="34" charset="0"/>
              </a:rPr>
              <a:t>volumes and to invoice actual weight to customers</a:t>
            </a: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smtClean="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21" name="Rectangle 20">
            <a:hlinkClick r:id="rId6" action="ppaction://hlinksldjump"/>
          </p:cNvPr>
          <p:cNvSpPr/>
          <p:nvPr/>
        </p:nvSpPr>
        <p:spPr bwMode="auto">
          <a:xfrm>
            <a:off x="7722349" y="5996201"/>
            <a:ext cx="684076" cy="423255"/>
          </a:xfrm>
          <a:prstGeom prst="rect">
            <a:avLst/>
          </a:prstGeom>
          <a:solidFill>
            <a:srgbClr val="41B949"/>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b="1" dirty="0" smtClean="0">
                <a:solidFill>
                  <a:schemeClr val="tx1"/>
                </a:solidFill>
                <a:latin typeface="Arial" panose="020B0604020202020204" pitchFamily="34" charset="0"/>
                <a:cs typeface="Arial" panose="020B0604020202020204" pitchFamily="34" charset="0"/>
              </a:rPr>
              <a:t>2.1</a:t>
            </a:r>
            <a:endParaRPr lang="en-GB"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bwMode="auto">
          <a:xfrm>
            <a:off x="6174177" y="6090896"/>
            <a:ext cx="684076" cy="231901"/>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sz="1000" b="1" dirty="0" smtClean="0">
                <a:solidFill>
                  <a:schemeClr val="tx1"/>
                </a:solidFill>
                <a:latin typeface="Arial" panose="020B0604020202020204" pitchFamily="34" charset="0"/>
                <a:cs typeface="Arial" panose="020B0604020202020204" pitchFamily="34" charset="0"/>
              </a:rPr>
              <a:t>Link to:</a:t>
            </a:r>
            <a:endParaRPr lang="en-GB" sz="1000" b="1" dirty="0">
              <a:solidFill>
                <a:schemeClr val="tx1"/>
              </a:solidFill>
              <a:latin typeface="Arial" panose="020B0604020202020204" pitchFamily="34" charset="0"/>
              <a:cs typeface="Arial" panose="020B0604020202020204" pitchFamily="34" charset="0"/>
            </a:endParaRPr>
          </a:p>
        </p:txBody>
      </p:sp>
      <p:sp>
        <p:nvSpPr>
          <p:cNvPr id="23" name="Rectangle 22">
            <a:hlinkClick r:id="rId7" action="ppaction://hlinksldjump"/>
          </p:cNvPr>
          <p:cNvSpPr/>
          <p:nvPr/>
        </p:nvSpPr>
        <p:spPr bwMode="auto">
          <a:xfrm>
            <a:off x="6916587" y="5996201"/>
            <a:ext cx="684076" cy="423255"/>
          </a:xfrm>
          <a:prstGeom prst="rect">
            <a:avLst/>
          </a:prstGeom>
          <a:solidFill>
            <a:srgbClr val="E8D702"/>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b="1" dirty="0" smtClean="0">
                <a:solidFill>
                  <a:schemeClr val="tx1"/>
                </a:solidFill>
                <a:latin typeface="Arial" panose="020B0604020202020204" pitchFamily="34" charset="0"/>
                <a:cs typeface="Arial" panose="020B0604020202020204" pitchFamily="34" charset="0"/>
              </a:rPr>
              <a:t>4.1</a:t>
            </a:r>
            <a:endParaRPr lang="en-GB" b="1"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a:t>3.2 </a:t>
            </a:r>
            <a:r>
              <a:rPr lang="en-US" sz="2000" b="0" dirty="0" smtClean="0"/>
              <a:t>Weighing</a:t>
            </a:r>
            <a:r>
              <a:rPr lang="en-US" dirty="0" smtClean="0"/>
              <a:t/>
            </a:r>
            <a:br>
              <a:rPr lang="en-US" dirty="0" smtClean="0"/>
            </a:br>
            <a:endParaRPr lang="en-GB" dirty="0"/>
          </a:p>
        </p:txBody>
      </p:sp>
      <p:sp>
        <p:nvSpPr>
          <p:cNvPr id="6" name="Pentagon 5"/>
          <p:cNvSpPr>
            <a:spLocks noGrp="1" noChangeArrowheads="1"/>
          </p:cNvSpPr>
          <p:nvPr/>
        </p:nvSpPr>
        <p:spPr bwMode="auto">
          <a:xfrm>
            <a:off x="254662" y="1188469"/>
            <a:ext cx="2880000" cy="587375"/>
          </a:xfrm>
          <a:prstGeom prst="homePlate">
            <a:avLst>
              <a:gd name="adj" fmla="val 18108"/>
            </a:avLst>
          </a:prstGeom>
          <a:solidFill>
            <a:srgbClr val="F58C45"/>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b="1" dirty="0" smtClean="0">
                <a:solidFill>
                  <a:schemeClr val="tx1"/>
                </a:solidFill>
                <a:latin typeface="Arial" panose="020B0604020202020204" pitchFamily="34" charset="0"/>
                <a:cs typeface="Arial" panose="020B0604020202020204" pitchFamily="34" charset="0"/>
              </a:rPr>
              <a:t>3.2 Weighing</a:t>
            </a:r>
            <a:endParaRPr lang="nl-NL" b="1"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740285" y="4840002"/>
            <a:ext cx="858838" cy="857250"/>
            <a:chOff x="406400" y="3532188"/>
            <a:chExt cx="858838" cy="857250"/>
          </a:xfrm>
        </p:grpSpPr>
        <p:sp>
          <p:nvSpPr>
            <p:cNvPr id="8" name="Freeform 5"/>
            <p:cNvSpPr>
              <a:spLocks noEditPoints="1"/>
            </p:cNvSpPr>
            <p:nvPr/>
          </p:nvSpPr>
          <p:spPr bwMode="auto">
            <a:xfrm>
              <a:off x="406400" y="3532188"/>
              <a:ext cx="858838" cy="857250"/>
            </a:xfrm>
            <a:custGeom>
              <a:avLst/>
              <a:gdLst>
                <a:gd name="T0" fmla="*/ 1093 w 1125"/>
                <a:gd name="T1" fmla="*/ 750 h 1125"/>
                <a:gd name="T2" fmla="*/ 843 w 1125"/>
                <a:gd name="T3" fmla="*/ 687 h 1125"/>
                <a:gd name="T4" fmla="*/ 937 w 1125"/>
                <a:gd name="T5" fmla="*/ 750 h 1125"/>
                <a:gd name="T6" fmla="*/ 750 w 1125"/>
                <a:gd name="T7" fmla="*/ 812 h 1125"/>
                <a:gd name="T8" fmla="*/ 812 w 1125"/>
                <a:gd name="T9" fmla="*/ 562 h 1125"/>
                <a:gd name="T10" fmla="*/ 1058 w 1125"/>
                <a:gd name="T11" fmla="*/ 157 h 1125"/>
                <a:gd name="T12" fmla="*/ 657 w 1125"/>
                <a:gd name="T13" fmla="*/ 0 h 1125"/>
                <a:gd name="T14" fmla="*/ 256 w 1125"/>
                <a:gd name="T15" fmla="*/ 157 h 1125"/>
                <a:gd name="T16" fmla="*/ 500 w 1125"/>
                <a:gd name="T17" fmla="*/ 562 h 1125"/>
                <a:gd name="T18" fmla="*/ 562 w 1125"/>
                <a:gd name="T19" fmla="*/ 812 h 1125"/>
                <a:gd name="T20" fmla="*/ 281 w 1125"/>
                <a:gd name="T21" fmla="*/ 750 h 1125"/>
                <a:gd name="T22" fmla="*/ 468 w 1125"/>
                <a:gd name="T23" fmla="*/ 687 h 1125"/>
                <a:gd name="T24" fmla="*/ 31 w 1125"/>
                <a:gd name="T25" fmla="*/ 750 h 1125"/>
                <a:gd name="T26" fmla="*/ 218 w 1125"/>
                <a:gd name="T27" fmla="*/ 812 h 1125"/>
                <a:gd name="T28" fmla="*/ 0 w 1125"/>
                <a:gd name="T29" fmla="*/ 1062 h 1125"/>
                <a:gd name="T30" fmla="*/ 62 w 1125"/>
                <a:gd name="T31" fmla="*/ 1125 h 1125"/>
                <a:gd name="T32" fmla="*/ 187 w 1125"/>
                <a:gd name="T33" fmla="*/ 1062 h 1125"/>
                <a:gd name="T34" fmla="*/ 937 w 1125"/>
                <a:gd name="T35" fmla="*/ 1125 h 1125"/>
                <a:gd name="T36" fmla="*/ 1062 w 1125"/>
                <a:gd name="T37" fmla="*/ 1062 h 1125"/>
                <a:gd name="T38" fmla="*/ 1125 w 1125"/>
                <a:gd name="T39" fmla="*/ 812 h 1125"/>
                <a:gd name="T40" fmla="*/ 1000 w 1125"/>
                <a:gd name="T41" fmla="*/ 750 h 1125"/>
                <a:gd name="T42" fmla="*/ 687 w 1125"/>
                <a:gd name="T43" fmla="*/ 652 h 1125"/>
                <a:gd name="T44" fmla="*/ 625 w 1125"/>
                <a:gd name="T45" fmla="*/ 812 h 1125"/>
                <a:gd name="T46" fmla="*/ 609 w 1125"/>
                <a:gd name="T47" fmla="*/ 643 h 1125"/>
                <a:gd name="T48" fmla="*/ 656 w 1125"/>
                <a:gd name="T49" fmla="*/ 468 h 1125"/>
                <a:gd name="T50" fmla="*/ 703 w 1125"/>
                <a:gd name="T51" fmla="*/ 643 h 1125"/>
                <a:gd name="T52" fmla="*/ 657 w 1125"/>
                <a:gd name="T53" fmla="*/ 93 h 1125"/>
                <a:gd name="T54" fmla="*/ 745 w 1125"/>
                <a:gd name="T55" fmla="*/ 434 h 1125"/>
                <a:gd name="T56" fmla="*/ 653 w 1125"/>
                <a:gd name="T57" fmla="*/ 406 h 1125"/>
                <a:gd name="T58" fmla="*/ 537 w 1125"/>
                <a:gd name="T59" fmla="*/ 172 h 1125"/>
                <a:gd name="T60" fmla="*/ 568 w 1125"/>
                <a:gd name="T61" fmla="*/ 432 h 1125"/>
                <a:gd name="T62" fmla="*/ 1031 w 1125"/>
                <a:gd name="T63" fmla="*/ 906 h 1125"/>
                <a:gd name="T64" fmla="*/ 93 w 1125"/>
                <a:gd name="T65" fmla="*/ 968 h 1125"/>
                <a:gd name="T66" fmla="*/ 1031 w 1125"/>
                <a:gd name="T67" fmla="*/ 906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5" h="1125">
                  <a:moveTo>
                    <a:pt x="1000" y="750"/>
                  </a:moveTo>
                  <a:lnTo>
                    <a:pt x="1093" y="750"/>
                  </a:lnTo>
                  <a:lnTo>
                    <a:pt x="1093" y="687"/>
                  </a:lnTo>
                  <a:lnTo>
                    <a:pt x="843" y="687"/>
                  </a:lnTo>
                  <a:lnTo>
                    <a:pt x="843" y="750"/>
                  </a:lnTo>
                  <a:lnTo>
                    <a:pt x="937" y="750"/>
                  </a:lnTo>
                  <a:lnTo>
                    <a:pt x="937" y="812"/>
                  </a:lnTo>
                  <a:lnTo>
                    <a:pt x="750" y="812"/>
                  </a:lnTo>
                  <a:lnTo>
                    <a:pt x="750" y="687"/>
                  </a:lnTo>
                  <a:cubicBezTo>
                    <a:pt x="788" y="658"/>
                    <a:pt x="812" y="611"/>
                    <a:pt x="812" y="562"/>
                  </a:cubicBezTo>
                  <a:cubicBezTo>
                    <a:pt x="812" y="545"/>
                    <a:pt x="809" y="528"/>
                    <a:pt x="804" y="512"/>
                  </a:cubicBezTo>
                  <a:lnTo>
                    <a:pt x="1058" y="157"/>
                  </a:lnTo>
                  <a:lnTo>
                    <a:pt x="1024" y="129"/>
                  </a:lnTo>
                  <a:cubicBezTo>
                    <a:pt x="921" y="46"/>
                    <a:pt x="791" y="0"/>
                    <a:pt x="657" y="0"/>
                  </a:cubicBezTo>
                  <a:cubicBezTo>
                    <a:pt x="523" y="0"/>
                    <a:pt x="393" y="46"/>
                    <a:pt x="290" y="129"/>
                  </a:cubicBezTo>
                  <a:lnTo>
                    <a:pt x="256" y="157"/>
                  </a:lnTo>
                  <a:lnTo>
                    <a:pt x="509" y="510"/>
                  </a:lnTo>
                  <a:cubicBezTo>
                    <a:pt x="503" y="526"/>
                    <a:pt x="500" y="544"/>
                    <a:pt x="500" y="562"/>
                  </a:cubicBezTo>
                  <a:cubicBezTo>
                    <a:pt x="500" y="611"/>
                    <a:pt x="523" y="658"/>
                    <a:pt x="562" y="687"/>
                  </a:cubicBezTo>
                  <a:lnTo>
                    <a:pt x="562" y="812"/>
                  </a:lnTo>
                  <a:lnTo>
                    <a:pt x="281" y="812"/>
                  </a:lnTo>
                  <a:lnTo>
                    <a:pt x="281" y="750"/>
                  </a:lnTo>
                  <a:lnTo>
                    <a:pt x="468" y="750"/>
                  </a:lnTo>
                  <a:lnTo>
                    <a:pt x="468" y="687"/>
                  </a:lnTo>
                  <a:lnTo>
                    <a:pt x="31" y="687"/>
                  </a:lnTo>
                  <a:lnTo>
                    <a:pt x="31" y="750"/>
                  </a:lnTo>
                  <a:lnTo>
                    <a:pt x="218" y="750"/>
                  </a:lnTo>
                  <a:lnTo>
                    <a:pt x="218" y="812"/>
                  </a:lnTo>
                  <a:lnTo>
                    <a:pt x="0" y="812"/>
                  </a:lnTo>
                  <a:lnTo>
                    <a:pt x="0" y="1062"/>
                  </a:lnTo>
                  <a:lnTo>
                    <a:pt x="62" y="1062"/>
                  </a:lnTo>
                  <a:lnTo>
                    <a:pt x="62" y="1125"/>
                  </a:lnTo>
                  <a:lnTo>
                    <a:pt x="187" y="1125"/>
                  </a:lnTo>
                  <a:lnTo>
                    <a:pt x="187" y="1062"/>
                  </a:lnTo>
                  <a:lnTo>
                    <a:pt x="937" y="1062"/>
                  </a:lnTo>
                  <a:lnTo>
                    <a:pt x="937" y="1125"/>
                  </a:lnTo>
                  <a:lnTo>
                    <a:pt x="1062" y="1125"/>
                  </a:lnTo>
                  <a:lnTo>
                    <a:pt x="1062" y="1062"/>
                  </a:lnTo>
                  <a:lnTo>
                    <a:pt x="1125" y="1062"/>
                  </a:lnTo>
                  <a:lnTo>
                    <a:pt x="1125" y="812"/>
                  </a:lnTo>
                  <a:lnTo>
                    <a:pt x="1000" y="812"/>
                  </a:lnTo>
                  <a:lnTo>
                    <a:pt x="1000" y="750"/>
                  </a:lnTo>
                  <a:close/>
                  <a:moveTo>
                    <a:pt x="703" y="643"/>
                  </a:moveTo>
                  <a:lnTo>
                    <a:pt x="687" y="652"/>
                  </a:lnTo>
                  <a:lnTo>
                    <a:pt x="687" y="812"/>
                  </a:lnTo>
                  <a:lnTo>
                    <a:pt x="625" y="812"/>
                  </a:lnTo>
                  <a:lnTo>
                    <a:pt x="625" y="652"/>
                  </a:lnTo>
                  <a:lnTo>
                    <a:pt x="609" y="643"/>
                  </a:lnTo>
                  <a:cubicBezTo>
                    <a:pt x="580" y="626"/>
                    <a:pt x="562" y="595"/>
                    <a:pt x="562" y="562"/>
                  </a:cubicBezTo>
                  <a:cubicBezTo>
                    <a:pt x="562" y="510"/>
                    <a:pt x="604" y="468"/>
                    <a:pt x="656" y="468"/>
                  </a:cubicBezTo>
                  <a:cubicBezTo>
                    <a:pt x="707" y="468"/>
                    <a:pt x="750" y="510"/>
                    <a:pt x="750" y="562"/>
                  </a:cubicBezTo>
                  <a:cubicBezTo>
                    <a:pt x="750" y="595"/>
                    <a:pt x="732" y="626"/>
                    <a:pt x="703" y="643"/>
                  </a:cubicBezTo>
                  <a:close/>
                  <a:moveTo>
                    <a:pt x="385" y="176"/>
                  </a:moveTo>
                  <a:cubicBezTo>
                    <a:pt x="464" y="122"/>
                    <a:pt x="560" y="93"/>
                    <a:pt x="657" y="93"/>
                  </a:cubicBezTo>
                  <a:cubicBezTo>
                    <a:pt x="755" y="93"/>
                    <a:pt x="850" y="122"/>
                    <a:pt x="929" y="176"/>
                  </a:cubicBezTo>
                  <a:lnTo>
                    <a:pt x="745" y="434"/>
                  </a:lnTo>
                  <a:cubicBezTo>
                    <a:pt x="720" y="416"/>
                    <a:pt x="689" y="406"/>
                    <a:pt x="656" y="406"/>
                  </a:cubicBezTo>
                  <a:cubicBezTo>
                    <a:pt x="655" y="406"/>
                    <a:pt x="654" y="406"/>
                    <a:pt x="653" y="406"/>
                  </a:cubicBezTo>
                  <a:lnTo>
                    <a:pt x="598" y="159"/>
                  </a:lnTo>
                  <a:lnTo>
                    <a:pt x="537" y="172"/>
                  </a:lnTo>
                  <a:lnTo>
                    <a:pt x="592" y="419"/>
                  </a:lnTo>
                  <a:cubicBezTo>
                    <a:pt x="584" y="423"/>
                    <a:pt x="576" y="427"/>
                    <a:pt x="568" y="432"/>
                  </a:cubicBezTo>
                  <a:lnTo>
                    <a:pt x="385" y="176"/>
                  </a:lnTo>
                  <a:close/>
                  <a:moveTo>
                    <a:pt x="1031" y="906"/>
                  </a:moveTo>
                  <a:lnTo>
                    <a:pt x="1031" y="968"/>
                  </a:lnTo>
                  <a:lnTo>
                    <a:pt x="93" y="968"/>
                  </a:lnTo>
                  <a:lnTo>
                    <a:pt x="93" y="906"/>
                  </a:lnTo>
                  <a:lnTo>
                    <a:pt x="1031" y="90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9" name="Rectangle 6"/>
            <p:cNvSpPr>
              <a:spLocks noChangeArrowheads="1"/>
            </p:cNvSpPr>
            <p:nvPr/>
          </p:nvSpPr>
          <p:spPr bwMode="auto">
            <a:xfrm>
              <a:off x="884238" y="3937000"/>
              <a:ext cx="47625" cy="476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grpSp>
      <p:cxnSp>
        <p:nvCxnSpPr>
          <p:cNvPr id="10" name="Straight Connector 9"/>
          <p:cNvCxnSpPr/>
          <p:nvPr/>
        </p:nvCxnSpPr>
        <p:spPr bwMode="auto">
          <a:xfrm>
            <a:off x="254662" y="2257380"/>
            <a:ext cx="186906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bwMode="auto">
          <a:xfrm>
            <a:off x="2591780" y="2312876"/>
            <a:ext cx="6273506" cy="2340260"/>
          </a:xfrm>
          <a:prstGeom prst="rect">
            <a:avLst/>
          </a:prstGeom>
          <a:solidFill>
            <a:srgbClr val="FEF8F4"/>
          </a:solidFill>
          <a:ln w="9525" cap="flat" cmpd="sng" algn="ctr">
            <a:solidFill>
              <a:srgbClr val="F58C4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Pct val="150000"/>
              <a:buFont typeface="Wingdings" panose="05000000000000000000" pitchFamily="2" charset="2"/>
              <a:buChar char="q"/>
              <a:tabLst/>
            </a:pPr>
            <a:endParaRPr lang="nl-NL" sz="600" dirty="0" smtClean="0">
              <a:solidFill>
                <a:schemeClr val="tx1"/>
              </a:solidFill>
              <a:latin typeface="Arial" panose="020B0604020202020204" pitchFamily="34" charset="0"/>
              <a:cs typeface="Arial" panose="020B0604020202020204" pitchFamily="34" charset="0"/>
            </a:endParaRPr>
          </a:p>
          <a:p>
            <a:pPr marL="358775" lvl="0" indent="-358775">
              <a:buClr>
                <a:srgbClr val="002060"/>
              </a:buClr>
              <a:buSzPct val="200000"/>
              <a:buFont typeface="Wingdings" panose="05000000000000000000" pitchFamily="2" charset="2"/>
              <a:buChar char="q"/>
            </a:pPr>
            <a:r>
              <a:rPr lang="en-US" sz="900" b="1" dirty="0">
                <a:solidFill>
                  <a:prstClr val="black"/>
                </a:solidFill>
                <a:latin typeface="Arial" panose="020B0604020202020204" pitchFamily="34" charset="0"/>
                <a:cs typeface="Arial" panose="020B0604020202020204" pitchFamily="34" charset="0"/>
              </a:rPr>
              <a:t>Make clear to the GHA and local AFKL what the benefit of </a:t>
            </a:r>
            <a:r>
              <a:rPr lang="en-US" sz="900" b="1" dirty="0" smtClean="0">
                <a:solidFill>
                  <a:prstClr val="black"/>
                </a:solidFill>
                <a:latin typeface="Arial" panose="020B0604020202020204" pitchFamily="34" charset="0"/>
                <a:cs typeface="Arial" panose="020B0604020202020204" pitchFamily="34" charset="0"/>
              </a:rPr>
              <a:t>weighing </a:t>
            </a:r>
            <a:r>
              <a:rPr lang="en-US" sz="900" b="1" dirty="0">
                <a:solidFill>
                  <a:prstClr val="black"/>
                </a:solidFill>
                <a:latin typeface="Arial" panose="020B0604020202020204" pitchFamily="34" charset="0"/>
                <a:cs typeface="Arial" panose="020B0604020202020204" pitchFamily="34" charset="0"/>
              </a:rPr>
              <a:t>is. </a:t>
            </a:r>
            <a:r>
              <a:rPr lang="en-US" sz="900" dirty="0">
                <a:solidFill>
                  <a:prstClr val="black"/>
                </a:solidFill>
                <a:latin typeface="Arial" panose="020B0604020202020204" pitchFamily="34" charset="0"/>
                <a:cs typeface="Arial" panose="020B0604020202020204" pitchFamily="34" charset="0"/>
              </a:rPr>
              <a:t>It will avoid the CCA process (e.g. additional charges sent to the customer after the cargo has been transported for exceeding the booked weight) as the corrected weight will be directly invoiced to the customer.</a:t>
            </a:r>
          </a:p>
          <a:p>
            <a:pPr marL="358775" indent="-358775">
              <a:buClr>
                <a:srgbClr val="002060"/>
              </a:buClr>
              <a:buSzPct val="200000"/>
              <a:buFont typeface="Wingdings" panose="05000000000000000000" pitchFamily="2" charset="2"/>
              <a:buChar char="q"/>
            </a:pPr>
            <a:endParaRPr lang="nl-NL" sz="900" b="1"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nl-NL" sz="900" b="1" dirty="0" smtClean="0">
                <a:solidFill>
                  <a:schemeClr val="tx1"/>
                </a:solidFill>
                <a:latin typeface="Arial" panose="020B0604020202020204" pitchFamily="34" charset="0"/>
                <a:cs typeface="Arial" panose="020B0604020202020204" pitchFamily="34" charset="0"/>
              </a:rPr>
              <a:t>Oversee that 100% of cargo is weighed by the GHA</a:t>
            </a:r>
            <a:r>
              <a:rPr lang="nl-NL" sz="900" dirty="0" smtClean="0">
                <a:solidFill>
                  <a:schemeClr val="tx1"/>
                </a:solidFill>
                <a:latin typeface="Arial" panose="020B0604020202020204" pitchFamily="34" charset="0"/>
                <a:cs typeface="Arial" panose="020B0604020202020204" pitchFamily="34" charset="0"/>
              </a:rPr>
              <a:t>. This implies that </a:t>
            </a:r>
            <a:r>
              <a:rPr lang="en-US" sz="900" dirty="0">
                <a:solidFill>
                  <a:schemeClr val="tx1"/>
                </a:solidFill>
                <a:latin typeface="Arial" panose="020B0604020202020204" pitchFamily="34" charset="0"/>
                <a:cs typeface="Arial" panose="020B0604020202020204" pitchFamily="34" charset="0"/>
              </a:rPr>
              <a:t>the GHA must have the required equipment and practices in place (see </a:t>
            </a:r>
            <a:r>
              <a:rPr lang="en-US" sz="900" dirty="0" smtClean="0">
                <a:solidFill>
                  <a:schemeClr val="tx1"/>
                </a:solidFill>
                <a:latin typeface="Arial" panose="020B0604020202020204" pitchFamily="34" charset="0"/>
                <a:cs typeface="Arial" panose="020B0604020202020204" pitchFamily="34" charset="0"/>
              </a:rPr>
              <a:t>2.1 and 4.1).</a:t>
            </a:r>
            <a:endParaRPr lang="en-US" sz="900" dirty="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
                <a:srgbClr val="002060"/>
              </a:buClr>
              <a:buSzPct val="200000"/>
              <a:tabLst/>
            </a:pPr>
            <a:endParaRPr lang="nl-NL" sz="9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nl-NL" sz="900" b="1" dirty="0" smtClean="0">
                <a:solidFill>
                  <a:schemeClr val="tx1"/>
                </a:solidFill>
                <a:latin typeface="Arial" panose="020B0604020202020204" pitchFamily="34" charset="0"/>
                <a:cs typeface="Arial" panose="020B0604020202020204" pitchFamily="34" charset="0"/>
              </a:rPr>
              <a:t>Instruct the GHA to create and store weighing receipts of all cargo and ensure that this is adhered to</a:t>
            </a:r>
            <a:r>
              <a:rPr lang="nl-NL" sz="900" dirty="0" smtClean="0">
                <a:solidFill>
                  <a:schemeClr val="tx1"/>
                </a:solidFill>
                <a:latin typeface="Arial" panose="020B0604020202020204" pitchFamily="34" charset="0"/>
                <a:cs typeface="Arial" panose="020B0604020202020204" pitchFamily="34" charset="0"/>
              </a:rPr>
              <a:t>. This helps </a:t>
            </a:r>
            <a:r>
              <a:rPr lang="en-US" sz="900" dirty="0">
                <a:solidFill>
                  <a:schemeClr val="tx1"/>
                </a:solidFill>
                <a:latin typeface="Arial" panose="020B0604020202020204" pitchFamily="34" charset="0"/>
                <a:cs typeface="Arial" panose="020B0604020202020204" pitchFamily="34" charset="0"/>
              </a:rPr>
              <a:t>to counter potential claims by customers after they receive a bill for additional </a:t>
            </a:r>
            <a:r>
              <a:rPr lang="en-US" sz="900" dirty="0" smtClean="0">
                <a:solidFill>
                  <a:schemeClr val="tx1"/>
                </a:solidFill>
                <a:latin typeface="Arial" panose="020B0604020202020204" pitchFamily="34" charset="0"/>
                <a:cs typeface="Arial" panose="020B0604020202020204" pitchFamily="34" charset="0"/>
              </a:rPr>
              <a:t>weight shipped versus the booking.</a:t>
            </a:r>
          </a:p>
          <a:p>
            <a:pPr>
              <a:buClr>
                <a:srgbClr val="002060"/>
              </a:buClr>
              <a:buSzPct val="200000"/>
            </a:pPr>
            <a:endParaRPr lang="en-US" sz="900" dirty="0">
              <a:solidFill>
                <a:schemeClr val="tx1"/>
              </a:solidFill>
              <a:latin typeface="Arial" panose="020B0604020202020204" pitchFamily="34" charset="0"/>
              <a:cs typeface="Arial" panose="020B0604020202020204" pitchFamily="34" charset="0"/>
            </a:endParaRPr>
          </a:p>
          <a:p>
            <a:pPr marL="358775" lvl="0" indent="-358775">
              <a:buClr>
                <a:srgbClr val="002060"/>
              </a:buClr>
              <a:buSzPct val="200000"/>
              <a:buFont typeface="Wingdings" panose="05000000000000000000" pitchFamily="2" charset="2"/>
              <a:buChar char="q"/>
            </a:pPr>
            <a:r>
              <a:rPr lang="en-US" sz="900" b="1" dirty="0">
                <a:solidFill>
                  <a:prstClr val="black"/>
                </a:solidFill>
                <a:latin typeface="Arial" panose="020B0604020202020204" pitchFamily="34" charset="0"/>
                <a:cs typeface="Arial" panose="020B0604020202020204" pitchFamily="34" charset="0"/>
              </a:rPr>
              <a:t>Once the station is ready to start weighing, ensure that this station is switched on in KLM systems as ‘certified’. </a:t>
            </a:r>
            <a:r>
              <a:rPr lang="en-US" sz="900" dirty="0">
                <a:solidFill>
                  <a:prstClr val="black"/>
                </a:solidFill>
                <a:latin typeface="Arial" panose="020B0604020202020204" pitchFamily="34" charset="0"/>
                <a:cs typeface="Arial" panose="020B0604020202020204" pitchFamily="34" charset="0"/>
              </a:rPr>
              <a:t>This enables them to update the FWB with actual weight data</a:t>
            </a:r>
            <a:r>
              <a:rPr lang="en-US" sz="900" dirty="0" smtClean="0">
                <a:solidFill>
                  <a:prstClr val="black"/>
                </a:solidFill>
                <a:latin typeface="Arial" panose="020B0604020202020204" pitchFamily="34" charset="0"/>
                <a:cs typeface="Arial" panose="020B0604020202020204" pitchFamily="34" charset="0"/>
              </a:rPr>
              <a:t>.</a:t>
            </a:r>
          </a:p>
          <a:p>
            <a:pPr marL="358775" lvl="0" indent="-358775">
              <a:buClr>
                <a:srgbClr val="002060"/>
              </a:buClr>
              <a:buSzPct val="200000"/>
              <a:buFont typeface="Wingdings" panose="05000000000000000000" pitchFamily="2" charset="2"/>
              <a:buChar char="q"/>
            </a:pPr>
            <a:endParaRPr lang="nl-NL" sz="900" dirty="0">
              <a:solidFill>
                <a:prstClr val="black"/>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en-US" sz="900" b="1" dirty="0" smtClean="0">
                <a:solidFill>
                  <a:schemeClr val="tx1"/>
                </a:solidFill>
                <a:latin typeface="Arial" panose="020B0604020202020204" pitchFamily="34" charset="0"/>
                <a:cs typeface="Arial" panose="020B0604020202020204" pitchFamily="34" charset="0"/>
              </a:rPr>
              <a:t>Ensure that, after weighing, the GHA updates the FWB’ with the actual weights.</a:t>
            </a:r>
            <a:r>
              <a:rPr lang="en-US" sz="900" dirty="0" smtClean="0">
                <a:solidFill>
                  <a:schemeClr val="tx1"/>
                </a:solidFill>
                <a:latin typeface="Arial" panose="020B0604020202020204" pitchFamily="34" charset="0"/>
                <a:cs typeface="Arial" panose="020B0604020202020204" pitchFamily="34" charset="0"/>
              </a:rPr>
              <a:t> </a:t>
            </a:r>
            <a:endParaRPr lang="en-US" sz="900" b="1"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endParaRPr lang="en-US" sz="900" b="1" dirty="0">
              <a:solidFill>
                <a:schemeClr val="tx1"/>
              </a:solidFill>
              <a:latin typeface="Arial" panose="020B0604020202020204" pitchFamily="34" charset="0"/>
              <a:cs typeface="Arial" panose="020B0604020202020204" pitchFamily="34" charset="0"/>
            </a:endParaRP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endParaRPr lang="nl-NL" sz="900" dirty="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
                <a:srgbClr val="002060"/>
              </a:buClr>
              <a:buSzPct val="200000"/>
              <a:tabLst/>
            </a:pPr>
            <a:endParaRPr lang="nl-NL" sz="900" dirty="0" smtClean="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Tx/>
              <a:buSzTx/>
              <a:tabLst/>
            </a:pPr>
            <a:endParaRPr kumimoji="0" lang="nl-NL"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13" name="Straight Connector 12"/>
          <p:cNvCxnSpPr/>
          <p:nvPr/>
        </p:nvCxnSpPr>
        <p:spPr bwMode="auto">
          <a:xfrm>
            <a:off x="2591780" y="2257380"/>
            <a:ext cx="627350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bwMode="auto">
          <a:xfrm>
            <a:off x="2591780" y="4761100"/>
            <a:ext cx="6273506" cy="1119944"/>
          </a:xfrm>
          <a:prstGeom prst="rect">
            <a:avLst/>
          </a:prstGeom>
          <a:solidFill>
            <a:srgbClr val="FEF8F4"/>
          </a:solidFill>
          <a:ln w="9525" cap="flat" cmpd="sng" algn="ctr">
            <a:solidFill>
              <a:srgbClr val="F58C4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Start informing the GHA early on in the process about the weighing requirement. This way, they are able to purchase scales if they don’t have these already, and start the actual weighing process in week 5.</a:t>
            </a:r>
          </a:p>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Some </a:t>
            </a:r>
            <a:r>
              <a:rPr lang="en-US" sz="900" dirty="0">
                <a:solidFill>
                  <a:schemeClr val="tx1"/>
                </a:solidFill>
                <a:latin typeface="Arial" panose="020B0604020202020204" pitchFamily="34" charset="0"/>
                <a:cs typeface="Arial" panose="020B0604020202020204" pitchFamily="34" charset="0"/>
              </a:rPr>
              <a:t>stations may already weigh 100% of cargo, other stations only a percentage of all cargo, and yet other stations may not conduct weighing at all</a:t>
            </a:r>
            <a:r>
              <a:rPr lang="en-US" sz="900" dirty="0" smtClean="0">
                <a:solidFill>
                  <a:schemeClr val="tx1"/>
                </a:solidFill>
                <a:latin typeface="Arial" panose="020B0604020202020204" pitchFamily="34" charset="0"/>
                <a:cs typeface="Arial" panose="020B0604020202020204" pitchFamily="34" charset="0"/>
              </a:rPr>
              <a:t>. All will have to move towards 100% weighing</a:t>
            </a:r>
            <a:endParaRPr lang="en-US" sz="900" dirty="0">
              <a:solidFill>
                <a:schemeClr val="tx1"/>
              </a:solidFill>
              <a:latin typeface="Arial" panose="020B0604020202020204" pitchFamily="34" charset="0"/>
              <a:cs typeface="Arial" panose="020B0604020202020204" pitchFamily="34" charset="0"/>
            </a:endParaRPr>
          </a:p>
        </p:txBody>
      </p:sp>
      <p:grpSp>
        <p:nvGrpSpPr>
          <p:cNvPr id="16" name="Group 15"/>
          <p:cNvGrpSpPr/>
          <p:nvPr/>
        </p:nvGrpSpPr>
        <p:grpSpPr>
          <a:xfrm>
            <a:off x="7560332" y="4815277"/>
            <a:ext cx="1151948" cy="929746"/>
            <a:chOff x="7573658" y="4857390"/>
            <a:chExt cx="1151948" cy="929746"/>
          </a:xfrm>
        </p:grpSpPr>
        <p:pic>
          <p:nvPicPr>
            <p:cNvPr id="17" name="Picture 2" descr="Afbeeldingsresultaat voor mind your step"/>
            <p:cNvPicPr>
              <a:picLocks noChangeAspect="1" noChangeArrowheads="1"/>
            </p:cNvPicPr>
            <p:nvPr/>
          </p:nvPicPr>
          <p:blipFill rotWithShape="1">
            <a:blip r:embed="rId8">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18" name="Picture 2" descr="Afbeeldingsresultaat voor mind your step"/>
            <p:cNvPicPr>
              <a:picLocks noChangeAspect="1" noChangeArrowheads="1"/>
            </p:cNvPicPr>
            <p:nvPr/>
          </p:nvPicPr>
          <p:blipFill rotWithShape="1">
            <a:blip r:embed="rId8">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Tree>
    <p:extLst>
      <p:ext uri="{BB962C8B-B14F-4D97-AF65-F5344CB8AC3E}">
        <p14:creationId xmlns:p14="http://schemas.microsoft.com/office/powerpoint/2010/main" val="1325522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990638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1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Pentagon 16"/>
          <p:cNvSpPr/>
          <p:nvPr/>
        </p:nvSpPr>
        <p:spPr>
          <a:xfrm>
            <a:off x="254662" y="2312876"/>
            <a:ext cx="2229107" cy="3568168"/>
          </a:xfrm>
          <a:prstGeom prst="homePlate">
            <a:avLst>
              <a:gd name="adj" fmla="val 16395"/>
            </a:avLst>
          </a:prstGeom>
          <a:solidFill>
            <a:srgbClr val="FEF8F4"/>
          </a:solidFill>
          <a:ln>
            <a:solidFill>
              <a:srgbClr val="F58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smtClean="0">
                <a:solidFill>
                  <a:prstClr val="black"/>
                </a:solidFill>
                <a:latin typeface="Arial" panose="020B0604020202020204" pitchFamily="34" charset="0"/>
                <a:cs typeface="Arial" panose="020B0604020202020204" pitchFamily="34" charset="0"/>
              </a:rPr>
              <a:t>Implement the </a:t>
            </a:r>
            <a:r>
              <a:rPr lang="en-US" sz="1300" kern="0" dirty="0">
                <a:solidFill>
                  <a:prstClr val="black"/>
                </a:solidFill>
                <a:latin typeface="Arial" panose="020B0604020202020204" pitchFamily="34" charset="0"/>
                <a:cs typeface="Arial" panose="020B0604020202020204" pitchFamily="34" charset="0"/>
              </a:rPr>
              <a:t>compliance </a:t>
            </a:r>
            <a:r>
              <a:rPr lang="en-US" sz="1300" kern="0" dirty="0" smtClean="0">
                <a:solidFill>
                  <a:prstClr val="black"/>
                </a:solidFill>
                <a:latin typeface="Arial" panose="020B0604020202020204" pitchFamily="34" charset="0"/>
                <a:cs typeface="Arial" panose="020B0604020202020204" pitchFamily="34" charset="0"/>
              </a:rPr>
              <a:t>checker, </a:t>
            </a:r>
            <a:r>
              <a:rPr lang="en-US" sz="1300" kern="0" dirty="0">
                <a:solidFill>
                  <a:prstClr val="black"/>
                </a:solidFill>
                <a:latin typeface="Arial" panose="020B0604020202020204" pitchFamily="34" charset="0"/>
                <a:cs typeface="Arial" panose="020B0604020202020204" pitchFamily="34" charset="0"/>
              </a:rPr>
              <a:t>a software tool that checks the Air Waybills </a:t>
            </a:r>
            <a:r>
              <a:rPr lang="en-US" sz="1300" kern="0" dirty="0" smtClean="0">
                <a:solidFill>
                  <a:prstClr val="black"/>
                </a:solidFill>
                <a:latin typeface="Arial" panose="020B0604020202020204" pitchFamily="34" charset="0"/>
                <a:cs typeface="Arial" panose="020B0604020202020204" pitchFamily="34" charset="0"/>
              </a:rPr>
              <a:t>and verifies </a:t>
            </a:r>
            <a:r>
              <a:rPr lang="en-US" sz="1300" kern="0" dirty="0">
                <a:solidFill>
                  <a:prstClr val="black"/>
                </a:solidFill>
                <a:latin typeface="Arial" panose="020B0604020202020204" pitchFamily="34" charset="0"/>
                <a:cs typeface="Arial" panose="020B0604020202020204" pitchFamily="34" charset="0"/>
              </a:rPr>
              <a:t>whether </a:t>
            </a:r>
            <a:r>
              <a:rPr lang="en-US" sz="1300" kern="0" dirty="0" smtClean="0">
                <a:solidFill>
                  <a:prstClr val="black"/>
                </a:solidFill>
                <a:latin typeface="Arial" panose="020B0604020202020204" pitchFamily="34" charset="0"/>
                <a:cs typeface="Arial" panose="020B0604020202020204" pitchFamily="34" charset="0"/>
              </a:rPr>
              <a:t>they meet </a:t>
            </a:r>
            <a:r>
              <a:rPr lang="en-US" sz="1300" kern="0" dirty="0">
                <a:solidFill>
                  <a:prstClr val="black"/>
                </a:solidFill>
                <a:latin typeface="Arial" panose="020B0604020202020204" pitchFamily="34" charset="0"/>
                <a:cs typeface="Arial" panose="020B0604020202020204" pitchFamily="34" charset="0"/>
              </a:rPr>
              <a:t>the criteria set by customs authorities (e.g. PO box, address </a:t>
            </a:r>
            <a:r>
              <a:rPr lang="en-US" sz="1300" kern="0" dirty="0" smtClean="0">
                <a:solidFill>
                  <a:prstClr val="black"/>
                </a:solidFill>
                <a:latin typeface="Arial" panose="020B0604020202020204" pitchFamily="34" charset="0"/>
                <a:cs typeface="Arial" panose="020B0604020202020204" pitchFamily="34" charset="0"/>
              </a:rPr>
              <a:t>formats, commodities)</a:t>
            </a: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20" name="Rectangle 19"/>
          <p:cNvSpPr/>
          <p:nvPr/>
        </p:nvSpPr>
        <p:spPr bwMode="auto">
          <a:xfrm>
            <a:off x="2591780" y="2312876"/>
            <a:ext cx="6273506" cy="2340260"/>
          </a:xfrm>
          <a:prstGeom prst="rect">
            <a:avLst/>
          </a:prstGeom>
          <a:solidFill>
            <a:srgbClr val="FEF8F4"/>
          </a:solidFill>
          <a:ln w="9525" cap="flat" cmpd="sng" algn="ctr">
            <a:solidFill>
              <a:srgbClr val="F58C4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Pct val="150000"/>
              <a:buFont typeface="Wingdings" panose="05000000000000000000" pitchFamily="2" charset="2"/>
              <a:buChar char="q"/>
              <a:tabLst/>
            </a:pPr>
            <a:endParaRPr lang="nl-NL" sz="600" b="1" dirty="0" smtClean="0">
              <a:solidFill>
                <a:schemeClr val="tx1"/>
              </a:solidFill>
              <a:latin typeface="Arial" panose="020B0604020202020204" pitchFamily="34" charset="0"/>
              <a:cs typeface="Arial" panose="020B0604020202020204" pitchFamily="34" charset="0"/>
            </a:endParaRPr>
          </a:p>
          <a:p>
            <a:pPr marL="358775" lvl="0" indent="-358775">
              <a:buClr>
                <a:srgbClr val="002060"/>
              </a:buClr>
              <a:buSzPct val="200000"/>
              <a:buFont typeface="Wingdings" panose="05000000000000000000" pitchFamily="2" charset="2"/>
              <a:buChar char="q"/>
            </a:pPr>
            <a:r>
              <a:rPr lang="en-US" sz="900" b="1" dirty="0" smtClean="0">
                <a:solidFill>
                  <a:schemeClr val="tx1"/>
                </a:solidFill>
                <a:latin typeface="Arial" panose="020B0604020202020204" pitchFamily="34" charset="0"/>
                <a:cs typeface="Arial" panose="020B0604020202020204" pitchFamily="34" charset="0"/>
              </a:rPr>
              <a:t>Login to the compliance checker via a regular </a:t>
            </a:r>
            <a:r>
              <a:rPr lang="en-US" sz="900" b="1" dirty="0">
                <a:solidFill>
                  <a:schemeClr val="tx1"/>
                </a:solidFill>
                <a:latin typeface="Arial" panose="020B0604020202020204" pitchFamily="34" charset="0"/>
                <a:cs typeface="Arial" panose="020B0604020202020204" pitchFamily="34" charset="0"/>
              </a:rPr>
              <a:t>internet </a:t>
            </a:r>
            <a:r>
              <a:rPr lang="en-US" sz="900" b="1" dirty="0" smtClean="0">
                <a:solidFill>
                  <a:schemeClr val="tx1"/>
                </a:solidFill>
                <a:latin typeface="Arial" panose="020B0604020202020204" pitchFamily="34" charset="0"/>
                <a:cs typeface="Arial" panose="020B0604020202020204" pitchFamily="34" charset="0"/>
              </a:rPr>
              <a:t>browser: </a:t>
            </a:r>
            <a:r>
              <a:rPr lang="en-US" sz="900" dirty="0">
                <a:solidFill>
                  <a:schemeClr val="tx1"/>
                </a:solidFill>
                <a:latin typeface="Arial" panose="020B0604020202020204" pitchFamily="34" charset="0"/>
                <a:cs typeface="Arial" panose="020B0604020202020204" pitchFamily="34" charset="0"/>
                <a:hlinkClick r:id="rId6"/>
              </a:rPr>
              <a:t>https://cbp-checker.digitalcargolabs.nl</a:t>
            </a:r>
            <a:r>
              <a:rPr lang="en-US" sz="900" dirty="0" smtClean="0">
                <a:solidFill>
                  <a:schemeClr val="tx1"/>
                </a:solidFill>
                <a:latin typeface="Arial" panose="020B0604020202020204" pitchFamily="34" charset="0"/>
                <a:cs typeface="Arial" panose="020B0604020202020204" pitchFamily="34" charset="0"/>
                <a:hlinkClick r:id="rId6"/>
              </a:rPr>
              <a:t>/</a:t>
            </a:r>
            <a:r>
              <a:rPr lang="en-US" sz="900" dirty="0" smtClean="0">
                <a:solidFill>
                  <a:schemeClr val="tx1"/>
                </a:solidFill>
                <a:latin typeface="Arial" panose="020B0604020202020204" pitchFamily="34" charset="0"/>
                <a:cs typeface="Arial" panose="020B0604020202020204" pitchFamily="34" charset="0"/>
              </a:rPr>
              <a:t>. </a:t>
            </a:r>
            <a:r>
              <a:rPr lang="en-US" sz="900" i="1" dirty="0">
                <a:solidFill>
                  <a:schemeClr val="tx1"/>
                </a:solidFill>
                <a:latin typeface="Arial" panose="020B0604020202020204" pitchFamily="34" charset="0"/>
                <a:cs typeface="Arial" panose="020B0604020202020204" pitchFamily="34" charset="0"/>
              </a:rPr>
              <a:t>Username: </a:t>
            </a:r>
            <a:r>
              <a:rPr lang="en-US" sz="900" dirty="0" smtClean="0">
                <a:solidFill>
                  <a:schemeClr val="tx1"/>
                </a:solidFill>
                <a:latin typeface="Arial" panose="020B0604020202020204" pitchFamily="34" charset="0"/>
                <a:cs typeface="Arial" panose="020B0604020202020204" pitchFamily="34" charset="0"/>
              </a:rPr>
              <a:t>cgn_user1 </a:t>
            </a:r>
            <a:r>
              <a:rPr lang="en-US" sz="900" i="1" dirty="0">
                <a:solidFill>
                  <a:schemeClr val="tx1"/>
                </a:solidFill>
                <a:latin typeface="Arial" panose="020B0604020202020204" pitchFamily="34" charset="0"/>
                <a:cs typeface="Arial" panose="020B0604020202020204" pitchFamily="34" charset="0"/>
              </a:rPr>
              <a:t>Password:</a:t>
            </a:r>
            <a:r>
              <a:rPr lang="en-US" sz="900" dirty="0">
                <a:solidFill>
                  <a:schemeClr val="tx1"/>
                </a:solidFill>
                <a:latin typeface="Arial" panose="020B0604020202020204" pitchFamily="34" charset="0"/>
                <a:cs typeface="Arial" panose="020B0604020202020204" pitchFamily="34" charset="0"/>
              </a:rPr>
              <a:t> </a:t>
            </a:r>
            <a:r>
              <a:rPr lang="en-US" sz="900" dirty="0" smtClean="0">
                <a:solidFill>
                  <a:schemeClr val="tx1"/>
                </a:solidFill>
                <a:latin typeface="Arial" panose="020B0604020202020204" pitchFamily="34" charset="0"/>
                <a:cs typeface="Arial" panose="020B0604020202020204" pitchFamily="34" charset="0"/>
              </a:rPr>
              <a:t>6uMf9</a:t>
            </a:r>
            <a:r>
              <a:rPr lang="en-US" sz="900" dirty="0">
                <a:solidFill>
                  <a:schemeClr val="tx1"/>
                </a:solidFill>
                <a:latin typeface="Arial" panose="020B0604020202020204" pitchFamily="34" charset="0"/>
                <a:cs typeface="Arial" panose="020B0604020202020204" pitchFamily="34" charset="0"/>
              </a:rPr>
              <a:t>^^#</a:t>
            </a:r>
            <a:r>
              <a:rPr lang="en-US" sz="900" dirty="0" err="1" smtClean="0">
                <a:solidFill>
                  <a:schemeClr val="tx1"/>
                </a:solidFill>
                <a:latin typeface="Arial" panose="020B0604020202020204" pitchFamily="34" charset="0"/>
                <a:cs typeface="Arial" panose="020B0604020202020204" pitchFamily="34" charset="0"/>
              </a:rPr>
              <a:t>vc</a:t>
            </a:r>
            <a:endParaRPr lang="en-US" sz="900" dirty="0">
              <a:solidFill>
                <a:schemeClr val="tx1"/>
              </a:solidFill>
              <a:latin typeface="Arial" panose="020B0604020202020204" pitchFamily="34" charset="0"/>
              <a:cs typeface="Arial" panose="020B0604020202020204" pitchFamily="34" charset="0"/>
            </a:endParaRP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endParaRPr lang="nl-NL" sz="900" b="1" dirty="0" smtClean="0">
              <a:solidFill>
                <a:schemeClr val="tx1"/>
              </a:solidFill>
              <a:latin typeface="Arial" panose="020B0604020202020204" pitchFamily="34" charset="0"/>
              <a:cs typeface="Arial" panose="020B0604020202020204" pitchFamily="34" charset="0"/>
            </a:endParaRP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r>
              <a:rPr lang="nl-NL" sz="900" b="1" dirty="0" smtClean="0">
                <a:solidFill>
                  <a:schemeClr val="tx1"/>
                </a:solidFill>
                <a:latin typeface="Arial" panose="020B0604020202020204" pitchFamily="34" charset="0"/>
                <a:cs typeface="Arial" panose="020B0604020202020204" pitchFamily="34" charset="0"/>
              </a:rPr>
              <a:t>Before FOH, view the compliance checker and scan for any irregularities</a:t>
            </a: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endParaRPr lang="nl-NL" sz="900" b="1" dirty="0">
              <a:solidFill>
                <a:schemeClr val="tx1"/>
              </a:solidFill>
              <a:latin typeface="Arial" panose="020B0604020202020204" pitchFamily="34" charset="0"/>
              <a:cs typeface="Arial" panose="020B0604020202020204" pitchFamily="34" charset="0"/>
            </a:endParaRP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r>
              <a:rPr lang="nl-NL" sz="900" b="1" dirty="0" smtClean="0">
                <a:solidFill>
                  <a:schemeClr val="tx1"/>
                </a:solidFill>
                <a:latin typeface="Arial" panose="020B0604020202020204" pitchFamily="34" charset="0"/>
                <a:cs typeface="Arial" panose="020B0604020202020204" pitchFamily="34" charset="0"/>
              </a:rPr>
              <a:t>Within boundaries, adapt the FWB and FHL in case of irregularities, charge AWC (other charge)</a:t>
            </a: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endParaRPr lang="nl-NL" sz="900" b="1" dirty="0">
              <a:solidFill>
                <a:schemeClr val="tx1"/>
              </a:solidFill>
              <a:latin typeface="Arial" panose="020B0604020202020204" pitchFamily="34" charset="0"/>
              <a:cs typeface="Arial" panose="020B0604020202020204" pitchFamily="34" charset="0"/>
            </a:endParaRP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r>
              <a:rPr lang="nl-NL" sz="900" b="1" dirty="0" smtClean="0">
                <a:solidFill>
                  <a:schemeClr val="tx1"/>
                </a:solidFill>
                <a:latin typeface="Arial" panose="020B0604020202020204" pitchFamily="34" charset="0"/>
                <a:cs typeface="Arial" panose="020B0604020202020204" pitchFamily="34" charset="0"/>
              </a:rPr>
              <a:t>Beyond boundaries, contact CSO to receive revised documents, before proceeding with RCS. </a:t>
            </a:r>
            <a:r>
              <a:rPr lang="nl-NL" sz="900" dirty="0" smtClean="0">
                <a:solidFill>
                  <a:schemeClr val="tx1"/>
                </a:solidFill>
                <a:latin typeface="Arial" panose="020B0604020202020204" pitchFamily="34" charset="0"/>
                <a:cs typeface="Arial" panose="020B0604020202020204" pitchFamily="34" charset="0"/>
              </a:rPr>
              <a:t>If this is after truck departure, the shipment remains as FOH until new documents and a booking are available.</a:t>
            </a:r>
          </a:p>
          <a:p>
            <a:pPr marR="0" defTabSz="914400" rtl="0" eaLnBrk="1" fontAlgn="base" latinLnBrk="0" hangingPunct="1">
              <a:lnSpc>
                <a:spcPct val="100000"/>
              </a:lnSpc>
              <a:spcBef>
                <a:spcPct val="0"/>
              </a:spcBef>
              <a:spcAft>
                <a:spcPct val="0"/>
              </a:spcAft>
              <a:buClrTx/>
              <a:buSzTx/>
              <a:tabLst/>
            </a:pPr>
            <a:endParaRPr lang="nl-NL" sz="900" b="1" dirty="0" smtClean="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Tx/>
              <a:buSzTx/>
              <a:tabLst/>
            </a:pPr>
            <a:endParaRPr kumimoji="0" lang="nl-NL"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2591780" y="4761100"/>
            <a:ext cx="6273506" cy="1119944"/>
          </a:xfrm>
          <a:prstGeom prst="rect">
            <a:avLst/>
          </a:prstGeom>
          <a:solidFill>
            <a:srgbClr val="FEF8F4"/>
          </a:solidFill>
          <a:ln w="9525" cap="flat" cmpd="sng" algn="ctr">
            <a:solidFill>
              <a:srgbClr val="F58C4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The URL does not work properly in Internet Explorer, use Chrome or Firefox</a:t>
            </a:r>
          </a:p>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This is a new tool, and therefore a learning experience: We are looking for feedback from customers and GHA’s on the performance of the tool, so that we can make further improvements</a:t>
            </a:r>
          </a:p>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Ultimately, we are seeking to integrate the compliance checker into the GHA’s own systems</a:t>
            </a:r>
            <a:endParaRPr lang="en-US" sz="900" dirty="0">
              <a:solidFill>
                <a:schemeClr val="tx1"/>
              </a:solidFill>
              <a:latin typeface="Arial" panose="020B0604020202020204" pitchFamily="34" charset="0"/>
              <a:cs typeface="Arial" panose="020B0604020202020204" pitchFamily="34" charset="0"/>
            </a:endParaRPr>
          </a:p>
        </p:txBody>
      </p:sp>
      <p:sp>
        <p:nvSpPr>
          <p:cNvPr id="22" name="Freeform 6"/>
          <p:cNvSpPr>
            <a:spLocks noEditPoints="1"/>
          </p:cNvSpPr>
          <p:nvPr/>
        </p:nvSpPr>
        <p:spPr bwMode="auto">
          <a:xfrm>
            <a:off x="904253" y="5013176"/>
            <a:ext cx="656966" cy="731847"/>
          </a:xfrm>
          <a:custGeom>
            <a:avLst/>
            <a:gdLst>
              <a:gd name="T0" fmla="*/ 60 w 688"/>
              <a:gd name="T1" fmla="*/ 0 h 750"/>
              <a:gd name="T2" fmla="*/ 0 w 688"/>
              <a:gd name="T3" fmla="*/ 60 h 750"/>
              <a:gd name="T4" fmla="*/ 0 w 688"/>
              <a:gd name="T5" fmla="*/ 578 h 750"/>
              <a:gd name="T6" fmla="*/ 60 w 688"/>
              <a:gd name="T7" fmla="*/ 637 h 750"/>
              <a:gd name="T8" fmla="*/ 308 w 688"/>
              <a:gd name="T9" fmla="*/ 637 h 750"/>
              <a:gd name="T10" fmla="*/ 488 w 688"/>
              <a:gd name="T11" fmla="*/ 750 h 750"/>
              <a:gd name="T12" fmla="*/ 688 w 688"/>
              <a:gd name="T13" fmla="*/ 550 h 750"/>
              <a:gd name="T14" fmla="*/ 557 w 688"/>
              <a:gd name="T15" fmla="*/ 362 h 750"/>
              <a:gd name="T16" fmla="*/ 557 w 688"/>
              <a:gd name="T17" fmla="*/ 60 h 750"/>
              <a:gd name="T18" fmla="*/ 497 w 688"/>
              <a:gd name="T19" fmla="*/ 0 h 750"/>
              <a:gd name="T20" fmla="*/ 60 w 688"/>
              <a:gd name="T21" fmla="*/ 0 h 750"/>
              <a:gd name="T22" fmla="*/ 60 w 688"/>
              <a:gd name="T23" fmla="*/ 50 h 750"/>
              <a:gd name="T24" fmla="*/ 497 w 688"/>
              <a:gd name="T25" fmla="*/ 50 h 750"/>
              <a:gd name="T26" fmla="*/ 507 w 688"/>
              <a:gd name="T27" fmla="*/ 60 h 750"/>
              <a:gd name="T28" fmla="*/ 507 w 688"/>
              <a:gd name="T29" fmla="*/ 350 h 750"/>
              <a:gd name="T30" fmla="*/ 488 w 688"/>
              <a:gd name="T31" fmla="*/ 349 h 750"/>
              <a:gd name="T32" fmla="*/ 428 w 688"/>
              <a:gd name="T33" fmla="*/ 359 h 750"/>
              <a:gd name="T34" fmla="*/ 105 w 688"/>
              <a:gd name="T35" fmla="*/ 359 h 750"/>
              <a:gd name="T36" fmla="*/ 105 w 688"/>
              <a:gd name="T37" fmla="*/ 385 h 750"/>
              <a:gd name="T38" fmla="*/ 374 w 688"/>
              <a:gd name="T39" fmla="*/ 385 h 750"/>
              <a:gd name="T40" fmla="*/ 288 w 688"/>
              <a:gd name="T41" fmla="*/ 550 h 750"/>
              <a:gd name="T42" fmla="*/ 291 w 688"/>
              <a:gd name="T43" fmla="*/ 587 h 750"/>
              <a:gd name="T44" fmla="*/ 60 w 688"/>
              <a:gd name="T45" fmla="*/ 587 h 750"/>
              <a:gd name="T46" fmla="*/ 50 w 688"/>
              <a:gd name="T47" fmla="*/ 578 h 750"/>
              <a:gd name="T48" fmla="*/ 50 w 688"/>
              <a:gd name="T49" fmla="*/ 60 h 750"/>
              <a:gd name="T50" fmla="*/ 60 w 688"/>
              <a:gd name="T51" fmla="*/ 50 h 750"/>
              <a:gd name="T52" fmla="*/ 105 w 688"/>
              <a:gd name="T53" fmla="*/ 132 h 750"/>
              <a:gd name="T54" fmla="*/ 105 w 688"/>
              <a:gd name="T55" fmla="*/ 158 h 750"/>
              <a:gd name="T56" fmla="*/ 452 w 688"/>
              <a:gd name="T57" fmla="*/ 158 h 750"/>
              <a:gd name="T58" fmla="*/ 452 w 688"/>
              <a:gd name="T59" fmla="*/ 132 h 750"/>
              <a:gd name="T60" fmla="*/ 105 w 688"/>
              <a:gd name="T61" fmla="*/ 132 h 750"/>
              <a:gd name="T62" fmla="*/ 105 w 688"/>
              <a:gd name="T63" fmla="*/ 245 h 750"/>
              <a:gd name="T64" fmla="*/ 105 w 688"/>
              <a:gd name="T65" fmla="*/ 272 h 750"/>
              <a:gd name="T66" fmla="*/ 452 w 688"/>
              <a:gd name="T67" fmla="*/ 272 h 750"/>
              <a:gd name="T68" fmla="*/ 452 w 688"/>
              <a:gd name="T69" fmla="*/ 245 h 750"/>
              <a:gd name="T70" fmla="*/ 105 w 688"/>
              <a:gd name="T71" fmla="*/ 245 h 750"/>
              <a:gd name="T72" fmla="*/ 488 w 688"/>
              <a:gd name="T73" fmla="*/ 374 h 750"/>
              <a:gd name="T74" fmla="*/ 663 w 688"/>
              <a:gd name="T75" fmla="*/ 550 h 750"/>
              <a:gd name="T76" fmla="*/ 488 w 688"/>
              <a:gd name="T77" fmla="*/ 725 h 750"/>
              <a:gd name="T78" fmla="*/ 313 w 688"/>
              <a:gd name="T79" fmla="*/ 550 h 750"/>
              <a:gd name="T80" fmla="*/ 488 w 688"/>
              <a:gd name="T81" fmla="*/ 374 h 750"/>
              <a:gd name="T82" fmla="*/ 575 w 688"/>
              <a:gd name="T83" fmla="*/ 455 h 750"/>
              <a:gd name="T84" fmla="*/ 460 w 688"/>
              <a:gd name="T85" fmla="*/ 570 h 750"/>
              <a:gd name="T86" fmla="*/ 400 w 688"/>
              <a:gd name="T87" fmla="*/ 510 h 750"/>
              <a:gd name="T88" fmla="*/ 365 w 688"/>
              <a:gd name="T89" fmla="*/ 545 h 750"/>
              <a:gd name="T90" fmla="*/ 460 w 688"/>
              <a:gd name="T91" fmla="*/ 640 h 750"/>
              <a:gd name="T92" fmla="*/ 611 w 688"/>
              <a:gd name="T93" fmla="*/ 490 h 750"/>
              <a:gd name="T94" fmla="*/ 575 w 688"/>
              <a:gd name="T95" fmla="*/ 455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8" h="750">
                <a:moveTo>
                  <a:pt x="60" y="0"/>
                </a:moveTo>
                <a:cubicBezTo>
                  <a:pt x="27" y="0"/>
                  <a:pt x="0" y="27"/>
                  <a:pt x="0" y="60"/>
                </a:cubicBezTo>
                <a:lnTo>
                  <a:pt x="0" y="578"/>
                </a:lnTo>
                <a:cubicBezTo>
                  <a:pt x="0" y="610"/>
                  <a:pt x="27" y="637"/>
                  <a:pt x="60" y="637"/>
                </a:cubicBezTo>
                <a:lnTo>
                  <a:pt x="308" y="637"/>
                </a:lnTo>
                <a:cubicBezTo>
                  <a:pt x="341" y="704"/>
                  <a:pt x="409" y="750"/>
                  <a:pt x="488" y="750"/>
                </a:cubicBezTo>
                <a:cubicBezTo>
                  <a:pt x="598" y="750"/>
                  <a:pt x="688" y="660"/>
                  <a:pt x="688" y="550"/>
                </a:cubicBezTo>
                <a:cubicBezTo>
                  <a:pt x="688" y="464"/>
                  <a:pt x="634" y="390"/>
                  <a:pt x="557" y="362"/>
                </a:cubicBezTo>
                <a:lnTo>
                  <a:pt x="557" y="60"/>
                </a:lnTo>
                <a:cubicBezTo>
                  <a:pt x="557" y="27"/>
                  <a:pt x="530" y="0"/>
                  <a:pt x="497" y="0"/>
                </a:cubicBezTo>
                <a:lnTo>
                  <a:pt x="60" y="0"/>
                </a:lnTo>
                <a:close/>
                <a:moveTo>
                  <a:pt x="60" y="50"/>
                </a:moveTo>
                <a:lnTo>
                  <a:pt x="497" y="50"/>
                </a:lnTo>
                <a:cubicBezTo>
                  <a:pt x="503" y="50"/>
                  <a:pt x="507" y="54"/>
                  <a:pt x="507" y="60"/>
                </a:cubicBezTo>
                <a:lnTo>
                  <a:pt x="507" y="350"/>
                </a:lnTo>
                <a:cubicBezTo>
                  <a:pt x="501" y="350"/>
                  <a:pt x="494" y="349"/>
                  <a:pt x="488" y="349"/>
                </a:cubicBezTo>
                <a:cubicBezTo>
                  <a:pt x="467" y="349"/>
                  <a:pt x="447" y="353"/>
                  <a:pt x="428" y="359"/>
                </a:cubicBezTo>
                <a:lnTo>
                  <a:pt x="105" y="359"/>
                </a:lnTo>
                <a:lnTo>
                  <a:pt x="105" y="385"/>
                </a:lnTo>
                <a:lnTo>
                  <a:pt x="374" y="385"/>
                </a:lnTo>
                <a:cubicBezTo>
                  <a:pt x="322" y="422"/>
                  <a:pt x="288" y="482"/>
                  <a:pt x="288" y="550"/>
                </a:cubicBezTo>
                <a:cubicBezTo>
                  <a:pt x="288" y="563"/>
                  <a:pt x="289" y="575"/>
                  <a:pt x="291" y="587"/>
                </a:cubicBezTo>
                <a:lnTo>
                  <a:pt x="60" y="587"/>
                </a:lnTo>
                <a:cubicBezTo>
                  <a:pt x="53" y="587"/>
                  <a:pt x="50" y="583"/>
                  <a:pt x="50" y="578"/>
                </a:cubicBezTo>
                <a:lnTo>
                  <a:pt x="50" y="60"/>
                </a:lnTo>
                <a:cubicBezTo>
                  <a:pt x="50" y="54"/>
                  <a:pt x="53" y="50"/>
                  <a:pt x="60" y="50"/>
                </a:cubicBezTo>
                <a:close/>
                <a:moveTo>
                  <a:pt x="105" y="132"/>
                </a:moveTo>
                <a:lnTo>
                  <a:pt x="105" y="158"/>
                </a:lnTo>
                <a:lnTo>
                  <a:pt x="452" y="158"/>
                </a:lnTo>
                <a:lnTo>
                  <a:pt x="452" y="132"/>
                </a:lnTo>
                <a:lnTo>
                  <a:pt x="105" y="132"/>
                </a:lnTo>
                <a:close/>
                <a:moveTo>
                  <a:pt x="105" y="245"/>
                </a:moveTo>
                <a:lnTo>
                  <a:pt x="105" y="272"/>
                </a:lnTo>
                <a:lnTo>
                  <a:pt x="452" y="272"/>
                </a:lnTo>
                <a:lnTo>
                  <a:pt x="452" y="245"/>
                </a:lnTo>
                <a:lnTo>
                  <a:pt x="105" y="245"/>
                </a:lnTo>
                <a:close/>
                <a:moveTo>
                  <a:pt x="488" y="374"/>
                </a:moveTo>
                <a:cubicBezTo>
                  <a:pt x="585" y="374"/>
                  <a:pt x="663" y="453"/>
                  <a:pt x="663" y="550"/>
                </a:cubicBezTo>
                <a:cubicBezTo>
                  <a:pt x="663" y="647"/>
                  <a:pt x="585" y="725"/>
                  <a:pt x="488" y="725"/>
                </a:cubicBezTo>
                <a:cubicBezTo>
                  <a:pt x="391" y="725"/>
                  <a:pt x="313" y="647"/>
                  <a:pt x="313" y="550"/>
                </a:cubicBezTo>
                <a:cubicBezTo>
                  <a:pt x="313" y="453"/>
                  <a:pt x="391" y="374"/>
                  <a:pt x="488" y="374"/>
                </a:cubicBezTo>
                <a:close/>
                <a:moveTo>
                  <a:pt x="575" y="455"/>
                </a:moveTo>
                <a:lnTo>
                  <a:pt x="460" y="570"/>
                </a:lnTo>
                <a:lnTo>
                  <a:pt x="400" y="510"/>
                </a:lnTo>
                <a:lnTo>
                  <a:pt x="365" y="545"/>
                </a:lnTo>
                <a:lnTo>
                  <a:pt x="460" y="640"/>
                </a:lnTo>
                <a:lnTo>
                  <a:pt x="611" y="490"/>
                </a:lnTo>
                <a:lnTo>
                  <a:pt x="575" y="4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smtClean="0"/>
              <a:t>3.3 </a:t>
            </a:r>
            <a:r>
              <a:rPr lang="en-US" sz="2000" b="0" dirty="0"/>
              <a:t>Compliance </a:t>
            </a:r>
            <a:r>
              <a:rPr lang="en-US" sz="2000" b="0" dirty="0" smtClean="0"/>
              <a:t>Checker</a:t>
            </a:r>
            <a:r>
              <a:rPr lang="en-US" dirty="0"/>
              <a:t/>
            </a:r>
            <a:br>
              <a:rPr lang="en-US" dirty="0"/>
            </a:br>
            <a:endParaRPr lang="en-GB" dirty="0"/>
          </a:p>
        </p:txBody>
      </p:sp>
      <p:sp>
        <p:nvSpPr>
          <p:cNvPr id="6" name="Pentagon 5"/>
          <p:cNvSpPr>
            <a:spLocks noGrp="1" noChangeArrowheads="1"/>
          </p:cNvSpPr>
          <p:nvPr/>
        </p:nvSpPr>
        <p:spPr bwMode="auto">
          <a:xfrm>
            <a:off x="254662" y="1188469"/>
            <a:ext cx="2880000" cy="587375"/>
          </a:xfrm>
          <a:prstGeom prst="homePlate">
            <a:avLst>
              <a:gd name="adj" fmla="val 18108"/>
            </a:avLst>
          </a:prstGeom>
          <a:solidFill>
            <a:srgbClr val="F58C45"/>
          </a:solidFill>
          <a:ln w="9525" algn="ctr">
            <a:solidFill>
              <a:srgbClr val="000066"/>
            </a:solidFill>
            <a:prstDash val="solid"/>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b="1" dirty="0" smtClean="0">
                <a:solidFill>
                  <a:schemeClr val="tx1"/>
                </a:solidFill>
                <a:latin typeface="Arial" panose="020B0604020202020204" pitchFamily="34" charset="0"/>
                <a:cs typeface="Arial" panose="020B0604020202020204" pitchFamily="34" charset="0"/>
              </a:rPr>
              <a:t>3.3 Compliance Checker</a:t>
            </a:r>
            <a:endParaRPr lang="nl-NL" b="1" dirty="0">
              <a:solidFill>
                <a:schemeClr val="tx1"/>
              </a:solidFill>
              <a:latin typeface="Arial" panose="020B0604020202020204" pitchFamily="34" charset="0"/>
              <a:cs typeface="Arial" panose="020B0604020202020204" pitchFamily="34" charset="0"/>
            </a:endParaRPr>
          </a:p>
        </p:txBody>
      </p:sp>
      <p:cxnSp>
        <p:nvCxnSpPr>
          <p:cNvPr id="7" name="Straight Connector 6"/>
          <p:cNvCxnSpPr/>
          <p:nvPr/>
        </p:nvCxnSpPr>
        <p:spPr bwMode="auto">
          <a:xfrm>
            <a:off x="254662" y="2257380"/>
            <a:ext cx="186906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cxnSp>
        <p:nvCxnSpPr>
          <p:cNvPr id="10" name="Straight Connector 9"/>
          <p:cNvCxnSpPr/>
          <p:nvPr/>
        </p:nvCxnSpPr>
        <p:spPr bwMode="auto">
          <a:xfrm>
            <a:off x="2591780" y="2257380"/>
            <a:ext cx="627350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grpSp>
        <p:nvGrpSpPr>
          <p:cNvPr id="13" name="Group 12"/>
          <p:cNvGrpSpPr/>
          <p:nvPr/>
        </p:nvGrpSpPr>
        <p:grpSpPr>
          <a:xfrm>
            <a:off x="7560332" y="4815277"/>
            <a:ext cx="1151948" cy="929746"/>
            <a:chOff x="7573658" y="4857390"/>
            <a:chExt cx="1151948" cy="929746"/>
          </a:xfrm>
        </p:grpSpPr>
        <p:pic>
          <p:nvPicPr>
            <p:cNvPr id="14" name="Picture 2" descr="Afbeeldingsresultaat voor mind your step"/>
            <p:cNvPicPr>
              <a:picLocks noChangeAspect="1" noChangeArrowheads="1"/>
            </p:cNvPicPr>
            <p:nvPr/>
          </p:nvPicPr>
          <p:blipFill rotWithShape="1">
            <a:blip r:embed="rId7">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15" name="Picture 2" descr="Afbeeldingsresultaat voor mind your step"/>
            <p:cNvPicPr>
              <a:picLocks noChangeAspect="1" noChangeArrowheads="1"/>
            </p:cNvPicPr>
            <p:nvPr/>
          </p:nvPicPr>
          <p:blipFill rotWithShape="1">
            <a:blip r:embed="rId7">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Tree>
    <p:extLst>
      <p:ext uri="{BB962C8B-B14F-4D97-AF65-F5344CB8AC3E}">
        <p14:creationId xmlns:p14="http://schemas.microsoft.com/office/powerpoint/2010/main" val="3962144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292861098"/>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638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265236"/>
                        <a:ext cx="1465" cy="1465"/>
                      </a:xfrm>
                      <a:prstGeom prst="rect">
                        <a:avLst/>
                      </a:prstGeom>
                    </p:spPr>
                  </p:pic>
                </p:oleObj>
              </mc:Fallback>
            </mc:AlternateContent>
          </a:graphicData>
        </a:graphic>
      </p:graphicFrame>
      <p:sp>
        <p:nvSpPr>
          <p:cNvPr id="9" name="Rectangle 8"/>
          <p:cNvSpPr/>
          <p:nvPr/>
        </p:nvSpPr>
        <p:spPr>
          <a:xfrm>
            <a:off x="628650" y="1307938"/>
            <a:ext cx="4475101" cy="320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6" name="Title 5"/>
          <p:cNvSpPr>
            <a:spLocks noGrp="1"/>
          </p:cNvSpPr>
          <p:nvPr>
            <p:ph type="title"/>
          </p:nvPr>
        </p:nvSpPr>
        <p:spPr/>
        <p:txBody>
          <a:bodyPr/>
          <a:lstStyle/>
          <a:p>
            <a:r>
              <a:rPr lang="en-GB" dirty="0" smtClean="0"/>
              <a:t>Contents</a:t>
            </a:r>
            <a:endParaRPr lang="en-GB" dirty="0"/>
          </a:p>
        </p:txBody>
      </p:sp>
      <p:sp>
        <p:nvSpPr>
          <p:cNvPr id="11" name="Content Placeholder 6"/>
          <p:cNvSpPr>
            <a:spLocks noGrp="1"/>
          </p:cNvSpPr>
          <p:nvPr>
            <p:ph idx="1"/>
          </p:nvPr>
        </p:nvSpPr>
        <p:spPr>
          <a:xfrm>
            <a:off x="628650" y="1314289"/>
            <a:ext cx="7886700" cy="4650844"/>
          </a:xfrm>
        </p:spPr>
        <p:txBody>
          <a:bodyPr>
            <a:normAutofit/>
          </a:bodyPr>
          <a:lstStyle/>
          <a:p>
            <a:pPr marL="342900" lvl="0" indent="-342900" defTabSz="685800">
              <a:spcBef>
                <a:spcPts val="750"/>
              </a:spcBef>
              <a:buFont typeface="Wingdings" pitchFamily="2" charset="2"/>
              <a:buAutoNum type="arabicPeriod"/>
            </a:pPr>
            <a:r>
              <a:rPr lang="en-GB" sz="1800" dirty="0" smtClean="0"/>
              <a:t>The EGFL </a:t>
            </a:r>
            <a:r>
              <a:rPr lang="en-GB" sz="1800" dirty="0"/>
              <a:t>programme</a:t>
            </a:r>
          </a:p>
          <a:p>
            <a:pPr marL="514350" lvl="1" indent="-171450" defTabSz="685800">
              <a:spcBef>
                <a:spcPts val="375"/>
              </a:spcBef>
            </a:pPr>
            <a:r>
              <a:rPr lang="en-GB" sz="1600" dirty="0" smtClean="0"/>
              <a:t>Introduction</a:t>
            </a:r>
            <a:endParaRPr lang="en-GB" sz="1600" dirty="0"/>
          </a:p>
          <a:p>
            <a:pPr marL="514350" lvl="1" indent="-171450" defTabSz="685800">
              <a:spcBef>
                <a:spcPts val="375"/>
              </a:spcBef>
            </a:pPr>
            <a:r>
              <a:rPr lang="en-GB" sz="1600" dirty="0" smtClean="0"/>
              <a:t>Scope</a:t>
            </a:r>
          </a:p>
          <a:p>
            <a:pPr marL="514350" lvl="1" indent="-171450" defTabSz="685800">
              <a:spcBef>
                <a:spcPts val="375"/>
              </a:spcBef>
            </a:pPr>
            <a:r>
              <a:rPr lang="en-GB" sz="1600" dirty="0" smtClean="0"/>
              <a:t>Objectives</a:t>
            </a:r>
            <a:endParaRPr lang="en-GB" sz="1600" dirty="0"/>
          </a:p>
          <a:p>
            <a:pPr marL="342900" lvl="0" indent="-342900" defTabSz="685800">
              <a:spcBef>
                <a:spcPts val="750"/>
              </a:spcBef>
              <a:buFont typeface="+mj-lt"/>
              <a:buAutoNum type="arabicPeriod"/>
            </a:pPr>
            <a:r>
              <a:rPr lang="en-GB" sz="1800" dirty="0" smtClean="0"/>
              <a:t>Roll-out </a:t>
            </a:r>
            <a:r>
              <a:rPr lang="en-GB" sz="1800" dirty="0"/>
              <a:t>plan</a:t>
            </a:r>
          </a:p>
          <a:p>
            <a:pPr marL="514350" lvl="1" indent="-171450" defTabSz="685800">
              <a:spcBef>
                <a:spcPts val="375"/>
              </a:spcBef>
            </a:pPr>
            <a:r>
              <a:rPr lang="en-GB" sz="1600" dirty="0" smtClean="0"/>
              <a:t>High-level </a:t>
            </a:r>
            <a:r>
              <a:rPr lang="en-GB" sz="1600" dirty="0"/>
              <a:t>roll-out plan</a:t>
            </a:r>
          </a:p>
          <a:p>
            <a:pPr marL="514350" lvl="1" indent="-171450" defTabSz="685800">
              <a:spcBef>
                <a:spcPts val="375"/>
              </a:spcBef>
              <a:spcAft>
                <a:spcPts val="600"/>
              </a:spcAft>
            </a:pPr>
            <a:r>
              <a:rPr lang="en-GB" sz="1600" dirty="0"/>
              <a:t>Detailed roll-out </a:t>
            </a:r>
            <a:r>
              <a:rPr lang="en-GB" sz="1600" dirty="0" smtClean="0"/>
              <a:t>plan</a:t>
            </a:r>
          </a:p>
          <a:p>
            <a:pPr marL="0" lvl="0" indent="0" defTabSz="685800">
              <a:spcBef>
                <a:spcPts val="750"/>
              </a:spcBef>
              <a:buNone/>
            </a:pPr>
            <a:r>
              <a:rPr lang="en-GB" sz="1800" dirty="0" smtClean="0"/>
              <a:t>3. Appendix</a:t>
            </a:r>
          </a:p>
          <a:p>
            <a:pPr marL="514350" lvl="1" indent="-171450" defTabSz="685800">
              <a:spcBef>
                <a:spcPts val="375"/>
              </a:spcBef>
            </a:pPr>
            <a:endParaRPr lang="en-GB" sz="1400" dirty="0">
              <a:solidFill>
                <a:srgbClr val="000066"/>
              </a:solidFill>
            </a:endParaRPr>
          </a:p>
          <a:p>
            <a:pPr marL="514350" lvl="1" indent="-171450" defTabSz="685800">
              <a:spcBef>
                <a:spcPts val="375"/>
              </a:spcBef>
            </a:pPr>
            <a:endParaRPr lang="en-GB" sz="1400" dirty="0">
              <a:solidFill>
                <a:srgbClr val="000066"/>
              </a:solidFill>
            </a:endParaRPr>
          </a:p>
          <a:p>
            <a:pPr marL="514350" lvl="1" indent="-171450" defTabSz="685800">
              <a:spcBef>
                <a:spcPts val="375"/>
              </a:spcBef>
            </a:pPr>
            <a:endParaRPr lang="en-GB" sz="1400" dirty="0">
              <a:solidFill>
                <a:prstClr val="black"/>
              </a:solidFill>
            </a:endParaRPr>
          </a:p>
          <a:p>
            <a:endParaRPr lang="en-GB" dirty="0" smtClean="0"/>
          </a:p>
        </p:txBody>
      </p:sp>
    </p:spTree>
    <p:extLst>
      <p:ext uri="{BB962C8B-B14F-4D97-AF65-F5344CB8AC3E}">
        <p14:creationId xmlns:p14="http://schemas.microsoft.com/office/powerpoint/2010/main" val="3962939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ext uri="{D42A27DB-BD31-4B8C-83A1-F6EECF244321}">
                <p14:modId xmlns:p14="http://schemas.microsoft.com/office/powerpoint/2010/main" val="3285579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Pentagon 20"/>
          <p:cNvSpPr/>
          <p:nvPr/>
        </p:nvSpPr>
        <p:spPr>
          <a:xfrm>
            <a:off x="254662" y="2312876"/>
            <a:ext cx="2229107" cy="3568168"/>
          </a:xfrm>
          <a:prstGeom prst="homePlate">
            <a:avLst>
              <a:gd name="adj" fmla="val 16395"/>
            </a:avLst>
          </a:prstGeom>
          <a:solidFill>
            <a:srgbClr val="FFFDE5"/>
          </a:solidFill>
          <a:ln>
            <a:solidFill>
              <a:srgbClr val="E8D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a:solidFill>
                  <a:prstClr val="black"/>
                </a:solidFill>
                <a:latin typeface="Arial" panose="020B0604020202020204" pitchFamily="34" charset="0"/>
                <a:cs typeface="Arial" panose="020B0604020202020204" pitchFamily="34" charset="0"/>
              </a:rPr>
              <a:t>Review the </a:t>
            </a:r>
            <a:r>
              <a:rPr lang="en-US" sz="1300" kern="0" dirty="0" smtClean="0">
                <a:solidFill>
                  <a:prstClr val="black"/>
                </a:solidFill>
                <a:latin typeface="Arial" panose="020B0604020202020204" pitchFamily="34" charset="0"/>
                <a:cs typeface="Arial" panose="020B0604020202020204" pitchFamily="34" charset="0"/>
              </a:rPr>
              <a:t>existing   </a:t>
            </a:r>
            <a:r>
              <a:rPr lang="en-US" sz="1300" kern="0" dirty="0">
                <a:solidFill>
                  <a:prstClr val="black"/>
                </a:solidFill>
                <a:latin typeface="Arial" panose="020B0604020202020204" pitchFamily="34" charset="0"/>
                <a:cs typeface="Arial" panose="020B0604020202020204" pitchFamily="34" charset="0"/>
              </a:rPr>
              <a:t>local contracts and SLA’s with GHA’s and truckers to identify whether these require changes for EGFL and, if so, implement these changes before Go-Live</a:t>
            </a:r>
          </a:p>
          <a:p>
            <a:pPr lvl="0" algn="ctr" fontAlgn="auto">
              <a:spcBef>
                <a:spcPts val="0"/>
              </a:spcBef>
              <a:spcAft>
                <a:spcPts val="0"/>
              </a:spcAft>
              <a:defRPr/>
            </a:pPr>
            <a:endParaRPr lang="en-US" sz="1300" kern="0" dirty="0" smtClean="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smtClean="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a:t>4.1 Assess and modify local </a:t>
            </a:r>
            <a:r>
              <a:rPr lang="en-US" sz="2000" b="0" dirty="0" smtClean="0"/>
              <a:t>contract/SLA</a:t>
            </a:r>
            <a:r>
              <a:rPr lang="en-US" dirty="0"/>
              <a:t/>
            </a:r>
            <a:br>
              <a:rPr lang="en-US" dirty="0"/>
            </a:br>
            <a:endParaRPr lang="en-GB" dirty="0"/>
          </a:p>
        </p:txBody>
      </p:sp>
      <p:sp>
        <p:nvSpPr>
          <p:cNvPr id="6" name="Pentagon 5"/>
          <p:cNvSpPr>
            <a:spLocks noGrp="1" noChangeArrowheads="1"/>
          </p:cNvSpPr>
          <p:nvPr/>
        </p:nvSpPr>
        <p:spPr bwMode="auto">
          <a:xfrm>
            <a:off x="254662" y="1188469"/>
            <a:ext cx="2880000" cy="587375"/>
          </a:xfrm>
          <a:prstGeom prst="homePlate">
            <a:avLst>
              <a:gd name="adj" fmla="val 18108"/>
            </a:avLst>
          </a:prstGeom>
          <a:solidFill>
            <a:srgbClr val="E8D702"/>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b="1" dirty="0">
                <a:solidFill>
                  <a:schemeClr val="tx1"/>
                </a:solidFill>
                <a:latin typeface="Arial" panose="020B0604020202020204" pitchFamily="34" charset="0"/>
                <a:cs typeface="Arial" panose="020B0604020202020204" pitchFamily="34" charset="0"/>
              </a:rPr>
              <a:t>4.1 </a:t>
            </a:r>
            <a:r>
              <a:rPr lang="en-US" b="1" dirty="0" smtClean="0">
                <a:solidFill>
                  <a:schemeClr val="tx1"/>
                </a:solidFill>
                <a:latin typeface="Arial" panose="020B0604020202020204" pitchFamily="34" charset="0"/>
                <a:cs typeface="Arial" panose="020B0604020202020204" pitchFamily="34" charset="0"/>
              </a:rPr>
              <a:t>Review local contract/SLA</a:t>
            </a:r>
            <a:endParaRPr lang="en-US" b="1"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740285" y="4743164"/>
            <a:ext cx="801688" cy="954088"/>
            <a:chOff x="522000" y="3645024"/>
            <a:chExt cx="801688" cy="954088"/>
          </a:xfrm>
        </p:grpSpPr>
        <p:sp>
          <p:nvSpPr>
            <p:cNvPr id="8" name="Freeform 51"/>
            <p:cNvSpPr>
              <a:spLocks noEditPoints="1"/>
            </p:cNvSpPr>
            <p:nvPr/>
          </p:nvSpPr>
          <p:spPr bwMode="auto">
            <a:xfrm>
              <a:off x="522000" y="3645024"/>
              <a:ext cx="801688" cy="954088"/>
            </a:xfrm>
            <a:custGeom>
              <a:avLst/>
              <a:gdLst>
                <a:gd name="T0" fmla="*/ 265 w 1051"/>
                <a:gd name="T1" fmla="*/ 0 h 1253"/>
                <a:gd name="T2" fmla="*/ 265 w 1051"/>
                <a:gd name="T3" fmla="*/ 225 h 1253"/>
                <a:gd name="T4" fmla="*/ 40 w 1051"/>
                <a:gd name="T5" fmla="*/ 225 h 1253"/>
                <a:gd name="T6" fmla="*/ 40 w 1051"/>
                <a:gd name="T7" fmla="*/ 1081 h 1253"/>
                <a:gd name="T8" fmla="*/ 12 w 1051"/>
                <a:gd name="T9" fmla="*/ 1106 h 1253"/>
                <a:gd name="T10" fmla="*/ 10 w 1051"/>
                <a:gd name="T11" fmla="*/ 1146 h 1253"/>
                <a:gd name="T12" fmla="*/ 40 w 1051"/>
                <a:gd name="T13" fmla="*/ 1179 h 1253"/>
                <a:gd name="T14" fmla="*/ 40 w 1051"/>
                <a:gd name="T15" fmla="*/ 1235 h 1253"/>
                <a:gd name="T16" fmla="*/ 91 w 1051"/>
                <a:gd name="T17" fmla="*/ 1235 h 1253"/>
                <a:gd name="T18" fmla="*/ 96 w 1051"/>
                <a:gd name="T19" fmla="*/ 1241 h 1253"/>
                <a:gd name="T20" fmla="*/ 136 w 1051"/>
                <a:gd name="T21" fmla="*/ 1243 h 1253"/>
                <a:gd name="T22" fmla="*/ 144 w 1051"/>
                <a:gd name="T23" fmla="*/ 1235 h 1253"/>
                <a:gd name="T24" fmla="*/ 826 w 1051"/>
                <a:gd name="T25" fmla="*/ 1235 h 1253"/>
                <a:gd name="T26" fmla="*/ 826 w 1051"/>
                <a:gd name="T27" fmla="*/ 1011 h 1253"/>
                <a:gd name="T28" fmla="*/ 1051 w 1051"/>
                <a:gd name="T29" fmla="*/ 1011 h 1253"/>
                <a:gd name="T30" fmla="*/ 1051 w 1051"/>
                <a:gd name="T31" fmla="*/ 0 h 1253"/>
                <a:gd name="T32" fmla="*/ 265 w 1051"/>
                <a:gd name="T33" fmla="*/ 0 h 1253"/>
                <a:gd name="T34" fmla="*/ 189 w 1051"/>
                <a:gd name="T35" fmla="*/ 1194 h 1253"/>
                <a:gd name="T36" fmla="*/ 375 w 1051"/>
                <a:gd name="T37" fmla="*/ 1025 h 1253"/>
                <a:gd name="T38" fmla="*/ 377 w 1051"/>
                <a:gd name="T39" fmla="*/ 985 h 1253"/>
                <a:gd name="T40" fmla="*/ 292 w 1051"/>
                <a:gd name="T41" fmla="*/ 891 h 1253"/>
                <a:gd name="T42" fmla="*/ 251 w 1051"/>
                <a:gd name="T43" fmla="*/ 889 h 1253"/>
                <a:gd name="T44" fmla="*/ 81 w 1051"/>
                <a:gd name="T45" fmla="*/ 1044 h 1253"/>
                <a:gd name="T46" fmla="*/ 81 w 1051"/>
                <a:gd name="T47" fmla="*/ 266 h 1253"/>
                <a:gd name="T48" fmla="*/ 785 w 1051"/>
                <a:gd name="T49" fmla="*/ 266 h 1253"/>
                <a:gd name="T50" fmla="*/ 785 w 1051"/>
                <a:gd name="T51" fmla="*/ 457 h 1253"/>
                <a:gd name="T52" fmla="*/ 785 w 1051"/>
                <a:gd name="T53" fmla="*/ 457 h 1253"/>
                <a:gd name="T54" fmla="*/ 584 w 1051"/>
                <a:gd name="T55" fmla="*/ 382 h 1253"/>
                <a:gd name="T56" fmla="*/ 271 w 1051"/>
                <a:gd name="T57" fmla="*/ 696 h 1253"/>
                <a:gd name="T58" fmla="*/ 584 w 1051"/>
                <a:gd name="T59" fmla="*/ 1009 h 1253"/>
                <a:gd name="T60" fmla="*/ 785 w 1051"/>
                <a:gd name="T61" fmla="*/ 934 h 1253"/>
                <a:gd name="T62" fmla="*/ 785 w 1051"/>
                <a:gd name="T63" fmla="*/ 1194 h 1253"/>
                <a:gd name="T64" fmla="*/ 189 w 1051"/>
                <a:gd name="T65" fmla="*/ 1194 h 1253"/>
                <a:gd name="T66" fmla="*/ 584 w 1051"/>
                <a:gd name="T67" fmla="*/ 924 h 1253"/>
                <a:gd name="T68" fmla="*/ 356 w 1051"/>
                <a:gd name="T69" fmla="*/ 696 h 1253"/>
                <a:gd name="T70" fmla="*/ 584 w 1051"/>
                <a:gd name="T71" fmla="*/ 467 h 1253"/>
                <a:gd name="T72" fmla="*/ 812 w 1051"/>
                <a:gd name="T73" fmla="*/ 696 h 1253"/>
                <a:gd name="T74" fmla="*/ 584 w 1051"/>
                <a:gd name="T75" fmla="*/ 924 h 1253"/>
                <a:gd name="T76" fmla="*/ 1010 w 1051"/>
                <a:gd name="T77" fmla="*/ 970 h 1253"/>
                <a:gd name="T78" fmla="*/ 826 w 1051"/>
                <a:gd name="T79" fmla="*/ 970 h 1253"/>
                <a:gd name="T80" fmla="*/ 826 w 1051"/>
                <a:gd name="T81" fmla="*/ 892 h 1253"/>
                <a:gd name="T82" fmla="*/ 826 w 1051"/>
                <a:gd name="T83" fmla="*/ 893 h 1253"/>
                <a:gd name="T84" fmla="*/ 897 w 1051"/>
                <a:gd name="T85" fmla="*/ 696 h 1253"/>
                <a:gd name="T86" fmla="*/ 826 w 1051"/>
                <a:gd name="T87" fmla="*/ 499 h 1253"/>
                <a:gd name="T88" fmla="*/ 826 w 1051"/>
                <a:gd name="T89" fmla="*/ 225 h 1253"/>
                <a:gd name="T90" fmla="*/ 306 w 1051"/>
                <a:gd name="T91" fmla="*/ 225 h 1253"/>
                <a:gd name="T92" fmla="*/ 306 w 1051"/>
                <a:gd name="T93" fmla="*/ 41 h 1253"/>
                <a:gd name="T94" fmla="*/ 1010 w 1051"/>
                <a:gd name="T95" fmla="*/ 41 h 1253"/>
                <a:gd name="T96" fmla="*/ 1010 w 1051"/>
                <a:gd name="T97" fmla="*/ 97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1" h="1253">
                  <a:moveTo>
                    <a:pt x="265" y="0"/>
                  </a:moveTo>
                  <a:lnTo>
                    <a:pt x="265" y="225"/>
                  </a:lnTo>
                  <a:lnTo>
                    <a:pt x="40" y="225"/>
                  </a:lnTo>
                  <a:lnTo>
                    <a:pt x="40" y="1081"/>
                  </a:lnTo>
                  <a:lnTo>
                    <a:pt x="12" y="1106"/>
                  </a:lnTo>
                  <a:cubicBezTo>
                    <a:pt x="1" y="1117"/>
                    <a:pt x="0" y="1135"/>
                    <a:pt x="10" y="1146"/>
                  </a:cubicBezTo>
                  <a:lnTo>
                    <a:pt x="40" y="1179"/>
                  </a:lnTo>
                  <a:lnTo>
                    <a:pt x="40" y="1235"/>
                  </a:lnTo>
                  <a:lnTo>
                    <a:pt x="91" y="1235"/>
                  </a:lnTo>
                  <a:lnTo>
                    <a:pt x="96" y="1241"/>
                  </a:lnTo>
                  <a:cubicBezTo>
                    <a:pt x="106" y="1252"/>
                    <a:pt x="124" y="1253"/>
                    <a:pt x="136" y="1243"/>
                  </a:cubicBezTo>
                  <a:lnTo>
                    <a:pt x="144" y="1235"/>
                  </a:lnTo>
                  <a:lnTo>
                    <a:pt x="826" y="1235"/>
                  </a:lnTo>
                  <a:lnTo>
                    <a:pt x="826" y="1011"/>
                  </a:lnTo>
                  <a:lnTo>
                    <a:pt x="1051" y="1011"/>
                  </a:lnTo>
                  <a:lnTo>
                    <a:pt x="1051" y="0"/>
                  </a:lnTo>
                  <a:lnTo>
                    <a:pt x="265" y="0"/>
                  </a:lnTo>
                  <a:close/>
                  <a:moveTo>
                    <a:pt x="189" y="1194"/>
                  </a:moveTo>
                  <a:lnTo>
                    <a:pt x="375" y="1025"/>
                  </a:lnTo>
                  <a:cubicBezTo>
                    <a:pt x="387" y="1015"/>
                    <a:pt x="387" y="997"/>
                    <a:pt x="377" y="985"/>
                  </a:cubicBezTo>
                  <a:lnTo>
                    <a:pt x="292" y="891"/>
                  </a:lnTo>
                  <a:cubicBezTo>
                    <a:pt x="281" y="879"/>
                    <a:pt x="263" y="878"/>
                    <a:pt x="251" y="889"/>
                  </a:cubicBezTo>
                  <a:lnTo>
                    <a:pt x="81" y="1044"/>
                  </a:lnTo>
                  <a:lnTo>
                    <a:pt x="81" y="266"/>
                  </a:lnTo>
                  <a:lnTo>
                    <a:pt x="785" y="266"/>
                  </a:lnTo>
                  <a:lnTo>
                    <a:pt x="785" y="457"/>
                  </a:lnTo>
                  <a:cubicBezTo>
                    <a:pt x="785" y="457"/>
                    <a:pt x="785" y="457"/>
                    <a:pt x="785" y="457"/>
                  </a:cubicBezTo>
                  <a:cubicBezTo>
                    <a:pt x="731" y="411"/>
                    <a:pt x="661" y="382"/>
                    <a:pt x="584" y="382"/>
                  </a:cubicBezTo>
                  <a:cubicBezTo>
                    <a:pt x="411" y="382"/>
                    <a:pt x="271" y="523"/>
                    <a:pt x="271" y="696"/>
                  </a:cubicBezTo>
                  <a:cubicBezTo>
                    <a:pt x="271" y="869"/>
                    <a:pt x="411" y="1009"/>
                    <a:pt x="584" y="1009"/>
                  </a:cubicBezTo>
                  <a:cubicBezTo>
                    <a:pt x="661" y="1009"/>
                    <a:pt x="731" y="980"/>
                    <a:pt x="785" y="934"/>
                  </a:cubicBezTo>
                  <a:lnTo>
                    <a:pt x="785" y="1194"/>
                  </a:lnTo>
                  <a:lnTo>
                    <a:pt x="189" y="1194"/>
                  </a:lnTo>
                  <a:close/>
                  <a:moveTo>
                    <a:pt x="584" y="924"/>
                  </a:moveTo>
                  <a:cubicBezTo>
                    <a:pt x="458" y="924"/>
                    <a:pt x="356" y="822"/>
                    <a:pt x="356" y="696"/>
                  </a:cubicBezTo>
                  <a:cubicBezTo>
                    <a:pt x="356" y="570"/>
                    <a:pt x="458" y="467"/>
                    <a:pt x="584" y="467"/>
                  </a:cubicBezTo>
                  <a:cubicBezTo>
                    <a:pt x="710" y="467"/>
                    <a:pt x="812" y="570"/>
                    <a:pt x="812" y="696"/>
                  </a:cubicBezTo>
                  <a:cubicBezTo>
                    <a:pt x="812" y="822"/>
                    <a:pt x="710" y="924"/>
                    <a:pt x="584" y="924"/>
                  </a:cubicBezTo>
                  <a:close/>
                  <a:moveTo>
                    <a:pt x="1010" y="970"/>
                  </a:moveTo>
                  <a:lnTo>
                    <a:pt x="826" y="970"/>
                  </a:lnTo>
                  <a:lnTo>
                    <a:pt x="826" y="892"/>
                  </a:lnTo>
                  <a:cubicBezTo>
                    <a:pt x="826" y="892"/>
                    <a:pt x="826" y="892"/>
                    <a:pt x="826" y="893"/>
                  </a:cubicBezTo>
                  <a:cubicBezTo>
                    <a:pt x="870" y="839"/>
                    <a:pt x="897" y="771"/>
                    <a:pt x="897" y="696"/>
                  </a:cubicBezTo>
                  <a:cubicBezTo>
                    <a:pt x="897" y="621"/>
                    <a:pt x="870" y="553"/>
                    <a:pt x="826" y="499"/>
                  </a:cubicBezTo>
                  <a:lnTo>
                    <a:pt x="826" y="225"/>
                  </a:lnTo>
                  <a:lnTo>
                    <a:pt x="306" y="225"/>
                  </a:lnTo>
                  <a:lnTo>
                    <a:pt x="306" y="41"/>
                  </a:lnTo>
                  <a:lnTo>
                    <a:pt x="1010" y="41"/>
                  </a:lnTo>
                  <a:lnTo>
                    <a:pt x="1010" y="9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9" name="Rectangle 8"/>
            <p:cNvSpPr/>
            <p:nvPr/>
          </p:nvSpPr>
          <p:spPr bwMode="auto">
            <a:xfrm>
              <a:off x="728515" y="4049341"/>
              <a:ext cx="504126" cy="252028"/>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SLA</a:t>
              </a:r>
            </a:p>
          </p:txBody>
        </p:sp>
      </p:grpSp>
      <p:cxnSp>
        <p:nvCxnSpPr>
          <p:cNvPr id="10" name="Straight Connector 9"/>
          <p:cNvCxnSpPr/>
          <p:nvPr/>
        </p:nvCxnSpPr>
        <p:spPr bwMode="auto">
          <a:xfrm>
            <a:off x="254662" y="2257380"/>
            <a:ext cx="186906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bwMode="auto">
          <a:xfrm>
            <a:off x="2591780" y="2312876"/>
            <a:ext cx="6273506" cy="2340260"/>
          </a:xfrm>
          <a:prstGeom prst="rect">
            <a:avLst/>
          </a:prstGeom>
          <a:solidFill>
            <a:srgbClr val="FFFDE5"/>
          </a:solidFill>
          <a:ln w="9525" cap="flat" cmpd="sng" algn="ctr">
            <a:solidFill>
              <a:srgbClr val="E8D70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Pct val="150000"/>
              <a:buFont typeface="Wingdings" panose="05000000000000000000" pitchFamily="2" charset="2"/>
              <a:buChar char="q"/>
              <a:tabLst/>
            </a:pPr>
            <a:endParaRPr lang="nl-NL" sz="600" dirty="0" smtClean="0">
              <a:solidFill>
                <a:schemeClr val="tx1"/>
              </a:solidFill>
              <a:latin typeface="Arial" panose="020B0604020202020204" pitchFamily="34" charset="0"/>
              <a:cs typeface="Arial" panose="020B0604020202020204" pitchFamily="34" charset="0"/>
            </a:endParaRP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r>
              <a:rPr lang="nl-NL" sz="900" b="1" dirty="0" smtClean="0">
                <a:solidFill>
                  <a:schemeClr val="tx1"/>
                </a:solidFill>
                <a:latin typeface="Arial" panose="020B0604020202020204" pitchFamily="34" charset="0"/>
                <a:cs typeface="Arial" panose="020B0604020202020204" pitchFamily="34" charset="0"/>
              </a:rPr>
              <a:t>Review the GHA contract and contact Willem van Roozendaal (Procurement) if changes are necessary. </a:t>
            </a:r>
            <a:r>
              <a:rPr lang="nl-NL" sz="900" dirty="0" smtClean="0">
                <a:solidFill>
                  <a:schemeClr val="tx1"/>
                </a:solidFill>
                <a:latin typeface="Arial" panose="020B0604020202020204" pitchFamily="34" charset="0"/>
                <a:cs typeface="Arial" panose="020B0604020202020204" pitchFamily="34" charset="0"/>
              </a:rPr>
              <a:t>Focus specifically on the weighing procedures, requirement to send deviation reports, Go-Show reports and LAT reports, opening hours, feasibility of the contracted LAT (in minutes before DEP) and the acceptance processes described. Changing the contract is not always necessary.</a:t>
            </a:r>
            <a:endParaRPr lang="nl-NL" sz="900" b="1" dirty="0" smtClean="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
                <a:srgbClr val="002060"/>
              </a:buClr>
              <a:buSzPct val="200000"/>
              <a:tabLst/>
            </a:pPr>
            <a:endParaRPr lang="nl-NL" sz="900" dirty="0" smtClean="0">
              <a:solidFill>
                <a:schemeClr val="tx1"/>
              </a:solidFill>
              <a:latin typeface="Arial" panose="020B0604020202020204" pitchFamily="34" charset="0"/>
              <a:cs typeface="Arial" panose="020B0604020202020204" pitchFamily="34" charset="0"/>
            </a:endParaRPr>
          </a:p>
        </p:txBody>
      </p:sp>
      <p:cxnSp>
        <p:nvCxnSpPr>
          <p:cNvPr id="13" name="Straight Connector 12"/>
          <p:cNvCxnSpPr/>
          <p:nvPr/>
        </p:nvCxnSpPr>
        <p:spPr bwMode="auto">
          <a:xfrm>
            <a:off x="2591780" y="2257380"/>
            <a:ext cx="627350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bwMode="auto">
          <a:xfrm>
            <a:off x="2591780" y="4761100"/>
            <a:ext cx="6273506" cy="1119944"/>
          </a:xfrm>
          <a:prstGeom prst="rect">
            <a:avLst/>
          </a:prstGeom>
          <a:solidFill>
            <a:srgbClr val="FFFDE5"/>
          </a:solidFill>
          <a:ln w="9525" cap="flat" cmpd="sng" algn="ctr">
            <a:solidFill>
              <a:srgbClr val="E8D70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Ensure that relevant contract </a:t>
            </a:r>
            <a:r>
              <a:rPr lang="en-US" sz="900" dirty="0" smtClean="0">
                <a:solidFill>
                  <a:schemeClr val="tx1"/>
                </a:solidFill>
                <a:latin typeface="Arial" panose="020B0604020202020204" pitchFamily="34" charset="0"/>
                <a:cs typeface="Arial" panose="020B0604020202020204" pitchFamily="34" charset="0"/>
              </a:rPr>
              <a:t>changes if required </a:t>
            </a:r>
            <a:r>
              <a:rPr lang="en-US" sz="900" dirty="0">
                <a:solidFill>
                  <a:schemeClr val="tx1"/>
                </a:solidFill>
                <a:latin typeface="Arial" panose="020B0604020202020204" pitchFamily="34" charset="0"/>
                <a:cs typeface="Arial" panose="020B0604020202020204" pitchFamily="34" charset="0"/>
              </a:rPr>
              <a:t>are made at least </a:t>
            </a:r>
            <a:r>
              <a:rPr lang="en-US" sz="900" i="1" dirty="0">
                <a:solidFill>
                  <a:schemeClr val="tx1"/>
                </a:solidFill>
                <a:latin typeface="Arial" panose="020B0604020202020204" pitchFamily="34" charset="0"/>
                <a:cs typeface="Arial" panose="020B0604020202020204" pitchFamily="34" charset="0"/>
              </a:rPr>
              <a:t>2 weeks before the scheduled </a:t>
            </a:r>
            <a:r>
              <a:rPr lang="en-US" sz="900" i="1" dirty="0" smtClean="0">
                <a:solidFill>
                  <a:schemeClr val="tx1"/>
                </a:solidFill>
                <a:latin typeface="Arial" panose="020B0604020202020204" pitchFamily="34" charset="0"/>
                <a:cs typeface="Arial" panose="020B0604020202020204" pitchFamily="34" charset="0"/>
              </a:rPr>
              <a:t>Go-Live,</a:t>
            </a:r>
            <a:r>
              <a:rPr lang="en-US" sz="900" b="1" i="1" dirty="0" smtClean="0">
                <a:solidFill>
                  <a:schemeClr val="tx1"/>
                </a:solidFill>
                <a:latin typeface="Arial" panose="020B0604020202020204" pitchFamily="34" charset="0"/>
                <a:cs typeface="Arial" panose="020B0604020202020204" pitchFamily="34" charset="0"/>
              </a:rPr>
              <a:t> </a:t>
            </a:r>
            <a:r>
              <a:rPr lang="en-US" sz="900" dirty="0" smtClean="0">
                <a:solidFill>
                  <a:schemeClr val="tx1"/>
                </a:solidFill>
                <a:latin typeface="Arial" panose="020B0604020202020204" pitchFamily="34" charset="0"/>
                <a:cs typeface="Arial" panose="020B0604020202020204" pitchFamily="34" charset="0"/>
              </a:rPr>
              <a:t>to ensure a smooth transition</a:t>
            </a:r>
            <a:endParaRPr lang="en-US" sz="900" i="1" dirty="0">
              <a:solidFill>
                <a:schemeClr val="tx1"/>
              </a:solidFill>
              <a:latin typeface="Arial" panose="020B0604020202020204" pitchFamily="34" charset="0"/>
              <a:cs typeface="Arial" panose="020B0604020202020204" pitchFamily="34" charset="0"/>
            </a:endParaRPr>
          </a:p>
        </p:txBody>
      </p:sp>
      <p:grpSp>
        <p:nvGrpSpPr>
          <p:cNvPr id="16" name="Group 15"/>
          <p:cNvGrpSpPr/>
          <p:nvPr/>
        </p:nvGrpSpPr>
        <p:grpSpPr>
          <a:xfrm>
            <a:off x="7560332" y="4815277"/>
            <a:ext cx="1151948" cy="929746"/>
            <a:chOff x="7573658" y="4857390"/>
            <a:chExt cx="1151948" cy="929746"/>
          </a:xfrm>
        </p:grpSpPr>
        <p:pic>
          <p:nvPicPr>
            <p:cNvPr id="17"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18"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
        <p:nvSpPr>
          <p:cNvPr id="19" name="Rectangle 18">
            <a:hlinkClick r:id="rId7" action="ppaction://hlinksldjump"/>
          </p:cNvPr>
          <p:cNvSpPr/>
          <p:nvPr/>
        </p:nvSpPr>
        <p:spPr bwMode="auto">
          <a:xfrm>
            <a:off x="7722349" y="5996201"/>
            <a:ext cx="684076" cy="423255"/>
          </a:xfrm>
          <a:prstGeom prst="rect">
            <a:avLst/>
          </a:prstGeom>
          <a:solidFill>
            <a:srgbClr val="41B949"/>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b="1" dirty="0" smtClean="0">
                <a:solidFill>
                  <a:schemeClr val="tx1"/>
                </a:solidFill>
                <a:latin typeface="Arial" panose="020B0604020202020204" pitchFamily="34" charset="0"/>
                <a:cs typeface="Arial" panose="020B0604020202020204" pitchFamily="34" charset="0"/>
              </a:rPr>
              <a:t>2.1</a:t>
            </a:r>
            <a:endParaRPr lang="en-GB"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bwMode="auto">
          <a:xfrm>
            <a:off x="6984268" y="6090896"/>
            <a:ext cx="684076" cy="231901"/>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sz="1000" b="1" dirty="0" smtClean="0">
                <a:solidFill>
                  <a:schemeClr val="tx1"/>
                </a:solidFill>
                <a:latin typeface="Arial" panose="020B0604020202020204" pitchFamily="34" charset="0"/>
                <a:cs typeface="Arial" panose="020B0604020202020204" pitchFamily="34" charset="0"/>
              </a:rPr>
              <a:t>Link to:</a:t>
            </a:r>
            <a:endParaRPr lang="en-GB" sz="1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7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1914299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entagon 18"/>
          <p:cNvSpPr/>
          <p:nvPr/>
        </p:nvSpPr>
        <p:spPr>
          <a:xfrm>
            <a:off x="254662" y="2312876"/>
            <a:ext cx="2229107" cy="3568168"/>
          </a:xfrm>
          <a:prstGeom prst="homePlate">
            <a:avLst>
              <a:gd name="adj" fmla="val 16395"/>
            </a:avLst>
          </a:prstGeom>
          <a:solidFill>
            <a:srgbClr val="FFFDE5"/>
          </a:solidFill>
          <a:ln>
            <a:solidFill>
              <a:srgbClr val="E8D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a:solidFill>
                  <a:prstClr val="black"/>
                </a:solidFill>
                <a:latin typeface="Arial" panose="020B0604020202020204" pitchFamily="34" charset="0"/>
                <a:cs typeface="Arial" panose="020B0604020202020204" pitchFamily="34" charset="0"/>
              </a:rPr>
              <a:t>Review the </a:t>
            </a:r>
            <a:r>
              <a:rPr lang="en-US" sz="1300" kern="0" dirty="0" smtClean="0">
                <a:solidFill>
                  <a:prstClr val="black"/>
                </a:solidFill>
                <a:latin typeface="Arial" panose="020B0604020202020204" pitchFamily="34" charset="0"/>
                <a:cs typeface="Arial" panose="020B0604020202020204" pitchFamily="34" charset="0"/>
              </a:rPr>
              <a:t>current </a:t>
            </a:r>
            <a:r>
              <a:rPr lang="en-US" sz="1300" kern="0" dirty="0">
                <a:solidFill>
                  <a:prstClr val="black"/>
                </a:solidFill>
                <a:latin typeface="Arial" panose="020B0604020202020204" pitchFamily="34" charset="0"/>
                <a:cs typeface="Arial" panose="020B0604020202020204" pitchFamily="34" charset="0"/>
              </a:rPr>
              <a:t>local conditions for customers and (if necessary) ensure that these are updated in accordance with EGFL before the Go-Live</a:t>
            </a: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a:t>4.2 Engage CSO to review local </a:t>
            </a:r>
            <a:r>
              <a:rPr lang="en-US" sz="2000" b="0" dirty="0" smtClean="0"/>
              <a:t>conditions</a:t>
            </a:r>
            <a:r>
              <a:rPr lang="en-US" dirty="0"/>
              <a:t/>
            </a:r>
            <a:br>
              <a:rPr lang="en-US" dirty="0"/>
            </a:br>
            <a:endParaRPr lang="en-GB" dirty="0"/>
          </a:p>
        </p:txBody>
      </p:sp>
      <p:sp>
        <p:nvSpPr>
          <p:cNvPr id="6" name="Pentagon 5"/>
          <p:cNvSpPr>
            <a:spLocks noGrp="1" noChangeArrowheads="1"/>
          </p:cNvSpPr>
          <p:nvPr/>
        </p:nvSpPr>
        <p:spPr bwMode="auto">
          <a:xfrm>
            <a:off x="254662" y="1188469"/>
            <a:ext cx="2880000" cy="587375"/>
          </a:xfrm>
          <a:prstGeom prst="homePlate">
            <a:avLst>
              <a:gd name="adj" fmla="val 18108"/>
            </a:avLst>
          </a:prstGeom>
          <a:solidFill>
            <a:srgbClr val="E8D702"/>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b="1" dirty="0" smtClean="0">
                <a:solidFill>
                  <a:schemeClr val="tx1"/>
                </a:solidFill>
                <a:latin typeface="Arial" panose="020B0604020202020204" pitchFamily="34" charset="0"/>
                <a:cs typeface="Arial" panose="020B0604020202020204" pitchFamily="34" charset="0"/>
              </a:rPr>
              <a:t>4.2 Review local conditions</a:t>
            </a:r>
            <a:endParaRPr lang="en-US" b="1"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740285" y="4743164"/>
            <a:ext cx="801688" cy="954088"/>
            <a:chOff x="522000" y="3645024"/>
            <a:chExt cx="801688" cy="954088"/>
          </a:xfrm>
        </p:grpSpPr>
        <p:sp>
          <p:nvSpPr>
            <p:cNvPr id="8" name="Freeform 51"/>
            <p:cNvSpPr>
              <a:spLocks noEditPoints="1"/>
            </p:cNvSpPr>
            <p:nvPr/>
          </p:nvSpPr>
          <p:spPr bwMode="auto">
            <a:xfrm>
              <a:off x="522000" y="3645024"/>
              <a:ext cx="801688" cy="954088"/>
            </a:xfrm>
            <a:custGeom>
              <a:avLst/>
              <a:gdLst>
                <a:gd name="T0" fmla="*/ 265 w 1051"/>
                <a:gd name="T1" fmla="*/ 0 h 1253"/>
                <a:gd name="T2" fmla="*/ 265 w 1051"/>
                <a:gd name="T3" fmla="*/ 225 h 1253"/>
                <a:gd name="T4" fmla="*/ 40 w 1051"/>
                <a:gd name="T5" fmla="*/ 225 h 1253"/>
                <a:gd name="T6" fmla="*/ 40 w 1051"/>
                <a:gd name="T7" fmla="*/ 1081 h 1253"/>
                <a:gd name="T8" fmla="*/ 12 w 1051"/>
                <a:gd name="T9" fmla="*/ 1106 h 1253"/>
                <a:gd name="T10" fmla="*/ 10 w 1051"/>
                <a:gd name="T11" fmla="*/ 1146 h 1253"/>
                <a:gd name="T12" fmla="*/ 40 w 1051"/>
                <a:gd name="T13" fmla="*/ 1179 h 1253"/>
                <a:gd name="T14" fmla="*/ 40 w 1051"/>
                <a:gd name="T15" fmla="*/ 1235 h 1253"/>
                <a:gd name="T16" fmla="*/ 91 w 1051"/>
                <a:gd name="T17" fmla="*/ 1235 h 1253"/>
                <a:gd name="T18" fmla="*/ 96 w 1051"/>
                <a:gd name="T19" fmla="*/ 1241 h 1253"/>
                <a:gd name="T20" fmla="*/ 136 w 1051"/>
                <a:gd name="T21" fmla="*/ 1243 h 1253"/>
                <a:gd name="T22" fmla="*/ 144 w 1051"/>
                <a:gd name="T23" fmla="*/ 1235 h 1253"/>
                <a:gd name="T24" fmla="*/ 826 w 1051"/>
                <a:gd name="T25" fmla="*/ 1235 h 1253"/>
                <a:gd name="T26" fmla="*/ 826 w 1051"/>
                <a:gd name="T27" fmla="*/ 1011 h 1253"/>
                <a:gd name="T28" fmla="*/ 1051 w 1051"/>
                <a:gd name="T29" fmla="*/ 1011 h 1253"/>
                <a:gd name="T30" fmla="*/ 1051 w 1051"/>
                <a:gd name="T31" fmla="*/ 0 h 1253"/>
                <a:gd name="T32" fmla="*/ 265 w 1051"/>
                <a:gd name="T33" fmla="*/ 0 h 1253"/>
                <a:gd name="T34" fmla="*/ 189 w 1051"/>
                <a:gd name="T35" fmla="*/ 1194 h 1253"/>
                <a:gd name="T36" fmla="*/ 375 w 1051"/>
                <a:gd name="T37" fmla="*/ 1025 h 1253"/>
                <a:gd name="T38" fmla="*/ 377 w 1051"/>
                <a:gd name="T39" fmla="*/ 985 h 1253"/>
                <a:gd name="T40" fmla="*/ 292 w 1051"/>
                <a:gd name="T41" fmla="*/ 891 h 1253"/>
                <a:gd name="T42" fmla="*/ 251 w 1051"/>
                <a:gd name="T43" fmla="*/ 889 h 1253"/>
                <a:gd name="T44" fmla="*/ 81 w 1051"/>
                <a:gd name="T45" fmla="*/ 1044 h 1253"/>
                <a:gd name="T46" fmla="*/ 81 w 1051"/>
                <a:gd name="T47" fmla="*/ 266 h 1253"/>
                <a:gd name="T48" fmla="*/ 785 w 1051"/>
                <a:gd name="T49" fmla="*/ 266 h 1253"/>
                <a:gd name="T50" fmla="*/ 785 w 1051"/>
                <a:gd name="T51" fmla="*/ 457 h 1253"/>
                <a:gd name="T52" fmla="*/ 785 w 1051"/>
                <a:gd name="T53" fmla="*/ 457 h 1253"/>
                <a:gd name="T54" fmla="*/ 584 w 1051"/>
                <a:gd name="T55" fmla="*/ 382 h 1253"/>
                <a:gd name="T56" fmla="*/ 271 w 1051"/>
                <a:gd name="T57" fmla="*/ 696 h 1253"/>
                <a:gd name="T58" fmla="*/ 584 w 1051"/>
                <a:gd name="T59" fmla="*/ 1009 h 1253"/>
                <a:gd name="T60" fmla="*/ 785 w 1051"/>
                <a:gd name="T61" fmla="*/ 934 h 1253"/>
                <a:gd name="T62" fmla="*/ 785 w 1051"/>
                <a:gd name="T63" fmla="*/ 1194 h 1253"/>
                <a:gd name="T64" fmla="*/ 189 w 1051"/>
                <a:gd name="T65" fmla="*/ 1194 h 1253"/>
                <a:gd name="T66" fmla="*/ 584 w 1051"/>
                <a:gd name="T67" fmla="*/ 924 h 1253"/>
                <a:gd name="T68" fmla="*/ 356 w 1051"/>
                <a:gd name="T69" fmla="*/ 696 h 1253"/>
                <a:gd name="T70" fmla="*/ 584 w 1051"/>
                <a:gd name="T71" fmla="*/ 467 h 1253"/>
                <a:gd name="T72" fmla="*/ 812 w 1051"/>
                <a:gd name="T73" fmla="*/ 696 h 1253"/>
                <a:gd name="T74" fmla="*/ 584 w 1051"/>
                <a:gd name="T75" fmla="*/ 924 h 1253"/>
                <a:gd name="T76" fmla="*/ 1010 w 1051"/>
                <a:gd name="T77" fmla="*/ 970 h 1253"/>
                <a:gd name="T78" fmla="*/ 826 w 1051"/>
                <a:gd name="T79" fmla="*/ 970 h 1253"/>
                <a:gd name="T80" fmla="*/ 826 w 1051"/>
                <a:gd name="T81" fmla="*/ 892 h 1253"/>
                <a:gd name="T82" fmla="*/ 826 w 1051"/>
                <a:gd name="T83" fmla="*/ 893 h 1253"/>
                <a:gd name="T84" fmla="*/ 897 w 1051"/>
                <a:gd name="T85" fmla="*/ 696 h 1253"/>
                <a:gd name="T86" fmla="*/ 826 w 1051"/>
                <a:gd name="T87" fmla="*/ 499 h 1253"/>
                <a:gd name="T88" fmla="*/ 826 w 1051"/>
                <a:gd name="T89" fmla="*/ 225 h 1253"/>
                <a:gd name="T90" fmla="*/ 306 w 1051"/>
                <a:gd name="T91" fmla="*/ 225 h 1253"/>
                <a:gd name="T92" fmla="*/ 306 w 1051"/>
                <a:gd name="T93" fmla="*/ 41 h 1253"/>
                <a:gd name="T94" fmla="*/ 1010 w 1051"/>
                <a:gd name="T95" fmla="*/ 41 h 1253"/>
                <a:gd name="T96" fmla="*/ 1010 w 1051"/>
                <a:gd name="T97" fmla="*/ 97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1" h="1253">
                  <a:moveTo>
                    <a:pt x="265" y="0"/>
                  </a:moveTo>
                  <a:lnTo>
                    <a:pt x="265" y="225"/>
                  </a:lnTo>
                  <a:lnTo>
                    <a:pt x="40" y="225"/>
                  </a:lnTo>
                  <a:lnTo>
                    <a:pt x="40" y="1081"/>
                  </a:lnTo>
                  <a:lnTo>
                    <a:pt x="12" y="1106"/>
                  </a:lnTo>
                  <a:cubicBezTo>
                    <a:pt x="1" y="1117"/>
                    <a:pt x="0" y="1135"/>
                    <a:pt x="10" y="1146"/>
                  </a:cubicBezTo>
                  <a:lnTo>
                    <a:pt x="40" y="1179"/>
                  </a:lnTo>
                  <a:lnTo>
                    <a:pt x="40" y="1235"/>
                  </a:lnTo>
                  <a:lnTo>
                    <a:pt x="91" y="1235"/>
                  </a:lnTo>
                  <a:lnTo>
                    <a:pt x="96" y="1241"/>
                  </a:lnTo>
                  <a:cubicBezTo>
                    <a:pt x="106" y="1252"/>
                    <a:pt x="124" y="1253"/>
                    <a:pt x="136" y="1243"/>
                  </a:cubicBezTo>
                  <a:lnTo>
                    <a:pt x="144" y="1235"/>
                  </a:lnTo>
                  <a:lnTo>
                    <a:pt x="826" y="1235"/>
                  </a:lnTo>
                  <a:lnTo>
                    <a:pt x="826" y="1011"/>
                  </a:lnTo>
                  <a:lnTo>
                    <a:pt x="1051" y="1011"/>
                  </a:lnTo>
                  <a:lnTo>
                    <a:pt x="1051" y="0"/>
                  </a:lnTo>
                  <a:lnTo>
                    <a:pt x="265" y="0"/>
                  </a:lnTo>
                  <a:close/>
                  <a:moveTo>
                    <a:pt x="189" y="1194"/>
                  </a:moveTo>
                  <a:lnTo>
                    <a:pt x="375" y="1025"/>
                  </a:lnTo>
                  <a:cubicBezTo>
                    <a:pt x="387" y="1015"/>
                    <a:pt x="387" y="997"/>
                    <a:pt x="377" y="985"/>
                  </a:cubicBezTo>
                  <a:lnTo>
                    <a:pt x="292" y="891"/>
                  </a:lnTo>
                  <a:cubicBezTo>
                    <a:pt x="281" y="879"/>
                    <a:pt x="263" y="878"/>
                    <a:pt x="251" y="889"/>
                  </a:cubicBezTo>
                  <a:lnTo>
                    <a:pt x="81" y="1044"/>
                  </a:lnTo>
                  <a:lnTo>
                    <a:pt x="81" y="266"/>
                  </a:lnTo>
                  <a:lnTo>
                    <a:pt x="785" y="266"/>
                  </a:lnTo>
                  <a:lnTo>
                    <a:pt x="785" y="457"/>
                  </a:lnTo>
                  <a:cubicBezTo>
                    <a:pt x="785" y="457"/>
                    <a:pt x="785" y="457"/>
                    <a:pt x="785" y="457"/>
                  </a:cubicBezTo>
                  <a:cubicBezTo>
                    <a:pt x="731" y="411"/>
                    <a:pt x="661" y="382"/>
                    <a:pt x="584" y="382"/>
                  </a:cubicBezTo>
                  <a:cubicBezTo>
                    <a:pt x="411" y="382"/>
                    <a:pt x="271" y="523"/>
                    <a:pt x="271" y="696"/>
                  </a:cubicBezTo>
                  <a:cubicBezTo>
                    <a:pt x="271" y="869"/>
                    <a:pt x="411" y="1009"/>
                    <a:pt x="584" y="1009"/>
                  </a:cubicBezTo>
                  <a:cubicBezTo>
                    <a:pt x="661" y="1009"/>
                    <a:pt x="731" y="980"/>
                    <a:pt x="785" y="934"/>
                  </a:cubicBezTo>
                  <a:lnTo>
                    <a:pt x="785" y="1194"/>
                  </a:lnTo>
                  <a:lnTo>
                    <a:pt x="189" y="1194"/>
                  </a:lnTo>
                  <a:close/>
                  <a:moveTo>
                    <a:pt x="584" y="924"/>
                  </a:moveTo>
                  <a:cubicBezTo>
                    <a:pt x="458" y="924"/>
                    <a:pt x="356" y="822"/>
                    <a:pt x="356" y="696"/>
                  </a:cubicBezTo>
                  <a:cubicBezTo>
                    <a:pt x="356" y="570"/>
                    <a:pt x="458" y="467"/>
                    <a:pt x="584" y="467"/>
                  </a:cubicBezTo>
                  <a:cubicBezTo>
                    <a:pt x="710" y="467"/>
                    <a:pt x="812" y="570"/>
                    <a:pt x="812" y="696"/>
                  </a:cubicBezTo>
                  <a:cubicBezTo>
                    <a:pt x="812" y="822"/>
                    <a:pt x="710" y="924"/>
                    <a:pt x="584" y="924"/>
                  </a:cubicBezTo>
                  <a:close/>
                  <a:moveTo>
                    <a:pt x="1010" y="970"/>
                  </a:moveTo>
                  <a:lnTo>
                    <a:pt x="826" y="970"/>
                  </a:lnTo>
                  <a:lnTo>
                    <a:pt x="826" y="892"/>
                  </a:lnTo>
                  <a:cubicBezTo>
                    <a:pt x="826" y="892"/>
                    <a:pt x="826" y="892"/>
                    <a:pt x="826" y="893"/>
                  </a:cubicBezTo>
                  <a:cubicBezTo>
                    <a:pt x="870" y="839"/>
                    <a:pt x="897" y="771"/>
                    <a:pt x="897" y="696"/>
                  </a:cubicBezTo>
                  <a:cubicBezTo>
                    <a:pt x="897" y="621"/>
                    <a:pt x="870" y="553"/>
                    <a:pt x="826" y="499"/>
                  </a:cubicBezTo>
                  <a:lnTo>
                    <a:pt x="826" y="225"/>
                  </a:lnTo>
                  <a:lnTo>
                    <a:pt x="306" y="225"/>
                  </a:lnTo>
                  <a:lnTo>
                    <a:pt x="306" y="41"/>
                  </a:lnTo>
                  <a:lnTo>
                    <a:pt x="1010" y="41"/>
                  </a:lnTo>
                  <a:lnTo>
                    <a:pt x="1010" y="9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9" name="Rectangle 8"/>
            <p:cNvSpPr/>
            <p:nvPr/>
          </p:nvSpPr>
          <p:spPr bwMode="auto">
            <a:xfrm>
              <a:off x="724915" y="4049341"/>
              <a:ext cx="504126" cy="252028"/>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LC</a:t>
              </a:r>
            </a:p>
          </p:txBody>
        </p:sp>
      </p:grpSp>
      <p:cxnSp>
        <p:nvCxnSpPr>
          <p:cNvPr id="10" name="Straight Connector 9"/>
          <p:cNvCxnSpPr/>
          <p:nvPr/>
        </p:nvCxnSpPr>
        <p:spPr bwMode="auto">
          <a:xfrm>
            <a:off x="254662" y="2257380"/>
            <a:ext cx="186906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bwMode="auto">
          <a:xfrm>
            <a:off x="2591780" y="2312876"/>
            <a:ext cx="6273506" cy="2340260"/>
          </a:xfrm>
          <a:prstGeom prst="rect">
            <a:avLst/>
          </a:prstGeom>
          <a:solidFill>
            <a:srgbClr val="FFFDE5"/>
          </a:solidFill>
          <a:ln w="9525" cap="flat" cmpd="sng" algn="ctr">
            <a:solidFill>
              <a:srgbClr val="E8D70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Pct val="150000"/>
              <a:buFont typeface="Wingdings" panose="05000000000000000000" pitchFamily="2" charset="2"/>
              <a:buChar char="q"/>
              <a:tabLst/>
            </a:pPr>
            <a:endParaRPr lang="nl-NL" sz="6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nl-NL" sz="900" b="1" dirty="0" smtClean="0">
                <a:solidFill>
                  <a:schemeClr val="tx1"/>
                </a:solidFill>
                <a:latin typeface="Arial" panose="020B0604020202020204" pitchFamily="34" charset="0"/>
                <a:cs typeface="Arial" panose="020B0604020202020204" pitchFamily="34" charset="0"/>
              </a:rPr>
              <a:t>Look up the local conditions of the station/region on the AFKL Cargo website and review whether they meet the EGFL requirements. </a:t>
            </a:r>
            <a:r>
              <a:rPr lang="nl-NL" sz="900" dirty="0" smtClean="0">
                <a:solidFill>
                  <a:schemeClr val="tx1"/>
                </a:solidFill>
                <a:latin typeface="Arial" panose="020B0604020202020204" pitchFamily="34" charset="0"/>
                <a:cs typeface="Arial" panose="020B0604020202020204" pitchFamily="34" charset="0"/>
              </a:rPr>
              <a:t>This includes a described LAT of 180 minutes before DEP, the new acceptance policy and fees for No-show, Low-show, High-show, different cargo buildup (loose rather than pre-built) and cancellations</a:t>
            </a:r>
            <a:r>
              <a:rPr lang="nl-NL" sz="900" dirty="0">
                <a:solidFill>
                  <a:schemeClr val="tx1"/>
                </a:solidFill>
                <a:latin typeface="Arial" panose="020B0604020202020204" pitchFamily="34" charset="0"/>
                <a:cs typeface="Arial" panose="020B0604020202020204" pitchFamily="34" charset="0"/>
              </a:rPr>
              <a:t>. </a:t>
            </a:r>
            <a:r>
              <a:rPr lang="nl-NL" sz="900" dirty="0" smtClean="0">
                <a:solidFill>
                  <a:schemeClr val="tx1"/>
                </a:solidFill>
                <a:latin typeface="Arial" panose="020B0604020202020204" pitchFamily="34" charset="0"/>
                <a:cs typeface="Arial" panose="020B0604020202020204" pitchFamily="34" charset="0"/>
              </a:rPr>
              <a:t>Ensure that changes are made to the conditions if these deviate from the future EGFL situation. </a:t>
            </a:r>
            <a:endParaRPr lang="nl-NL" sz="900" b="1" dirty="0" smtClean="0">
              <a:solidFill>
                <a:schemeClr val="tx1"/>
              </a:solidFill>
              <a:latin typeface="Arial" panose="020B0604020202020204" pitchFamily="34" charset="0"/>
              <a:cs typeface="Arial" panose="020B0604020202020204" pitchFamily="34" charset="0"/>
            </a:endParaRP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endParaRPr lang="nl-NL" sz="900" dirty="0" smtClean="0">
              <a:solidFill>
                <a:schemeClr val="tx1"/>
              </a:solidFill>
              <a:latin typeface="Arial" panose="020B0604020202020204" pitchFamily="34" charset="0"/>
              <a:cs typeface="Arial" panose="020B0604020202020204" pitchFamily="34" charset="0"/>
            </a:endParaRPr>
          </a:p>
        </p:txBody>
      </p:sp>
      <p:cxnSp>
        <p:nvCxnSpPr>
          <p:cNvPr id="13" name="Straight Connector 12"/>
          <p:cNvCxnSpPr/>
          <p:nvPr/>
        </p:nvCxnSpPr>
        <p:spPr bwMode="auto">
          <a:xfrm>
            <a:off x="2591780" y="2257380"/>
            <a:ext cx="627350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bwMode="auto">
          <a:xfrm>
            <a:off x="2591780" y="4761100"/>
            <a:ext cx="6273506" cy="1119944"/>
          </a:xfrm>
          <a:prstGeom prst="rect">
            <a:avLst/>
          </a:prstGeom>
          <a:solidFill>
            <a:srgbClr val="FFFDE5"/>
          </a:solidFill>
          <a:ln w="9525" cap="flat" cmpd="sng" algn="ctr">
            <a:solidFill>
              <a:srgbClr val="E8D70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See FRA local conditions for reference:</a:t>
            </a:r>
          </a:p>
          <a:p>
            <a:r>
              <a:rPr lang="en-US" sz="900" dirty="0">
                <a:solidFill>
                  <a:schemeClr val="tx1"/>
                </a:solidFill>
                <a:latin typeface="Arial" panose="020B0604020202020204" pitchFamily="34" charset="0"/>
                <a:cs typeface="Arial" panose="020B0604020202020204" pitchFamily="34" charset="0"/>
                <a:hlinkClick r:id="rId6"/>
              </a:rPr>
              <a:t>https://</a:t>
            </a:r>
            <a:r>
              <a:rPr lang="en-US" sz="900" dirty="0" smtClean="0">
                <a:solidFill>
                  <a:schemeClr val="tx1"/>
                </a:solidFill>
                <a:latin typeface="Arial" panose="020B0604020202020204" pitchFamily="34" charset="0"/>
                <a:cs typeface="Arial" panose="020B0604020202020204" pitchFamily="34" charset="0"/>
                <a:hlinkClick r:id="rId6"/>
              </a:rPr>
              <a:t>www.afklcargo.com/WW/en/common/about_us/local_conditions.jsp</a:t>
            </a:r>
            <a:endParaRPr lang="en-US" sz="9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smtClean="0">
                <a:solidFill>
                  <a:schemeClr val="tx1"/>
                </a:solidFill>
                <a:latin typeface="Arial" panose="020B0604020202020204" pitchFamily="34" charset="0"/>
                <a:cs typeface="Arial" panose="020B0604020202020204" pitchFamily="34" charset="0"/>
              </a:rPr>
              <a:t>If the LAT offset is changed, this should also be changed in the </a:t>
            </a:r>
            <a:r>
              <a:rPr lang="en-US" sz="900" dirty="0" err="1" smtClean="0">
                <a:solidFill>
                  <a:schemeClr val="tx1"/>
                </a:solidFill>
                <a:latin typeface="Arial" panose="020B0604020202020204" pitchFamily="34" charset="0"/>
                <a:cs typeface="Arial" panose="020B0604020202020204" pitchFamily="34" charset="0"/>
              </a:rPr>
              <a:t>Traxon</a:t>
            </a:r>
            <a:r>
              <a:rPr lang="en-US" sz="900" dirty="0" smtClean="0">
                <a:solidFill>
                  <a:schemeClr val="tx1"/>
                </a:solidFill>
                <a:latin typeface="Arial" panose="020B0604020202020204" pitchFamily="34" charset="0"/>
                <a:cs typeface="Arial" panose="020B0604020202020204" pitchFamily="34" charset="0"/>
              </a:rPr>
              <a:t> system (via Michael </a:t>
            </a:r>
            <a:r>
              <a:rPr lang="en-US" sz="900" dirty="0" err="1" smtClean="0">
                <a:solidFill>
                  <a:schemeClr val="tx1"/>
                </a:solidFill>
                <a:latin typeface="Arial" panose="020B0604020202020204" pitchFamily="34" charset="0"/>
                <a:cs typeface="Arial" panose="020B0604020202020204" pitchFamily="34" charset="0"/>
              </a:rPr>
              <a:t>Totdenhaupt</a:t>
            </a:r>
            <a:r>
              <a:rPr lang="en-US" sz="900" dirty="0" smtClean="0">
                <a:solidFill>
                  <a:schemeClr val="tx1"/>
                </a:solidFill>
                <a:latin typeface="Arial" panose="020B0604020202020204" pitchFamily="34" charset="0"/>
                <a:cs typeface="Arial" panose="020B0604020202020204" pitchFamily="34" charset="0"/>
              </a:rPr>
              <a:t>) </a:t>
            </a:r>
            <a:endParaRPr lang="en-US" sz="900" dirty="0">
              <a:solidFill>
                <a:schemeClr val="tx1"/>
              </a:solidFill>
              <a:latin typeface="Arial" panose="020B0604020202020204" pitchFamily="34" charset="0"/>
              <a:cs typeface="Arial" panose="020B0604020202020204" pitchFamily="34" charset="0"/>
            </a:endParaRPr>
          </a:p>
        </p:txBody>
      </p:sp>
      <p:grpSp>
        <p:nvGrpSpPr>
          <p:cNvPr id="16" name="Group 15"/>
          <p:cNvGrpSpPr/>
          <p:nvPr/>
        </p:nvGrpSpPr>
        <p:grpSpPr>
          <a:xfrm>
            <a:off x="7560332" y="4815277"/>
            <a:ext cx="1151948" cy="929746"/>
            <a:chOff x="7573658" y="4857390"/>
            <a:chExt cx="1151948" cy="929746"/>
          </a:xfrm>
        </p:grpSpPr>
        <p:pic>
          <p:nvPicPr>
            <p:cNvPr id="17" name="Picture 2" descr="Afbeeldingsresultaat voor mind your step"/>
            <p:cNvPicPr>
              <a:picLocks noChangeAspect="1" noChangeArrowheads="1"/>
            </p:cNvPicPr>
            <p:nvPr/>
          </p:nvPicPr>
          <p:blipFill rotWithShape="1">
            <a:blip r:embed="rId7">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18" name="Picture 2" descr="Afbeeldingsresultaat voor mind your step"/>
            <p:cNvPicPr>
              <a:picLocks noChangeAspect="1" noChangeArrowheads="1"/>
            </p:cNvPicPr>
            <p:nvPr/>
          </p:nvPicPr>
          <p:blipFill rotWithShape="1">
            <a:blip r:embed="rId7">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Tree>
    <p:extLst>
      <p:ext uri="{BB962C8B-B14F-4D97-AF65-F5344CB8AC3E}">
        <p14:creationId xmlns:p14="http://schemas.microsoft.com/office/powerpoint/2010/main" val="121523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2305423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7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Pentagon 16"/>
          <p:cNvSpPr/>
          <p:nvPr/>
        </p:nvSpPr>
        <p:spPr>
          <a:xfrm>
            <a:off x="254662" y="2312876"/>
            <a:ext cx="2229107" cy="3568168"/>
          </a:xfrm>
          <a:prstGeom prst="homePlate">
            <a:avLst>
              <a:gd name="adj" fmla="val 16395"/>
            </a:avLst>
          </a:prstGeom>
          <a:solidFill>
            <a:srgbClr val="FFFDE5"/>
          </a:solidFill>
          <a:ln>
            <a:solidFill>
              <a:srgbClr val="E8D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a:solidFill>
                  <a:prstClr val="black"/>
                </a:solidFill>
                <a:latin typeface="Arial" panose="020B0604020202020204" pitchFamily="34" charset="0"/>
                <a:cs typeface="Arial" panose="020B0604020202020204" pitchFamily="34" charset="0"/>
              </a:rPr>
              <a:t>Ensure that daily and weekly performance data are captured from the </a:t>
            </a:r>
            <a:r>
              <a:rPr lang="en-US" sz="1300" kern="0" dirty="0" smtClean="0">
                <a:solidFill>
                  <a:prstClr val="black"/>
                </a:solidFill>
                <a:latin typeface="Arial" panose="020B0604020202020204" pitchFamily="34" charset="0"/>
                <a:cs typeface="Arial" panose="020B0604020202020204" pitchFamily="34" charset="0"/>
              </a:rPr>
              <a:t>GHA and CargoIQ to </a:t>
            </a:r>
            <a:r>
              <a:rPr lang="en-US" sz="1300" kern="0" dirty="0">
                <a:solidFill>
                  <a:prstClr val="black"/>
                </a:solidFill>
                <a:latin typeface="Arial" panose="020B0604020202020204" pitchFamily="34" charset="0"/>
                <a:cs typeface="Arial" panose="020B0604020202020204" pitchFamily="34" charset="0"/>
              </a:rPr>
              <a:t>enable performance </a:t>
            </a:r>
            <a:r>
              <a:rPr lang="en-US" sz="1300" kern="0" dirty="0" smtClean="0">
                <a:solidFill>
                  <a:prstClr val="black"/>
                </a:solidFill>
                <a:latin typeface="Arial" panose="020B0604020202020204" pitchFamily="34" charset="0"/>
                <a:cs typeface="Arial" panose="020B0604020202020204" pitchFamily="34" charset="0"/>
              </a:rPr>
              <a:t>tracking. Use this in your weekly report to the GHA, local AFKL and truckers</a:t>
            </a: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a:t>4.3 Set up KPI structure and </a:t>
            </a:r>
            <a:r>
              <a:rPr lang="en-US" sz="2000" b="0" dirty="0" smtClean="0"/>
              <a:t>monitoring</a:t>
            </a:r>
            <a:r>
              <a:rPr lang="en-US" dirty="0"/>
              <a:t/>
            </a:r>
            <a:br>
              <a:rPr lang="en-US" dirty="0"/>
            </a:br>
            <a:endParaRPr lang="en-GB" dirty="0"/>
          </a:p>
        </p:txBody>
      </p:sp>
      <p:sp>
        <p:nvSpPr>
          <p:cNvPr id="6" name="Pentagon 5"/>
          <p:cNvSpPr>
            <a:spLocks noGrp="1" noChangeArrowheads="1"/>
          </p:cNvSpPr>
          <p:nvPr/>
        </p:nvSpPr>
        <p:spPr bwMode="auto">
          <a:xfrm>
            <a:off x="254662" y="1188469"/>
            <a:ext cx="2880000" cy="587375"/>
          </a:xfrm>
          <a:prstGeom prst="homePlate">
            <a:avLst>
              <a:gd name="adj" fmla="val 18108"/>
            </a:avLst>
          </a:prstGeom>
          <a:solidFill>
            <a:srgbClr val="E8D702"/>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b="1" dirty="0">
                <a:solidFill>
                  <a:schemeClr val="tx1"/>
                </a:solidFill>
                <a:latin typeface="Arial" panose="020B0604020202020204" pitchFamily="34" charset="0"/>
                <a:cs typeface="Arial" panose="020B0604020202020204" pitchFamily="34" charset="0"/>
              </a:rPr>
              <a:t>4.3 Set up KPI structure and monitor </a:t>
            </a:r>
            <a:r>
              <a:rPr lang="en-US" b="1" dirty="0" smtClean="0">
                <a:solidFill>
                  <a:schemeClr val="tx1"/>
                </a:solidFill>
                <a:latin typeface="Arial" panose="020B0604020202020204" pitchFamily="34" charset="0"/>
                <a:cs typeface="Arial" panose="020B0604020202020204" pitchFamily="34" charset="0"/>
              </a:rPr>
              <a:t>performance</a:t>
            </a:r>
            <a:endParaRPr lang="en-US" b="1" dirty="0">
              <a:solidFill>
                <a:schemeClr val="tx1"/>
              </a:solidFill>
              <a:latin typeface="Arial" panose="020B0604020202020204" pitchFamily="34" charset="0"/>
              <a:cs typeface="Arial" panose="020B0604020202020204" pitchFamily="34" charset="0"/>
            </a:endParaRPr>
          </a:p>
        </p:txBody>
      </p:sp>
      <p:sp>
        <p:nvSpPr>
          <p:cNvPr id="7" name="Freeform 5"/>
          <p:cNvSpPr>
            <a:spLocks noEditPoints="1"/>
          </p:cNvSpPr>
          <p:nvPr/>
        </p:nvSpPr>
        <p:spPr bwMode="auto">
          <a:xfrm>
            <a:off x="709045" y="5088260"/>
            <a:ext cx="888207" cy="536984"/>
          </a:xfrm>
          <a:custGeom>
            <a:avLst/>
            <a:gdLst>
              <a:gd name="T0" fmla="*/ 639 w 1277"/>
              <a:gd name="T1" fmla="*/ 0 h 747"/>
              <a:gd name="T2" fmla="*/ 1091 w 1277"/>
              <a:gd name="T3" fmla="*/ 180 h 747"/>
              <a:gd name="T4" fmla="*/ 1264 w 1277"/>
              <a:gd name="T5" fmla="*/ 710 h 747"/>
              <a:gd name="T6" fmla="*/ 1224 w 1277"/>
              <a:gd name="T7" fmla="*/ 747 h 747"/>
              <a:gd name="T8" fmla="*/ 54 w 1277"/>
              <a:gd name="T9" fmla="*/ 747 h 747"/>
              <a:gd name="T10" fmla="*/ 14 w 1277"/>
              <a:gd name="T11" fmla="*/ 710 h 747"/>
              <a:gd name="T12" fmla="*/ 187 w 1277"/>
              <a:gd name="T13" fmla="*/ 181 h 747"/>
              <a:gd name="T14" fmla="*/ 639 w 1277"/>
              <a:gd name="T15" fmla="*/ 0 h 747"/>
              <a:gd name="T16" fmla="*/ 679 w 1277"/>
              <a:gd name="T17" fmla="*/ 82 h 747"/>
              <a:gd name="T18" fmla="*/ 679 w 1277"/>
              <a:gd name="T19" fmla="*/ 174 h 747"/>
              <a:gd name="T20" fmla="*/ 639 w 1277"/>
              <a:gd name="T21" fmla="*/ 214 h 747"/>
              <a:gd name="T22" fmla="*/ 599 w 1277"/>
              <a:gd name="T23" fmla="*/ 174 h 747"/>
              <a:gd name="T24" fmla="*/ 599 w 1277"/>
              <a:gd name="T25" fmla="*/ 82 h 747"/>
              <a:gd name="T26" fmla="*/ 320 w 1277"/>
              <a:gd name="T27" fmla="*/ 174 h 747"/>
              <a:gd name="T28" fmla="*/ 379 w 1277"/>
              <a:gd name="T29" fmla="*/ 257 h 747"/>
              <a:gd name="T30" fmla="*/ 369 w 1277"/>
              <a:gd name="T31" fmla="*/ 313 h 747"/>
              <a:gd name="T32" fmla="*/ 314 w 1277"/>
              <a:gd name="T33" fmla="*/ 304 h 747"/>
              <a:gd name="T34" fmla="*/ 257 w 1277"/>
              <a:gd name="T35" fmla="*/ 224 h 747"/>
              <a:gd name="T36" fmla="*/ 116 w 1277"/>
              <a:gd name="T37" fmla="*/ 467 h 747"/>
              <a:gd name="T38" fmla="*/ 204 w 1277"/>
              <a:gd name="T39" fmla="*/ 467 h 747"/>
              <a:gd name="T40" fmla="*/ 242 w 1277"/>
              <a:gd name="T41" fmla="*/ 509 h 747"/>
              <a:gd name="T42" fmla="*/ 200 w 1277"/>
              <a:gd name="T43" fmla="*/ 547 h 747"/>
              <a:gd name="T44" fmla="*/ 100 w 1277"/>
              <a:gd name="T45" fmla="*/ 547 h 747"/>
              <a:gd name="T46" fmla="*/ 93 w 1277"/>
              <a:gd name="T47" fmla="*/ 667 h 747"/>
              <a:gd name="T48" fmla="*/ 493 w 1277"/>
              <a:gd name="T49" fmla="*/ 665 h 747"/>
              <a:gd name="T50" fmla="*/ 507 w 1277"/>
              <a:gd name="T51" fmla="*/ 615 h 747"/>
              <a:gd name="T52" fmla="*/ 300 w 1277"/>
              <a:gd name="T53" fmla="*/ 341 h 747"/>
              <a:gd name="T54" fmla="*/ 574 w 1277"/>
              <a:gd name="T55" fmla="*/ 549 h 747"/>
              <a:gd name="T56" fmla="*/ 641 w 1277"/>
              <a:gd name="T57" fmla="*/ 533 h 747"/>
              <a:gd name="T58" fmla="*/ 784 w 1277"/>
              <a:gd name="T59" fmla="*/ 665 h 747"/>
              <a:gd name="T60" fmla="*/ 1184 w 1277"/>
              <a:gd name="T61" fmla="*/ 667 h 747"/>
              <a:gd name="T62" fmla="*/ 1178 w 1277"/>
              <a:gd name="T63" fmla="*/ 547 h 747"/>
              <a:gd name="T64" fmla="*/ 1077 w 1277"/>
              <a:gd name="T65" fmla="*/ 547 h 747"/>
              <a:gd name="T66" fmla="*/ 1037 w 1277"/>
              <a:gd name="T67" fmla="*/ 507 h 747"/>
              <a:gd name="T68" fmla="*/ 1077 w 1277"/>
              <a:gd name="T69" fmla="*/ 467 h 747"/>
              <a:gd name="T70" fmla="*/ 1162 w 1277"/>
              <a:gd name="T71" fmla="*/ 467 h 747"/>
              <a:gd name="T72" fmla="*/ 1021 w 1277"/>
              <a:gd name="T73" fmla="*/ 224 h 747"/>
              <a:gd name="T74" fmla="*/ 964 w 1277"/>
              <a:gd name="T75" fmla="*/ 304 h 747"/>
              <a:gd name="T76" fmla="*/ 908 w 1277"/>
              <a:gd name="T77" fmla="*/ 313 h 747"/>
              <a:gd name="T78" fmla="*/ 899 w 1277"/>
              <a:gd name="T79" fmla="*/ 257 h 747"/>
              <a:gd name="T80" fmla="*/ 958 w 1277"/>
              <a:gd name="T81" fmla="*/ 173 h 747"/>
              <a:gd name="T82" fmla="*/ 679 w 1277"/>
              <a:gd name="T83"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7" h="747">
                <a:moveTo>
                  <a:pt x="639" y="0"/>
                </a:moveTo>
                <a:cubicBezTo>
                  <a:pt x="810" y="0"/>
                  <a:pt x="973" y="60"/>
                  <a:pt x="1091" y="180"/>
                </a:cubicBezTo>
                <a:cubicBezTo>
                  <a:pt x="1208" y="301"/>
                  <a:pt x="1277" y="480"/>
                  <a:pt x="1264" y="710"/>
                </a:cubicBezTo>
                <a:cubicBezTo>
                  <a:pt x="1262" y="730"/>
                  <a:pt x="1244" y="747"/>
                  <a:pt x="1224" y="747"/>
                </a:cubicBezTo>
                <a:cubicBezTo>
                  <a:pt x="834" y="743"/>
                  <a:pt x="444" y="746"/>
                  <a:pt x="54" y="747"/>
                </a:cubicBezTo>
                <a:cubicBezTo>
                  <a:pt x="34" y="747"/>
                  <a:pt x="15" y="730"/>
                  <a:pt x="14" y="710"/>
                </a:cubicBezTo>
                <a:cubicBezTo>
                  <a:pt x="0" y="480"/>
                  <a:pt x="69" y="301"/>
                  <a:pt x="187" y="181"/>
                </a:cubicBezTo>
                <a:cubicBezTo>
                  <a:pt x="304" y="61"/>
                  <a:pt x="468" y="1"/>
                  <a:pt x="639" y="0"/>
                </a:cubicBezTo>
                <a:close/>
                <a:moveTo>
                  <a:pt x="679" y="82"/>
                </a:moveTo>
                <a:lnTo>
                  <a:pt x="679" y="174"/>
                </a:lnTo>
                <a:cubicBezTo>
                  <a:pt x="679" y="195"/>
                  <a:pt x="660" y="214"/>
                  <a:pt x="639" y="214"/>
                </a:cubicBezTo>
                <a:cubicBezTo>
                  <a:pt x="618" y="214"/>
                  <a:pt x="598" y="195"/>
                  <a:pt x="599" y="174"/>
                </a:cubicBezTo>
                <a:lnTo>
                  <a:pt x="599" y="82"/>
                </a:lnTo>
                <a:cubicBezTo>
                  <a:pt x="496" y="89"/>
                  <a:pt x="400" y="120"/>
                  <a:pt x="320" y="174"/>
                </a:cubicBezTo>
                <a:lnTo>
                  <a:pt x="379" y="257"/>
                </a:lnTo>
                <a:cubicBezTo>
                  <a:pt x="391" y="274"/>
                  <a:pt x="386" y="301"/>
                  <a:pt x="369" y="313"/>
                </a:cubicBezTo>
                <a:cubicBezTo>
                  <a:pt x="352" y="325"/>
                  <a:pt x="326" y="321"/>
                  <a:pt x="314" y="304"/>
                </a:cubicBezTo>
                <a:lnTo>
                  <a:pt x="257" y="224"/>
                </a:lnTo>
                <a:cubicBezTo>
                  <a:pt x="185" y="292"/>
                  <a:pt x="132" y="385"/>
                  <a:pt x="116" y="467"/>
                </a:cubicBezTo>
                <a:cubicBezTo>
                  <a:pt x="145" y="467"/>
                  <a:pt x="175" y="467"/>
                  <a:pt x="204" y="467"/>
                </a:cubicBezTo>
                <a:cubicBezTo>
                  <a:pt x="225" y="468"/>
                  <a:pt x="243" y="488"/>
                  <a:pt x="242" y="509"/>
                </a:cubicBezTo>
                <a:cubicBezTo>
                  <a:pt x="241" y="530"/>
                  <a:pt x="221" y="548"/>
                  <a:pt x="200" y="547"/>
                </a:cubicBezTo>
                <a:lnTo>
                  <a:pt x="100" y="547"/>
                </a:lnTo>
                <a:cubicBezTo>
                  <a:pt x="95" y="585"/>
                  <a:pt x="92" y="625"/>
                  <a:pt x="93" y="667"/>
                </a:cubicBezTo>
                <a:lnTo>
                  <a:pt x="493" y="665"/>
                </a:lnTo>
                <a:cubicBezTo>
                  <a:pt x="495" y="647"/>
                  <a:pt x="500" y="630"/>
                  <a:pt x="507" y="615"/>
                </a:cubicBezTo>
                <a:lnTo>
                  <a:pt x="300" y="341"/>
                </a:lnTo>
                <a:lnTo>
                  <a:pt x="574" y="549"/>
                </a:lnTo>
                <a:cubicBezTo>
                  <a:pt x="594" y="538"/>
                  <a:pt x="617" y="533"/>
                  <a:pt x="641" y="533"/>
                </a:cubicBezTo>
                <a:cubicBezTo>
                  <a:pt x="730" y="532"/>
                  <a:pt x="784" y="599"/>
                  <a:pt x="784" y="665"/>
                </a:cubicBezTo>
                <a:lnTo>
                  <a:pt x="1184" y="667"/>
                </a:lnTo>
                <a:cubicBezTo>
                  <a:pt x="1185" y="625"/>
                  <a:pt x="1183" y="585"/>
                  <a:pt x="1178" y="547"/>
                </a:cubicBezTo>
                <a:lnTo>
                  <a:pt x="1077" y="547"/>
                </a:lnTo>
                <a:cubicBezTo>
                  <a:pt x="1056" y="547"/>
                  <a:pt x="1037" y="528"/>
                  <a:pt x="1037" y="507"/>
                </a:cubicBezTo>
                <a:cubicBezTo>
                  <a:pt x="1037" y="486"/>
                  <a:pt x="1056" y="467"/>
                  <a:pt x="1077" y="467"/>
                </a:cubicBezTo>
                <a:lnTo>
                  <a:pt x="1162" y="467"/>
                </a:lnTo>
                <a:cubicBezTo>
                  <a:pt x="1129" y="372"/>
                  <a:pt x="1089" y="279"/>
                  <a:pt x="1021" y="224"/>
                </a:cubicBezTo>
                <a:lnTo>
                  <a:pt x="964" y="304"/>
                </a:lnTo>
                <a:cubicBezTo>
                  <a:pt x="951" y="321"/>
                  <a:pt x="925" y="325"/>
                  <a:pt x="908" y="313"/>
                </a:cubicBezTo>
                <a:cubicBezTo>
                  <a:pt x="891" y="301"/>
                  <a:pt x="887" y="274"/>
                  <a:pt x="899" y="257"/>
                </a:cubicBezTo>
                <a:lnTo>
                  <a:pt x="958" y="173"/>
                </a:lnTo>
                <a:cubicBezTo>
                  <a:pt x="878" y="119"/>
                  <a:pt x="781" y="88"/>
                  <a:pt x="679"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254662" y="2257380"/>
            <a:ext cx="186906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bwMode="auto">
          <a:xfrm>
            <a:off x="2591780" y="2312876"/>
            <a:ext cx="6273506" cy="2340260"/>
          </a:xfrm>
          <a:prstGeom prst="rect">
            <a:avLst/>
          </a:prstGeom>
          <a:solidFill>
            <a:srgbClr val="FFFDE5"/>
          </a:solidFill>
          <a:ln w="9525" cap="flat" cmpd="sng" algn="ctr">
            <a:solidFill>
              <a:srgbClr val="E8D70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Pct val="150000"/>
              <a:buFont typeface="Wingdings" panose="05000000000000000000" pitchFamily="2" charset="2"/>
              <a:buChar char="q"/>
              <a:tabLst/>
            </a:pPr>
            <a:endParaRPr lang="nl-NL" sz="6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en-US" sz="900" b="1" dirty="0" smtClean="0">
                <a:solidFill>
                  <a:schemeClr val="tx1"/>
                </a:solidFill>
                <a:latin typeface="Arial" panose="020B0604020202020204" pitchFamily="34" charset="0"/>
                <a:cs typeface="Arial" panose="020B0604020202020204" pitchFamily="34" charset="0"/>
              </a:rPr>
              <a:t>Establish daily reporting of CargoIQ milestones (LAT, RCS, DEP at station; ARR, RCF, DEP at AMS) together with Performance Management (Bram Snel and/or Arend Feenstra). </a:t>
            </a:r>
            <a:r>
              <a:rPr lang="en-US" sz="900" dirty="0" smtClean="0">
                <a:solidFill>
                  <a:schemeClr val="tx1"/>
                </a:solidFill>
                <a:latin typeface="Arial" panose="020B0604020202020204" pitchFamily="34" charset="0"/>
                <a:cs typeface="Arial" panose="020B0604020202020204" pitchFamily="34" charset="0"/>
              </a:rPr>
              <a:t>This has also been done for FRA, should be in the same format. Ensure that CargoIQ settings for customers are adjusted </a:t>
            </a:r>
            <a:r>
              <a:rPr lang="en-US" sz="900" u="sng" dirty="0" smtClean="0">
                <a:solidFill>
                  <a:schemeClr val="tx1"/>
                </a:solidFill>
                <a:latin typeface="Arial" panose="020B0604020202020204" pitchFamily="34" charset="0"/>
                <a:cs typeface="Arial" panose="020B0604020202020204" pitchFamily="34" charset="0"/>
              </a:rPr>
              <a:t>in one go</a:t>
            </a:r>
            <a:r>
              <a:rPr lang="en-US" sz="900" dirty="0" smtClean="0">
                <a:solidFill>
                  <a:schemeClr val="tx1"/>
                </a:solidFill>
                <a:latin typeface="Arial" panose="020B0604020202020204" pitchFamily="34" charset="0"/>
                <a:cs typeface="Arial" panose="020B0604020202020204" pitchFamily="34" charset="0"/>
              </a:rPr>
              <a:t>, as these changes need to be accepted one by one by customers.</a:t>
            </a:r>
          </a:p>
          <a:p>
            <a:pPr marL="358775" indent="-358775">
              <a:buClr>
                <a:srgbClr val="002060"/>
              </a:buClr>
              <a:buSzPct val="200000"/>
              <a:buFont typeface="Wingdings" panose="05000000000000000000" pitchFamily="2" charset="2"/>
              <a:buChar char="q"/>
            </a:pPr>
            <a:endParaRPr lang="en-US" sz="900" b="1" dirty="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en-US" sz="900" b="1" dirty="0" smtClean="0">
                <a:solidFill>
                  <a:schemeClr val="tx1"/>
                </a:solidFill>
                <a:latin typeface="Arial" panose="020B0604020202020204" pitchFamily="34" charset="0"/>
                <a:cs typeface="Arial" panose="020B0604020202020204" pitchFamily="34" charset="0"/>
              </a:rPr>
              <a:t>With the GHA, establish daily reporting of in-depth data (FOH/LAT, RCS and DEP) – the ‘LAT report’. </a:t>
            </a:r>
            <a:r>
              <a:rPr lang="en-US" sz="900" dirty="0" smtClean="0">
                <a:solidFill>
                  <a:schemeClr val="tx1"/>
                </a:solidFill>
                <a:latin typeface="Arial" panose="020B0604020202020204" pitchFamily="34" charset="0"/>
                <a:cs typeface="Arial" panose="020B0604020202020204" pitchFamily="34" charset="0"/>
              </a:rPr>
              <a:t>This includes, on an individual shipment level, AWB numbers, booking trucks, flight numbers, truck arrival times at FRA, FOH times, departure times, among other items. This helps to identify performance gaps and, for example, allows you to see how early all cargo is delivered at the GHA by customers. </a:t>
            </a:r>
          </a:p>
          <a:p>
            <a:pPr marL="358775" indent="-358775">
              <a:buClr>
                <a:srgbClr val="002060"/>
              </a:buClr>
              <a:buSzPct val="200000"/>
              <a:buFont typeface="Wingdings" panose="05000000000000000000" pitchFamily="2" charset="2"/>
              <a:buChar char="q"/>
            </a:pPr>
            <a:endParaRPr lang="en-US" sz="900" dirty="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en-US" sz="900" b="1" dirty="0" smtClean="0">
                <a:solidFill>
                  <a:schemeClr val="tx1"/>
                </a:solidFill>
                <a:latin typeface="Arial" panose="020B0604020202020204" pitchFamily="34" charset="0"/>
                <a:cs typeface="Arial" panose="020B0604020202020204" pitchFamily="34" charset="0"/>
              </a:rPr>
              <a:t>Each week starting 1 week before Go-Live, create a weekly performance report to share with the GHA, local AFKL, CSO and truckers. </a:t>
            </a:r>
            <a:r>
              <a:rPr lang="en-US" sz="900" dirty="0" smtClean="0">
                <a:solidFill>
                  <a:schemeClr val="tx1"/>
                </a:solidFill>
                <a:latin typeface="Arial" panose="020B0604020202020204" pitchFamily="34" charset="0"/>
                <a:cs typeface="Arial" panose="020B0604020202020204" pitchFamily="34" charset="0"/>
              </a:rPr>
              <a:t>Follow the template used during roll-out Wave 1, containing an ABCD, performance overview,  (see Appendix).</a:t>
            </a:r>
          </a:p>
          <a:p>
            <a:pPr>
              <a:buClr>
                <a:srgbClr val="002060"/>
              </a:buClr>
              <a:buSzPct val="200000"/>
            </a:pPr>
            <a:endParaRPr lang="en-US" sz="900" b="1" dirty="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endParaRPr lang="en-US" sz="900" b="1" dirty="0" smtClean="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Tx/>
              <a:buSzTx/>
              <a:tabLst/>
            </a:pPr>
            <a:endParaRPr lang="nl-NL" sz="900" dirty="0" smtClean="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Tx/>
              <a:buSzTx/>
              <a:tabLst/>
            </a:pPr>
            <a:endParaRPr kumimoji="0" lang="nl-NL"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11" name="Straight Connector 10"/>
          <p:cNvCxnSpPr/>
          <p:nvPr/>
        </p:nvCxnSpPr>
        <p:spPr bwMode="auto">
          <a:xfrm>
            <a:off x="2591780" y="2257380"/>
            <a:ext cx="627350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bwMode="auto">
          <a:xfrm>
            <a:off x="2591780" y="4761100"/>
            <a:ext cx="6273506" cy="1119944"/>
          </a:xfrm>
          <a:prstGeom prst="rect">
            <a:avLst/>
          </a:prstGeom>
          <a:solidFill>
            <a:srgbClr val="FFFDE5"/>
          </a:solidFill>
          <a:ln w="9525" cap="flat" cmpd="sng" algn="ctr">
            <a:solidFill>
              <a:srgbClr val="E8D70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Focus on actual Flown As Planned (FAP) as this is what </a:t>
            </a:r>
            <a:r>
              <a:rPr lang="en-US" sz="900" dirty="0">
                <a:solidFill>
                  <a:schemeClr val="tx1"/>
                </a:solidFill>
                <a:latin typeface="Arial" panose="020B0604020202020204" pitchFamily="34" charset="0"/>
                <a:cs typeface="Arial" panose="020B0604020202020204" pitchFamily="34" charset="0"/>
              </a:rPr>
              <a:t>customers care about and pay </a:t>
            </a:r>
            <a:r>
              <a:rPr lang="en-US" sz="900" dirty="0" smtClean="0">
                <a:solidFill>
                  <a:schemeClr val="tx1"/>
                </a:solidFill>
                <a:latin typeface="Arial" panose="020B0604020202020204" pitchFamily="34" charset="0"/>
                <a:cs typeface="Arial" panose="020B0604020202020204" pitchFamily="34" charset="0"/>
              </a:rPr>
              <a:t>for, however RCF is where EGFL has a direct impact.</a:t>
            </a:r>
          </a:p>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Be careful to not share sensitive data with competitors in your weekly reports (e.g. 2 truckers serving the same station). In such a case, make 2 separate reports.</a:t>
            </a:r>
          </a:p>
        </p:txBody>
      </p:sp>
      <p:grpSp>
        <p:nvGrpSpPr>
          <p:cNvPr id="14" name="Group 13"/>
          <p:cNvGrpSpPr/>
          <p:nvPr/>
        </p:nvGrpSpPr>
        <p:grpSpPr>
          <a:xfrm>
            <a:off x="7560332" y="4815277"/>
            <a:ext cx="1151948" cy="929746"/>
            <a:chOff x="7573658" y="4857390"/>
            <a:chExt cx="1151948" cy="929746"/>
          </a:xfrm>
        </p:grpSpPr>
        <p:pic>
          <p:nvPicPr>
            <p:cNvPr id="15"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16"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Tree>
    <p:extLst>
      <p:ext uri="{BB962C8B-B14F-4D97-AF65-F5344CB8AC3E}">
        <p14:creationId xmlns:p14="http://schemas.microsoft.com/office/powerpoint/2010/main" val="2381655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ext uri="{D42A27DB-BD31-4B8C-83A1-F6EECF244321}">
                <p14:modId xmlns:p14="http://schemas.microsoft.com/office/powerpoint/2010/main" val="919884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Pentagon 20"/>
          <p:cNvSpPr/>
          <p:nvPr/>
        </p:nvSpPr>
        <p:spPr>
          <a:xfrm>
            <a:off x="254662" y="2312876"/>
            <a:ext cx="2229107" cy="3568168"/>
          </a:xfrm>
          <a:prstGeom prst="homePlate">
            <a:avLst>
              <a:gd name="adj" fmla="val 16395"/>
            </a:avLst>
          </a:prstGeom>
          <a:solidFill>
            <a:srgbClr val="F8EBFF"/>
          </a:solidFill>
          <a:ln>
            <a:solidFill>
              <a:srgbClr val="CD9A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a:solidFill>
                  <a:prstClr val="black"/>
                </a:solidFill>
                <a:latin typeface="Arial" panose="020B0604020202020204" pitchFamily="34" charset="0"/>
                <a:cs typeface="Arial" panose="020B0604020202020204" pitchFamily="34" charset="0"/>
              </a:rPr>
              <a:t>Ensure high-intensity inward communication and alignment with local AFKL </a:t>
            </a:r>
            <a:r>
              <a:rPr lang="en-US" sz="1300" kern="0" dirty="0" smtClean="0">
                <a:solidFill>
                  <a:prstClr val="black"/>
                </a:solidFill>
                <a:latin typeface="Arial" panose="020B0604020202020204" pitchFamily="34" charset="0"/>
                <a:cs typeface="Arial" panose="020B0604020202020204" pitchFamily="34" charset="0"/>
              </a:rPr>
              <a:t>units and </a:t>
            </a:r>
            <a:r>
              <a:rPr lang="en-US" sz="1300" kern="0" dirty="0">
                <a:solidFill>
                  <a:prstClr val="black"/>
                </a:solidFill>
                <a:latin typeface="Arial" panose="020B0604020202020204" pitchFamily="34" charset="0"/>
                <a:cs typeface="Arial" panose="020B0604020202020204" pitchFamily="34" charset="0"/>
              </a:rPr>
              <a:t>Network Planning </a:t>
            </a:r>
            <a:r>
              <a:rPr lang="en-US" sz="1300" kern="0" dirty="0" smtClean="0">
                <a:solidFill>
                  <a:prstClr val="black"/>
                </a:solidFill>
                <a:latin typeface="Arial" panose="020B0604020202020204" pitchFamily="34" charset="0"/>
                <a:cs typeface="Arial" panose="020B0604020202020204" pitchFamily="34" charset="0"/>
              </a:rPr>
              <a:t>throughout </a:t>
            </a:r>
            <a:r>
              <a:rPr lang="en-US" sz="1300" kern="0" dirty="0">
                <a:solidFill>
                  <a:prstClr val="black"/>
                </a:solidFill>
                <a:latin typeface="Arial" panose="020B0604020202020204" pitchFamily="34" charset="0"/>
                <a:cs typeface="Arial" panose="020B0604020202020204" pitchFamily="34" charset="0"/>
              </a:rPr>
              <a:t>the entire implementation phase</a:t>
            </a: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5680" y="116632"/>
            <a:ext cx="8246739" cy="708932"/>
          </a:xfrm>
        </p:spPr>
        <p:txBody>
          <a:bodyPr>
            <a:normAutofit fontScale="90000"/>
          </a:bodyPr>
          <a:lstStyle/>
          <a:p>
            <a:r>
              <a:rPr lang="en-US" dirty="0"/>
              <a:t>Detailed roll-out plan</a:t>
            </a:r>
            <a:br>
              <a:rPr lang="en-US" dirty="0"/>
            </a:br>
            <a:r>
              <a:rPr lang="en-US" sz="2000" b="0" dirty="0"/>
              <a:t>5a. Ensure ongoing communication with local </a:t>
            </a:r>
            <a:r>
              <a:rPr lang="en-US" sz="2000" b="0" dirty="0" smtClean="0"/>
              <a:t>AFKL and </a:t>
            </a:r>
            <a:r>
              <a:rPr lang="en-US" sz="2000" b="0" dirty="0"/>
              <a:t>Network </a:t>
            </a:r>
            <a:r>
              <a:rPr lang="en-US" sz="2000" b="0" dirty="0" smtClean="0"/>
              <a:t>Planning</a:t>
            </a:r>
            <a:r>
              <a:rPr lang="en-US" dirty="0"/>
              <a:t/>
            </a:r>
            <a:br>
              <a:rPr lang="en-US" dirty="0"/>
            </a:br>
            <a:endParaRPr lang="en-GB" dirty="0"/>
          </a:p>
        </p:txBody>
      </p:sp>
      <p:sp>
        <p:nvSpPr>
          <p:cNvPr id="3" name="Pentagon 2"/>
          <p:cNvSpPr>
            <a:spLocks noGrp="1" noChangeArrowheads="1"/>
          </p:cNvSpPr>
          <p:nvPr/>
        </p:nvSpPr>
        <p:spPr bwMode="auto">
          <a:xfrm>
            <a:off x="254662" y="1188469"/>
            <a:ext cx="2880000" cy="587375"/>
          </a:xfrm>
          <a:prstGeom prst="homePlate">
            <a:avLst>
              <a:gd name="adj" fmla="val 18108"/>
            </a:avLst>
          </a:prstGeom>
          <a:solidFill>
            <a:srgbClr val="CD9AF8"/>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b="1" dirty="0" smtClean="0">
                <a:solidFill>
                  <a:schemeClr val="tx1"/>
                </a:solidFill>
                <a:latin typeface="Arial" panose="020B0604020202020204" pitchFamily="34" charset="0"/>
                <a:cs typeface="Arial" panose="020B0604020202020204" pitchFamily="34" charset="0"/>
              </a:rPr>
              <a:t>5a. </a:t>
            </a:r>
            <a:r>
              <a:rPr lang="en-US" b="1" dirty="0">
                <a:solidFill>
                  <a:schemeClr val="tx1"/>
                </a:solidFill>
                <a:latin typeface="Arial" panose="020B0604020202020204" pitchFamily="34" charset="0"/>
                <a:cs typeface="Arial" panose="020B0604020202020204" pitchFamily="34" charset="0"/>
              </a:rPr>
              <a:t>Ensure ongoing communication with </a:t>
            </a:r>
            <a:r>
              <a:rPr lang="en-US" b="1" dirty="0" smtClean="0">
                <a:solidFill>
                  <a:schemeClr val="tx1"/>
                </a:solidFill>
                <a:latin typeface="Arial" panose="020B0604020202020204" pitchFamily="34" charset="0"/>
                <a:cs typeface="Arial" panose="020B0604020202020204" pitchFamily="34" charset="0"/>
              </a:rPr>
              <a:t>local AFKL, Network Planning</a:t>
            </a:r>
            <a:endParaRPr lang="en-US" b="1" dirty="0">
              <a:solidFill>
                <a:schemeClr val="tx1"/>
              </a:solidFill>
              <a:latin typeface="Arial" panose="020B0604020202020204" pitchFamily="34" charset="0"/>
              <a:cs typeface="Arial" panose="020B0604020202020204" pitchFamily="34" charset="0"/>
            </a:endParaRPr>
          </a:p>
        </p:txBody>
      </p:sp>
      <p:cxnSp>
        <p:nvCxnSpPr>
          <p:cNvPr id="7" name="Straight Connector 6"/>
          <p:cNvCxnSpPr/>
          <p:nvPr/>
        </p:nvCxnSpPr>
        <p:spPr bwMode="auto">
          <a:xfrm>
            <a:off x="254662" y="2257380"/>
            <a:ext cx="186906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grpSp>
        <p:nvGrpSpPr>
          <p:cNvPr id="9" name="Group 8"/>
          <p:cNvGrpSpPr/>
          <p:nvPr/>
        </p:nvGrpSpPr>
        <p:grpSpPr>
          <a:xfrm>
            <a:off x="934257" y="4884452"/>
            <a:ext cx="903288" cy="812800"/>
            <a:chOff x="365125" y="3708400"/>
            <a:chExt cx="903288" cy="812800"/>
          </a:xfrm>
        </p:grpSpPr>
        <p:sp>
          <p:nvSpPr>
            <p:cNvPr id="10" name="Freeform 5"/>
            <p:cNvSpPr>
              <a:spLocks/>
            </p:cNvSpPr>
            <p:nvPr/>
          </p:nvSpPr>
          <p:spPr bwMode="auto">
            <a:xfrm>
              <a:off x="815975" y="4057650"/>
              <a:ext cx="452438" cy="463550"/>
            </a:xfrm>
            <a:custGeom>
              <a:avLst/>
              <a:gdLst>
                <a:gd name="T0" fmla="*/ 428 w 591"/>
                <a:gd name="T1" fmla="*/ 0 h 608"/>
                <a:gd name="T2" fmla="*/ 417 w 591"/>
                <a:gd name="T3" fmla="*/ 55 h 608"/>
                <a:gd name="T4" fmla="*/ 537 w 591"/>
                <a:gd name="T5" fmla="*/ 245 h 608"/>
                <a:gd name="T6" fmla="*/ 463 w 591"/>
                <a:gd name="T7" fmla="*/ 405 h 608"/>
                <a:gd name="T8" fmla="*/ 457 w 591"/>
                <a:gd name="T9" fmla="*/ 412 h 608"/>
                <a:gd name="T10" fmla="*/ 432 w 591"/>
                <a:gd name="T11" fmla="*/ 439 h 608"/>
                <a:gd name="T12" fmla="*/ 427 w 591"/>
                <a:gd name="T13" fmla="*/ 444 h 608"/>
                <a:gd name="T14" fmla="*/ 404 w 591"/>
                <a:gd name="T15" fmla="*/ 523 h 608"/>
                <a:gd name="T16" fmla="*/ 322 w 591"/>
                <a:gd name="T17" fmla="*/ 470 h 608"/>
                <a:gd name="T18" fmla="*/ 314 w 591"/>
                <a:gd name="T19" fmla="*/ 470 h 608"/>
                <a:gd name="T20" fmla="*/ 291 w 591"/>
                <a:gd name="T21" fmla="*/ 472 h 608"/>
                <a:gd name="T22" fmla="*/ 265 w 591"/>
                <a:gd name="T23" fmla="*/ 474 h 608"/>
                <a:gd name="T24" fmla="*/ 61 w 591"/>
                <a:gd name="T25" fmla="*/ 395 h 608"/>
                <a:gd name="T26" fmla="*/ 0 w 591"/>
                <a:gd name="T27" fmla="*/ 409 h 608"/>
                <a:gd name="T28" fmla="*/ 265 w 591"/>
                <a:gd name="T29" fmla="*/ 528 h 608"/>
                <a:gd name="T30" fmla="*/ 296 w 591"/>
                <a:gd name="T31" fmla="*/ 526 h 608"/>
                <a:gd name="T32" fmla="*/ 307 w 591"/>
                <a:gd name="T33" fmla="*/ 525 h 608"/>
                <a:gd name="T34" fmla="*/ 436 w 591"/>
                <a:gd name="T35" fmla="*/ 608 h 608"/>
                <a:gd name="T36" fmla="*/ 475 w 591"/>
                <a:gd name="T37" fmla="*/ 472 h 608"/>
                <a:gd name="T38" fmla="*/ 497 w 591"/>
                <a:gd name="T39" fmla="*/ 449 h 608"/>
                <a:gd name="T40" fmla="*/ 502 w 591"/>
                <a:gd name="T41" fmla="*/ 443 h 608"/>
                <a:gd name="T42" fmla="*/ 591 w 591"/>
                <a:gd name="T43" fmla="*/ 245 h 608"/>
                <a:gd name="T44" fmla="*/ 428 w 591"/>
                <a:gd name="T4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1" h="608">
                  <a:moveTo>
                    <a:pt x="428" y="0"/>
                  </a:moveTo>
                  <a:cubicBezTo>
                    <a:pt x="426" y="18"/>
                    <a:pt x="422" y="37"/>
                    <a:pt x="417" y="55"/>
                  </a:cubicBezTo>
                  <a:cubicBezTo>
                    <a:pt x="489" y="96"/>
                    <a:pt x="537" y="166"/>
                    <a:pt x="537" y="245"/>
                  </a:cubicBezTo>
                  <a:cubicBezTo>
                    <a:pt x="537" y="296"/>
                    <a:pt x="507" y="360"/>
                    <a:pt x="463" y="405"/>
                  </a:cubicBezTo>
                  <a:lnTo>
                    <a:pt x="457" y="412"/>
                  </a:lnTo>
                  <a:cubicBezTo>
                    <a:pt x="449" y="421"/>
                    <a:pt x="435" y="436"/>
                    <a:pt x="432" y="439"/>
                  </a:cubicBezTo>
                  <a:lnTo>
                    <a:pt x="427" y="444"/>
                  </a:lnTo>
                  <a:lnTo>
                    <a:pt x="404" y="523"/>
                  </a:lnTo>
                  <a:lnTo>
                    <a:pt x="322" y="470"/>
                  </a:lnTo>
                  <a:lnTo>
                    <a:pt x="314" y="470"/>
                  </a:lnTo>
                  <a:cubicBezTo>
                    <a:pt x="312" y="471"/>
                    <a:pt x="302" y="471"/>
                    <a:pt x="291" y="472"/>
                  </a:cubicBezTo>
                  <a:cubicBezTo>
                    <a:pt x="280" y="473"/>
                    <a:pt x="267" y="474"/>
                    <a:pt x="265" y="474"/>
                  </a:cubicBezTo>
                  <a:cubicBezTo>
                    <a:pt x="183" y="474"/>
                    <a:pt x="111" y="443"/>
                    <a:pt x="61" y="395"/>
                  </a:cubicBezTo>
                  <a:cubicBezTo>
                    <a:pt x="41" y="401"/>
                    <a:pt x="21" y="406"/>
                    <a:pt x="0" y="409"/>
                  </a:cubicBezTo>
                  <a:cubicBezTo>
                    <a:pt x="59" y="481"/>
                    <a:pt x="156" y="528"/>
                    <a:pt x="265" y="528"/>
                  </a:cubicBezTo>
                  <a:cubicBezTo>
                    <a:pt x="267" y="528"/>
                    <a:pt x="282" y="527"/>
                    <a:pt x="296" y="526"/>
                  </a:cubicBezTo>
                  <a:cubicBezTo>
                    <a:pt x="300" y="526"/>
                    <a:pt x="304" y="525"/>
                    <a:pt x="307" y="525"/>
                  </a:cubicBezTo>
                  <a:lnTo>
                    <a:pt x="436" y="608"/>
                  </a:lnTo>
                  <a:lnTo>
                    <a:pt x="475" y="472"/>
                  </a:lnTo>
                  <a:cubicBezTo>
                    <a:pt x="481" y="466"/>
                    <a:pt x="490" y="456"/>
                    <a:pt x="497" y="449"/>
                  </a:cubicBezTo>
                  <a:lnTo>
                    <a:pt x="502" y="443"/>
                  </a:lnTo>
                  <a:cubicBezTo>
                    <a:pt x="556" y="388"/>
                    <a:pt x="591" y="310"/>
                    <a:pt x="591" y="245"/>
                  </a:cubicBezTo>
                  <a:cubicBezTo>
                    <a:pt x="591" y="140"/>
                    <a:pt x="525" y="49"/>
                    <a:pt x="42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11" name="Freeform 6"/>
            <p:cNvSpPr>
              <a:spLocks noEditPoints="1"/>
            </p:cNvSpPr>
            <p:nvPr/>
          </p:nvSpPr>
          <p:spPr bwMode="auto">
            <a:xfrm>
              <a:off x="365125" y="3708400"/>
              <a:ext cx="738188" cy="698500"/>
            </a:xfrm>
            <a:custGeom>
              <a:avLst/>
              <a:gdLst>
                <a:gd name="T0" fmla="*/ 967 w 967"/>
                <a:gd name="T1" fmla="*/ 411 h 917"/>
                <a:gd name="T2" fmla="*/ 484 w 967"/>
                <a:gd name="T3" fmla="*/ 0 h 917"/>
                <a:gd name="T4" fmla="*/ 0 w 967"/>
                <a:gd name="T5" fmla="*/ 411 h 917"/>
                <a:gd name="T6" fmla="*/ 130 w 967"/>
                <a:gd name="T7" fmla="*/ 698 h 917"/>
                <a:gd name="T8" fmla="*/ 146 w 967"/>
                <a:gd name="T9" fmla="*/ 715 h 917"/>
                <a:gd name="T10" fmla="*/ 185 w 967"/>
                <a:gd name="T11" fmla="*/ 757 h 917"/>
                <a:gd name="T12" fmla="*/ 190 w 967"/>
                <a:gd name="T13" fmla="*/ 762 h 917"/>
                <a:gd name="T14" fmla="*/ 235 w 967"/>
                <a:gd name="T15" fmla="*/ 917 h 917"/>
                <a:gd name="T16" fmla="*/ 392 w 967"/>
                <a:gd name="T17" fmla="*/ 816 h 917"/>
                <a:gd name="T18" fmla="*/ 400 w 967"/>
                <a:gd name="T19" fmla="*/ 816 h 917"/>
                <a:gd name="T20" fmla="*/ 432 w 967"/>
                <a:gd name="T21" fmla="*/ 819 h 917"/>
                <a:gd name="T22" fmla="*/ 484 w 967"/>
                <a:gd name="T23" fmla="*/ 823 h 917"/>
                <a:gd name="T24" fmla="*/ 967 w 967"/>
                <a:gd name="T25" fmla="*/ 411 h 917"/>
                <a:gd name="T26" fmla="*/ 234 w 967"/>
                <a:gd name="T27" fmla="*/ 499 h 917"/>
                <a:gd name="T28" fmla="*/ 157 w 967"/>
                <a:gd name="T29" fmla="*/ 422 h 917"/>
                <a:gd name="T30" fmla="*/ 234 w 967"/>
                <a:gd name="T31" fmla="*/ 345 h 917"/>
                <a:gd name="T32" fmla="*/ 311 w 967"/>
                <a:gd name="T33" fmla="*/ 422 h 917"/>
                <a:gd name="T34" fmla="*/ 234 w 967"/>
                <a:gd name="T35" fmla="*/ 499 h 917"/>
                <a:gd name="T36" fmla="*/ 484 w 967"/>
                <a:gd name="T37" fmla="*/ 499 h 917"/>
                <a:gd name="T38" fmla="*/ 407 w 967"/>
                <a:gd name="T39" fmla="*/ 422 h 917"/>
                <a:gd name="T40" fmla="*/ 484 w 967"/>
                <a:gd name="T41" fmla="*/ 345 h 917"/>
                <a:gd name="T42" fmla="*/ 561 w 967"/>
                <a:gd name="T43" fmla="*/ 422 h 917"/>
                <a:gd name="T44" fmla="*/ 484 w 967"/>
                <a:gd name="T45" fmla="*/ 499 h 917"/>
                <a:gd name="T46" fmla="*/ 733 w 967"/>
                <a:gd name="T47" fmla="*/ 499 h 917"/>
                <a:gd name="T48" fmla="*/ 656 w 967"/>
                <a:gd name="T49" fmla="*/ 422 h 917"/>
                <a:gd name="T50" fmla="*/ 733 w 967"/>
                <a:gd name="T51" fmla="*/ 345 h 917"/>
                <a:gd name="T52" fmla="*/ 810 w 967"/>
                <a:gd name="T53" fmla="*/ 422 h 917"/>
                <a:gd name="T54" fmla="*/ 733 w 967"/>
                <a:gd name="T55" fmla="*/ 499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7" h="917">
                  <a:moveTo>
                    <a:pt x="967" y="411"/>
                  </a:moveTo>
                  <a:cubicBezTo>
                    <a:pt x="967" y="185"/>
                    <a:pt x="750" y="0"/>
                    <a:pt x="484" y="0"/>
                  </a:cubicBezTo>
                  <a:cubicBezTo>
                    <a:pt x="217" y="0"/>
                    <a:pt x="0" y="185"/>
                    <a:pt x="0" y="411"/>
                  </a:cubicBezTo>
                  <a:cubicBezTo>
                    <a:pt x="0" y="503"/>
                    <a:pt x="53" y="619"/>
                    <a:pt x="130" y="698"/>
                  </a:cubicBezTo>
                  <a:lnTo>
                    <a:pt x="146" y="715"/>
                  </a:lnTo>
                  <a:cubicBezTo>
                    <a:pt x="161" y="731"/>
                    <a:pt x="181" y="753"/>
                    <a:pt x="185" y="757"/>
                  </a:cubicBezTo>
                  <a:lnTo>
                    <a:pt x="190" y="762"/>
                  </a:lnTo>
                  <a:lnTo>
                    <a:pt x="235" y="917"/>
                  </a:lnTo>
                  <a:lnTo>
                    <a:pt x="392" y="816"/>
                  </a:lnTo>
                  <a:lnTo>
                    <a:pt x="400" y="816"/>
                  </a:lnTo>
                  <a:cubicBezTo>
                    <a:pt x="403" y="816"/>
                    <a:pt x="417" y="817"/>
                    <a:pt x="432" y="819"/>
                  </a:cubicBezTo>
                  <a:cubicBezTo>
                    <a:pt x="454" y="820"/>
                    <a:pt x="479" y="823"/>
                    <a:pt x="484" y="823"/>
                  </a:cubicBezTo>
                  <a:cubicBezTo>
                    <a:pt x="750" y="823"/>
                    <a:pt x="967" y="638"/>
                    <a:pt x="967" y="411"/>
                  </a:cubicBezTo>
                  <a:close/>
                  <a:moveTo>
                    <a:pt x="234" y="499"/>
                  </a:moveTo>
                  <a:cubicBezTo>
                    <a:pt x="192" y="499"/>
                    <a:pt x="157" y="464"/>
                    <a:pt x="157" y="422"/>
                  </a:cubicBezTo>
                  <a:cubicBezTo>
                    <a:pt x="157" y="379"/>
                    <a:pt x="192" y="345"/>
                    <a:pt x="234" y="345"/>
                  </a:cubicBezTo>
                  <a:cubicBezTo>
                    <a:pt x="277" y="345"/>
                    <a:pt x="311" y="379"/>
                    <a:pt x="311" y="422"/>
                  </a:cubicBezTo>
                  <a:cubicBezTo>
                    <a:pt x="311" y="464"/>
                    <a:pt x="277" y="499"/>
                    <a:pt x="234" y="499"/>
                  </a:cubicBezTo>
                  <a:close/>
                  <a:moveTo>
                    <a:pt x="484" y="499"/>
                  </a:moveTo>
                  <a:cubicBezTo>
                    <a:pt x="441" y="499"/>
                    <a:pt x="407" y="464"/>
                    <a:pt x="407" y="422"/>
                  </a:cubicBezTo>
                  <a:cubicBezTo>
                    <a:pt x="407" y="379"/>
                    <a:pt x="441" y="345"/>
                    <a:pt x="484" y="345"/>
                  </a:cubicBezTo>
                  <a:cubicBezTo>
                    <a:pt x="526" y="345"/>
                    <a:pt x="561" y="379"/>
                    <a:pt x="561" y="422"/>
                  </a:cubicBezTo>
                  <a:cubicBezTo>
                    <a:pt x="561" y="464"/>
                    <a:pt x="526" y="499"/>
                    <a:pt x="484" y="499"/>
                  </a:cubicBezTo>
                  <a:close/>
                  <a:moveTo>
                    <a:pt x="733" y="499"/>
                  </a:moveTo>
                  <a:cubicBezTo>
                    <a:pt x="691" y="499"/>
                    <a:pt x="656" y="464"/>
                    <a:pt x="656" y="422"/>
                  </a:cubicBezTo>
                  <a:cubicBezTo>
                    <a:pt x="656" y="379"/>
                    <a:pt x="691" y="345"/>
                    <a:pt x="733" y="345"/>
                  </a:cubicBezTo>
                  <a:cubicBezTo>
                    <a:pt x="776" y="345"/>
                    <a:pt x="810" y="379"/>
                    <a:pt x="810" y="422"/>
                  </a:cubicBezTo>
                  <a:cubicBezTo>
                    <a:pt x="810" y="464"/>
                    <a:pt x="776" y="499"/>
                    <a:pt x="733" y="49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grpSp>
      <p:sp>
        <p:nvSpPr>
          <p:cNvPr id="12" name="Rectangle 11"/>
          <p:cNvSpPr/>
          <p:nvPr/>
        </p:nvSpPr>
        <p:spPr bwMode="auto">
          <a:xfrm>
            <a:off x="2591780" y="2312876"/>
            <a:ext cx="6273506" cy="2340260"/>
          </a:xfrm>
          <a:prstGeom prst="rect">
            <a:avLst/>
          </a:prstGeom>
          <a:solidFill>
            <a:srgbClr val="F8EBFF"/>
          </a:solidFill>
          <a:ln w="9525" cap="flat" cmpd="sng" algn="ctr">
            <a:solidFill>
              <a:srgbClr val="CD9AF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Pct val="150000"/>
              <a:buFont typeface="Wingdings" panose="05000000000000000000" pitchFamily="2" charset="2"/>
              <a:buChar char="q"/>
              <a:tabLst/>
            </a:pPr>
            <a:endParaRPr lang="nl-NL" sz="6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en-US" sz="900" b="1" dirty="0">
                <a:solidFill>
                  <a:schemeClr val="tx1"/>
                </a:solidFill>
                <a:latin typeface="Arial" panose="020B0604020202020204" pitchFamily="34" charset="0"/>
                <a:cs typeface="Arial" panose="020B0604020202020204" pitchFamily="34" charset="0"/>
              </a:rPr>
              <a:t>Before Go-Live: </a:t>
            </a:r>
            <a:r>
              <a:rPr lang="en-US" sz="900" b="1" dirty="0" smtClean="0">
                <a:solidFill>
                  <a:schemeClr val="tx1"/>
                </a:solidFill>
                <a:latin typeface="Arial" panose="020B0604020202020204" pitchFamily="34" charset="0"/>
                <a:cs typeface="Arial" panose="020B0604020202020204" pitchFamily="34" charset="0"/>
              </a:rPr>
              <a:t>Discuss the new truck schedule with NP. </a:t>
            </a:r>
            <a:r>
              <a:rPr lang="en-US" sz="900" dirty="0" smtClean="0">
                <a:solidFill>
                  <a:schemeClr val="tx1"/>
                </a:solidFill>
                <a:latin typeface="Arial" panose="020B0604020202020204" pitchFamily="34" charset="0"/>
                <a:cs typeface="Arial" panose="020B0604020202020204" pitchFamily="34" charset="0"/>
              </a:rPr>
              <a:t>Particularly in regards to changing truck numbers, truck times and any other planning information. This is necessary to allow for NP </a:t>
            </a:r>
            <a:r>
              <a:rPr lang="en-US" sz="900" dirty="0">
                <a:solidFill>
                  <a:schemeClr val="tx1"/>
                </a:solidFill>
                <a:latin typeface="Arial" panose="020B0604020202020204" pitchFamily="34" charset="0"/>
                <a:cs typeface="Arial" panose="020B0604020202020204" pitchFamily="34" charset="0"/>
              </a:rPr>
              <a:t>to </a:t>
            </a:r>
            <a:r>
              <a:rPr lang="en-US" sz="900" dirty="0" smtClean="0">
                <a:solidFill>
                  <a:schemeClr val="tx1"/>
                </a:solidFill>
                <a:latin typeface="Arial" panose="020B0604020202020204" pitchFamily="34" charset="0"/>
                <a:cs typeface="Arial" panose="020B0604020202020204" pitchFamily="34" charset="0"/>
              </a:rPr>
              <a:t>verify </a:t>
            </a:r>
            <a:r>
              <a:rPr lang="en-US" sz="900" dirty="0">
                <a:solidFill>
                  <a:schemeClr val="tx1"/>
                </a:solidFill>
                <a:latin typeface="Arial" panose="020B0604020202020204" pitchFamily="34" charset="0"/>
                <a:cs typeface="Arial" panose="020B0604020202020204" pitchFamily="34" charset="0"/>
              </a:rPr>
              <a:t>whether the new schedule is actually </a:t>
            </a:r>
            <a:r>
              <a:rPr lang="en-US" sz="900" dirty="0" smtClean="0">
                <a:solidFill>
                  <a:schemeClr val="tx1"/>
                </a:solidFill>
                <a:latin typeface="Arial" panose="020B0604020202020204" pitchFamily="34" charset="0"/>
                <a:cs typeface="Arial" panose="020B0604020202020204" pitchFamily="34" charset="0"/>
              </a:rPr>
              <a:t>workable, and for them to make the necessary system changes to be ready for Go-Live. </a:t>
            </a:r>
            <a:endParaRPr lang="en-US" sz="900" dirty="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endParaRPr lang="en-US" sz="900" b="1" dirty="0">
              <a:solidFill>
                <a:schemeClr val="tx1"/>
              </a:solidFill>
              <a:latin typeface="Arial" panose="020B0604020202020204" pitchFamily="34" charset="0"/>
              <a:cs typeface="Arial" panose="020B0604020202020204" pitchFamily="34" charset="0"/>
            </a:endParaRPr>
          </a:p>
          <a:p>
            <a:pPr marL="358775" lvl="0" indent="-358775">
              <a:buClr>
                <a:srgbClr val="002060"/>
              </a:buClr>
              <a:buSzPct val="200000"/>
              <a:buFont typeface="Wingdings" panose="05000000000000000000" pitchFamily="2" charset="2"/>
              <a:buChar char="q"/>
            </a:pPr>
            <a:r>
              <a:rPr lang="en-US" sz="900" b="1" dirty="0" smtClean="0">
                <a:solidFill>
                  <a:schemeClr val="tx1"/>
                </a:solidFill>
                <a:latin typeface="Arial" panose="020B0604020202020204" pitchFamily="34" charset="0"/>
                <a:cs typeface="Arial" panose="020B0604020202020204" pitchFamily="34" charset="0"/>
              </a:rPr>
              <a:t>Before </a:t>
            </a:r>
            <a:r>
              <a:rPr lang="en-US" sz="900" b="1" dirty="0">
                <a:solidFill>
                  <a:schemeClr val="tx1"/>
                </a:solidFill>
                <a:latin typeface="Arial" panose="020B0604020202020204" pitchFamily="34" charset="0"/>
                <a:cs typeface="Arial" panose="020B0604020202020204" pitchFamily="34" charset="0"/>
              </a:rPr>
              <a:t>Go-Live, give an initial presentation to the </a:t>
            </a:r>
            <a:r>
              <a:rPr lang="en-US" sz="900" b="1" dirty="0" smtClean="0">
                <a:solidFill>
                  <a:schemeClr val="tx1"/>
                </a:solidFill>
                <a:latin typeface="Arial" panose="020B0604020202020204" pitchFamily="34" charset="0"/>
                <a:cs typeface="Arial" panose="020B0604020202020204" pitchFamily="34" charset="0"/>
              </a:rPr>
              <a:t>local AFKL </a:t>
            </a:r>
            <a:r>
              <a:rPr lang="en-US" sz="900" b="1" dirty="0">
                <a:solidFill>
                  <a:schemeClr val="tx1"/>
                </a:solidFill>
                <a:latin typeface="Arial" panose="020B0604020202020204" pitchFamily="34" charset="0"/>
                <a:cs typeface="Arial" panose="020B0604020202020204" pitchFamily="34" charset="0"/>
              </a:rPr>
              <a:t>about the </a:t>
            </a:r>
            <a:r>
              <a:rPr lang="en-US" sz="900" b="1" dirty="0" smtClean="0">
                <a:solidFill>
                  <a:schemeClr val="tx1"/>
                </a:solidFill>
                <a:latin typeface="Arial" panose="020B0604020202020204" pitchFamily="34" charset="0"/>
                <a:cs typeface="Arial" panose="020B0604020202020204" pitchFamily="34" charset="0"/>
              </a:rPr>
              <a:t>EGFL project,</a:t>
            </a:r>
            <a:r>
              <a:rPr lang="en-US" sz="900" dirty="0" smtClean="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its success and the drivers thereof. Show the </a:t>
            </a:r>
            <a:r>
              <a:rPr lang="en-US" sz="900" dirty="0" smtClean="0">
                <a:solidFill>
                  <a:schemeClr val="tx1"/>
                </a:solidFill>
                <a:latin typeface="Arial" panose="020B0604020202020204" pitchFamily="34" charset="0"/>
                <a:cs typeface="Arial" panose="020B0604020202020204" pitchFamily="34" charset="0"/>
              </a:rPr>
              <a:t>EGFL </a:t>
            </a:r>
            <a:r>
              <a:rPr lang="en-US" sz="900" dirty="0">
                <a:solidFill>
                  <a:schemeClr val="tx1"/>
                </a:solidFill>
                <a:latin typeface="Arial" panose="020B0604020202020204" pitchFamily="34" charset="0"/>
                <a:cs typeface="Arial" panose="020B0604020202020204" pitchFamily="34" charset="0"/>
              </a:rPr>
              <a:t>promotion video with Marcel de </a:t>
            </a:r>
            <a:r>
              <a:rPr lang="en-US" sz="900" dirty="0" err="1">
                <a:solidFill>
                  <a:schemeClr val="tx1"/>
                </a:solidFill>
                <a:latin typeface="Arial" panose="020B0604020202020204" pitchFamily="34" charset="0"/>
                <a:cs typeface="Arial" panose="020B0604020202020204" pitchFamily="34" charset="0"/>
              </a:rPr>
              <a:t>Nooijer</a:t>
            </a:r>
            <a:r>
              <a:rPr lang="en-US" sz="900" dirty="0">
                <a:solidFill>
                  <a:schemeClr val="tx1"/>
                </a:solidFill>
                <a:latin typeface="Arial" panose="020B0604020202020204" pitchFamily="34" charset="0"/>
                <a:cs typeface="Arial" panose="020B0604020202020204" pitchFamily="34" charset="0"/>
              </a:rPr>
              <a:t>. This can help improve local support.</a:t>
            </a:r>
          </a:p>
          <a:p>
            <a:pPr>
              <a:buClr>
                <a:srgbClr val="002060"/>
              </a:buClr>
              <a:buSzPct val="200000"/>
            </a:pPr>
            <a:endParaRPr lang="nl-NL" sz="900" dirty="0">
              <a:solidFill>
                <a:schemeClr val="tx1"/>
              </a:solidFill>
              <a:latin typeface="Arial" panose="020B0604020202020204" pitchFamily="34" charset="0"/>
              <a:cs typeface="Arial" panose="020B0604020202020204" pitchFamily="34" charset="0"/>
            </a:endParaRP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r>
              <a:rPr lang="nl-NL" sz="900" b="1" dirty="0" smtClean="0">
                <a:solidFill>
                  <a:schemeClr val="tx1"/>
                </a:solidFill>
                <a:latin typeface="Arial" panose="020B0604020202020204" pitchFamily="34" charset="0"/>
                <a:cs typeface="Arial" panose="020B0604020202020204" pitchFamily="34" charset="0"/>
              </a:rPr>
              <a:t>Continuously align with local AFKL operations. </a:t>
            </a:r>
            <a:r>
              <a:rPr lang="nl-NL" sz="900" dirty="0" smtClean="0">
                <a:solidFill>
                  <a:schemeClr val="tx1"/>
                </a:solidFill>
                <a:latin typeface="Arial" panose="020B0604020202020204" pitchFamily="34" charset="0"/>
                <a:cs typeface="Arial" panose="020B0604020202020204" pitchFamily="34" charset="0"/>
              </a:rPr>
              <a:t>This is</a:t>
            </a:r>
            <a:r>
              <a:rPr lang="nl-NL" sz="900" b="1" dirty="0" smtClean="0">
                <a:solidFill>
                  <a:schemeClr val="tx1"/>
                </a:solidFill>
                <a:latin typeface="Arial" panose="020B0604020202020204" pitchFamily="34" charset="0"/>
                <a:cs typeface="Arial" panose="020B0604020202020204" pitchFamily="34" charset="0"/>
              </a:rPr>
              <a:t> </a:t>
            </a:r>
            <a:r>
              <a:rPr lang="nl-NL" sz="900" dirty="0" smtClean="0">
                <a:solidFill>
                  <a:schemeClr val="tx1"/>
                </a:solidFill>
                <a:latin typeface="Arial" panose="020B0604020202020204" pitchFamily="34" charset="0"/>
                <a:cs typeface="Arial" panose="020B0604020202020204" pitchFamily="34" charset="0"/>
              </a:rPr>
              <a:t>to ensure that the roll-out approach does not conflict with local requirements.</a:t>
            </a:r>
          </a:p>
          <a:p>
            <a:pPr marL="358775" marR="0" indent="-358775" defTabSz="914400" rtl="0" eaLnBrk="1" fontAlgn="base" latinLnBrk="0" hangingPunct="1">
              <a:lnSpc>
                <a:spcPct val="100000"/>
              </a:lnSpc>
              <a:spcBef>
                <a:spcPct val="0"/>
              </a:spcBef>
              <a:spcAft>
                <a:spcPct val="0"/>
              </a:spcAft>
              <a:buClr>
                <a:srgbClr val="002060"/>
              </a:buClr>
              <a:buSzPct val="200000"/>
              <a:buFont typeface="Wingdings" panose="05000000000000000000" pitchFamily="2" charset="2"/>
              <a:buChar char="q"/>
              <a:tabLst/>
            </a:pPr>
            <a:endParaRPr lang="nl-NL" sz="900" dirty="0">
              <a:solidFill>
                <a:schemeClr val="tx1"/>
              </a:solidFill>
              <a:latin typeface="Arial" panose="020B0604020202020204" pitchFamily="34" charset="0"/>
              <a:cs typeface="Arial" panose="020B0604020202020204" pitchFamily="34" charset="0"/>
            </a:endParaRPr>
          </a:p>
          <a:p>
            <a:pPr marL="171450" marR="0" indent="-171450"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lang="nl-NL" sz="900" dirty="0" smtClean="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Tx/>
              <a:buSzTx/>
              <a:tabLst/>
            </a:pPr>
            <a:endParaRPr kumimoji="0" lang="nl-NL"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13" name="Straight Connector 12"/>
          <p:cNvCxnSpPr/>
          <p:nvPr/>
        </p:nvCxnSpPr>
        <p:spPr bwMode="auto">
          <a:xfrm>
            <a:off x="2591780" y="2257380"/>
            <a:ext cx="627350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bwMode="auto">
          <a:xfrm>
            <a:off x="2591780" y="4761100"/>
            <a:ext cx="6273506" cy="1119944"/>
          </a:xfrm>
          <a:prstGeom prst="rect">
            <a:avLst/>
          </a:prstGeom>
          <a:solidFill>
            <a:srgbClr val="F8EBFF"/>
          </a:solidFill>
          <a:ln w="9525" cap="flat" cmpd="sng" algn="ctr">
            <a:solidFill>
              <a:srgbClr val="CD9AF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Strongest focus of the communication effort is on the </a:t>
            </a:r>
            <a:r>
              <a:rPr lang="en-US" sz="900" i="1" dirty="0">
                <a:solidFill>
                  <a:schemeClr val="tx1"/>
                </a:solidFill>
                <a:latin typeface="Arial" panose="020B0604020202020204" pitchFamily="34" charset="0"/>
                <a:cs typeface="Arial" panose="020B0604020202020204" pitchFamily="34" charset="0"/>
              </a:rPr>
              <a:t>first weeks up to the </a:t>
            </a:r>
            <a:r>
              <a:rPr lang="en-US" sz="900" i="1" dirty="0" smtClean="0">
                <a:solidFill>
                  <a:schemeClr val="tx1"/>
                </a:solidFill>
                <a:latin typeface="Arial" panose="020B0604020202020204" pitchFamily="34" charset="0"/>
                <a:cs typeface="Arial" panose="020B0604020202020204" pitchFamily="34" charset="0"/>
              </a:rPr>
              <a:t>Go-Live. </a:t>
            </a:r>
            <a:r>
              <a:rPr lang="en-US" sz="900" dirty="0" smtClean="0">
                <a:solidFill>
                  <a:schemeClr val="tx1"/>
                </a:solidFill>
                <a:latin typeface="Arial" panose="020B0604020202020204" pitchFamily="34" charset="0"/>
                <a:cs typeface="Arial" panose="020B0604020202020204" pitchFamily="34" charset="0"/>
              </a:rPr>
              <a:t>From </a:t>
            </a:r>
            <a:r>
              <a:rPr lang="en-US" sz="900" dirty="0">
                <a:solidFill>
                  <a:schemeClr val="tx1"/>
                </a:solidFill>
                <a:latin typeface="Arial" panose="020B0604020202020204" pitchFamily="34" charset="0"/>
                <a:cs typeface="Arial" panose="020B0604020202020204" pitchFamily="34" charset="0"/>
              </a:rPr>
              <a:t>week 3 onwards, this </a:t>
            </a:r>
            <a:r>
              <a:rPr lang="en-US" sz="900" dirty="0" smtClean="0">
                <a:solidFill>
                  <a:schemeClr val="tx1"/>
                </a:solidFill>
                <a:latin typeface="Arial" panose="020B0604020202020204" pitchFamily="34" charset="0"/>
                <a:cs typeface="Arial" panose="020B0604020202020204" pitchFamily="34" charset="0"/>
              </a:rPr>
              <a:t>turns more </a:t>
            </a:r>
            <a:r>
              <a:rPr lang="en-US" sz="900" dirty="0">
                <a:solidFill>
                  <a:schemeClr val="tx1"/>
                </a:solidFill>
                <a:latin typeface="Arial" panose="020B0604020202020204" pitchFamily="34" charset="0"/>
                <a:cs typeface="Arial" panose="020B0604020202020204" pitchFamily="34" charset="0"/>
              </a:rPr>
              <a:t>into monitoring and corrective action</a:t>
            </a:r>
            <a:r>
              <a:rPr lang="en-US" sz="900" dirty="0" smtClean="0">
                <a:solidFill>
                  <a:schemeClr val="tx1"/>
                </a:solidFill>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sz="900" dirty="0">
                <a:solidFill>
                  <a:schemeClr val="tx1"/>
                </a:solidFill>
                <a:latin typeface="Arial" panose="020B0604020202020204" pitchFamily="34" charset="0"/>
                <a:cs typeface="Arial" panose="020B0604020202020204" pitchFamily="34" charset="0"/>
              </a:rPr>
              <a:t>The requirement to inform the Hub operations is limited; the new schedule and system should only make their life </a:t>
            </a:r>
            <a:r>
              <a:rPr lang="en-US" sz="900" dirty="0" smtClean="0">
                <a:solidFill>
                  <a:schemeClr val="tx1"/>
                </a:solidFill>
                <a:latin typeface="Arial" panose="020B0604020202020204" pitchFamily="34" charset="0"/>
                <a:cs typeface="Arial" panose="020B0604020202020204" pitchFamily="34" charset="0"/>
              </a:rPr>
              <a:t>easier</a:t>
            </a:r>
            <a:endParaRPr lang="en-US" sz="9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bwMode="auto">
          <a:xfrm>
            <a:off x="423474" y="4896410"/>
            <a:ext cx="691365" cy="252028"/>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a:t>
            </a:r>
          </a:p>
        </p:txBody>
      </p:sp>
      <p:sp>
        <p:nvSpPr>
          <p:cNvPr id="17" name="Up Arrow 16"/>
          <p:cNvSpPr/>
          <p:nvPr/>
        </p:nvSpPr>
        <p:spPr bwMode="auto">
          <a:xfrm rot="16200000">
            <a:off x="586697" y="5065291"/>
            <a:ext cx="217595" cy="383890"/>
          </a:xfrm>
          <a:prstGeom prst="upArrow">
            <a:avLst/>
          </a:prstGeom>
          <a:solidFill>
            <a:srgbClr val="0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pSp>
        <p:nvGrpSpPr>
          <p:cNvPr id="18" name="Group 17"/>
          <p:cNvGrpSpPr/>
          <p:nvPr/>
        </p:nvGrpSpPr>
        <p:grpSpPr>
          <a:xfrm>
            <a:off x="7560332" y="4815277"/>
            <a:ext cx="1151948" cy="929746"/>
            <a:chOff x="7573658" y="4857390"/>
            <a:chExt cx="1151948" cy="929746"/>
          </a:xfrm>
        </p:grpSpPr>
        <p:pic>
          <p:nvPicPr>
            <p:cNvPr id="19"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20" name="Picture 2" descr="Afbeeldingsresultaat voor mind your step"/>
            <p:cNvPicPr>
              <a:picLocks noChangeAspect="1" noChangeArrowheads="1"/>
            </p:cNvPicPr>
            <p:nvPr/>
          </p:nvPicPr>
          <p:blipFill rotWithShape="1">
            <a:blip r:embed="rId6">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Tree>
    <p:extLst>
      <p:ext uri="{BB962C8B-B14F-4D97-AF65-F5344CB8AC3E}">
        <p14:creationId xmlns:p14="http://schemas.microsoft.com/office/powerpoint/2010/main" val="2339523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ext uri="{D42A27DB-BD31-4B8C-83A1-F6EECF244321}">
                <p14:modId xmlns:p14="http://schemas.microsoft.com/office/powerpoint/2010/main" val="33375047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5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0" name="Pentagon 29"/>
          <p:cNvSpPr/>
          <p:nvPr/>
        </p:nvSpPr>
        <p:spPr>
          <a:xfrm>
            <a:off x="254662" y="2312876"/>
            <a:ext cx="2229107" cy="3568168"/>
          </a:xfrm>
          <a:prstGeom prst="homePlate">
            <a:avLst>
              <a:gd name="adj" fmla="val 16395"/>
            </a:avLst>
          </a:prstGeom>
          <a:solidFill>
            <a:srgbClr val="F8EBFF"/>
          </a:solidFill>
          <a:ln>
            <a:solidFill>
              <a:srgbClr val="CD9A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sz="1300" kern="0" dirty="0">
                <a:solidFill>
                  <a:prstClr val="black"/>
                </a:solidFill>
                <a:latin typeface="Arial" panose="020B0604020202020204" pitchFamily="34" charset="0"/>
                <a:cs typeface="Arial" panose="020B0604020202020204" pitchFamily="34" charset="0"/>
              </a:rPr>
              <a:t>Ensure high-intensity outward communication and alignment with customers, the GHA and truckers throughout the entire implementation phase</a:t>
            </a: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a:p>
            <a:pPr lvl="0" algn="ctr" fontAlgn="auto">
              <a:spcBef>
                <a:spcPts val="0"/>
              </a:spcBef>
              <a:spcAft>
                <a:spcPts val="0"/>
              </a:spcAft>
              <a:defRPr/>
            </a:pPr>
            <a:endParaRPr lang="en-US" sz="1300" kern="0" dirty="0">
              <a:solidFill>
                <a:prstClr val="black"/>
              </a:solidFill>
              <a:latin typeface="Arial" panose="020B0604020202020204" pitchFamily="34" charset="0"/>
              <a:cs typeface="Arial" panose="020B0604020202020204" pitchFamily="34" charset="0"/>
            </a:endParaRPr>
          </a:p>
        </p:txBody>
      </p:sp>
      <p:grpSp>
        <p:nvGrpSpPr>
          <p:cNvPr id="24" name="Group 23"/>
          <p:cNvGrpSpPr/>
          <p:nvPr/>
        </p:nvGrpSpPr>
        <p:grpSpPr>
          <a:xfrm>
            <a:off x="7722349" y="5996201"/>
            <a:ext cx="684076" cy="423255"/>
            <a:chOff x="7704348" y="6312499"/>
            <a:chExt cx="684076" cy="423255"/>
          </a:xfrm>
        </p:grpSpPr>
        <p:sp>
          <p:nvSpPr>
            <p:cNvPr id="25" name="Rectangle 24">
              <a:hlinkClick r:id="rId6" action="ppaction://hlinksldjump"/>
            </p:cNvPr>
            <p:cNvSpPr/>
            <p:nvPr/>
          </p:nvSpPr>
          <p:spPr bwMode="auto">
            <a:xfrm>
              <a:off x="7704348" y="6312499"/>
              <a:ext cx="684076" cy="423255"/>
            </a:xfrm>
            <a:prstGeom prst="rect">
              <a:avLst/>
            </a:prstGeom>
            <a:solidFill>
              <a:schemeClr val="bg1">
                <a:lumMod val="95000"/>
              </a:schemeClr>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endParaRPr lang="en-GB" b="1" dirty="0">
                <a:solidFill>
                  <a:schemeClr val="tx1"/>
                </a:solidFill>
                <a:latin typeface="Arial" panose="020B0604020202020204" pitchFamily="34" charset="0"/>
                <a:cs typeface="Arial" panose="020B0604020202020204" pitchFamily="34" charset="0"/>
              </a:endParaRPr>
            </a:p>
          </p:txBody>
        </p:sp>
        <p:sp>
          <p:nvSpPr>
            <p:cNvPr id="26" name="Isosceles Triangle 25">
              <a:hlinkClick r:id="rId7" action="ppaction://hlinksldjump"/>
            </p:cNvPr>
            <p:cNvSpPr/>
            <p:nvPr/>
          </p:nvSpPr>
          <p:spPr bwMode="auto">
            <a:xfrm>
              <a:off x="7888560" y="6381941"/>
              <a:ext cx="315652" cy="270855"/>
            </a:xfrm>
            <a:prstGeom prst="triangle">
              <a:avLst/>
            </a:prstGeom>
            <a:solidFill>
              <a:schemeClr val="accent1">
                <a:lumMod val="20000"/>
                <a:lumOff val="80000"/>
              </a:schemeClr>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endParaRPr lang="en-GB" b="1" dirty="0">
                <a:solidFill>
                  <a:schemeClr val="tx1"/>
                </a:solidFill>
                <a:latin typeface="Arial" panose="020B0604020202020204" pitchFamily="34" charset="0"/>
                <a:cs typeface="Arial" panose="020B0604020202020204" pitchFamily="34" charset="0"/>
              </a:endParaRPr>
            </a:p>
          </p:txBody>
        </p:sp>
      </p:grpSp>
      <p:sp>
        <p:nvSpPr>
          <p:cNvPr id="27" name="Rectangle 26">
            <a:hlinkClick r:id="rId8" action="ppaction://hlinksldjump"/>
          </p:cNvPr>
          <p:cNvSpPr/>
          <p:nvPr/>
        </p:nvSpPr>
        <p:spPr bwMode="auto">
          <a:xfrm>
            <a:off x="6916587" y="5996201"/>
            <a:ext cx="684076" cy="423255"/>
          </a:xfrm>
          <a:prstGeom prst="rect">
            <a:avLst/>
          </a:prstGeom>
          <a:solidFill>
            <a:srgbClr val="E8D702"/>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b="1" dirty="0" smtClean="0">
                <a:solidFill>
                  <a:schemeClr val="tx1"/>
                </a:solidFill>
                <a:latin typeface="Arial" panose="020B0604020202020204" pitchFamily="34" charset="0"/>
                <a:cs typeface="Arial" panose="020B0604020202020204" pitchFamily="34" charset="0"/>
              </a:rPr>
              <a:t>4.3</a:t>
            </a:r>
            <a:endParaRPr lang="en-GB" b="1"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bwMode="auto">
          <a:xfrm>
            <a:off x="6174177" y="6090896"/>
            <a:ext cx="684076" cy="231901"/>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spcCol="0" anchor="ctr" anchorCtr="0" compatLnSpc="1">
            <a:prstTxWarp prst="textNoShape">
              <a:avLst/>
            </a:prstTxWarp>
            <a:noAutofit/>
          </a:bodyPr>
          <a:lstStyle/>
          <a:p>
            <a:pPr algn="ctr">
              <a:lnSpc>
                <a:spcPct val="90000"/>
              </a:lnSpc>
              <a:spcAft>
                <a:spcPts val="0"/>
              </a:spcAft>
            </a:pPr>
            <a:r>
              <a:rPr lang="en-GB" sz="1000" b="1" dirty="0" smtClean="0">
                <a:solidFill>
                  <a:schemeClr val="tx1"/>
                </a:solidFill>
                <a:latin typeface="Arial" panose="020B0604020202020204" pitchFamily="34" charset="0"/>
                <a:cs typeface="Arial" panose="020B0604020202020204" pitchFamily="34" charset="0"/>
              </a:rPr>
              <a:t>Link to:</a:t>
            </a:r>
            <a:endParaRPr lang="en-GB" sz="1000" b="1"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Detailed roll-out plan</a:t>
            </a:r>
            <a:br>
              <a:rPr lang="en-US" dirty="0"/>
            </a:br>
            <a:r>
              <a:rPr lang="en-US" sz="2000" b="0" dirty="0"/>
              <a:t>5b. Ensure ongoing communication with customers, GHA and truckers</a:t>
            </a:r>
            <a:r>
              <a:rPr lang="en-US" dirty="0"/>
              <a:t/>
            </a:r>
            <a:br>
              <a:rPr lang="en-US" dirty="0"/>
            </a:br>
            <a:endParaRPr lang="en-GB" dirty="0"/>
          </a:p>
        </p:txBody>
      </p:sp>
      <p:sp>
        <p:nvSpPr>
          <p:cNvPr id="3" name="Rectangle 2"/>
          <p:cNvSpPr/>
          <p:nvPr/>
        </p:nvSpPr>
        <p:spPr bwMode="auto">
          <a:xfrm>
            <a:off x="2591780" y="2312876"/>
            <a:ext cx="6273506" cy="2340260"/>
          </a:xfrm>
          <a:prstGeom prst="rect">
            <a:avLst/>
          </a:prstGeom>
          <a:solidFill>
            <a:srgbClr val="F8EBFF"/>
          </a:solidFill>
          <a:ln w="9525" cap="flat" cmpd="sng" algn="ctr">
            <a:solidFill>
              <a:srgbClr val="CD9AF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Pct val="150000"/>
              <a:buFont typeface="Wingdings" panose="05000000000000000000" pitchFamily="2" charset="2"/>
              <a:buChar char="q"/>
              <a:tabLst/>
            </a:pPr>
            <a:endParaRPr lang="nl-NL" sz="6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nl-NL" sz="900" b="1" dirty="0" smtClean="0">
                <a:solidFill>
                  <a:schemeClr val="tx1"/>
                </a:solidFill>
                <a:latin typeface="Arial" panose="020B0604020202020204" pitchFamily="34" charset="0"/>
                <a:cs typeface="Arial" panose="020B0604020202020204" pitchFamily="34" charset="0"/>
              </a:rPr>
              <a:t>Together with CSO, launch a customer newsletter to inform customers about EGFL-related changes.</a:t>
            </a:r>
            <a:r>
              <a:rPr lang="nl-NL" sz="900" dirty="0" smtClean="0">
                <a:solidFill>
                  <a:schemeClr val="tx1"/>
                </a:solidFill>
                <a:latin typeface="Arial" panose="020B0604020202020204" pitchFamily="34" charset="0"/>
                <a:cs typeface="Arial" panose="020B0604020202020204" pitchFamily="34" charset="0"/>
              </a:rPr>
              <a:t> This includes process changes (e.g. new LAT times, LAT ‘enforcement’), but you can also use this to explain the benefits of EGFL to customers to build support.</a:t>
            </a:r>
            <a:r>
              <a:rPr lang="nl-NL" sz="900" b="1" dirty="0" smtClean="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Do not </a:t>
            </a:r>
            <a:r>
              <a:rPr lang="en-US" sz="900" dirty="0" smtClean="0">
                <a:solidFill>
                  <a:schemeClr val="tx1"/>
                </a:solidFill>
                <a:latin typeface="Arial" panose="020B0604020202020204" pitchFamily="34" charset="0"/>
                <a:cs typeface="Arial" panose="020B0604020202020204" pitchFamily="34" charset="0"/>
              </a:rPr>
              <a:t>send this letter too </a:t>
            </a:r>
            <a:r>
              <a:rPr lang="en-US" sz="900" dirty="0">
                <a:solidFill>
                  <a:schemeClr val="tx1"/>
                </a:solidFill>
                <a:latin typeface="Arial" panose="020B0604020202020204" pitchFamily="34" charset="0"/>
                <a:cs typeface="Arial" panose="020B0604020202020204" pitchFamily="34" charset="0"/>
              </a:rPr>
              <a:t>far in advance (e.g. 2 weeks </a:t>
            </a:r>
            <a:r>
              <a:rPr lang="en-US" sz="900" dirty="0" smtClean="0">
                <a:solidFill>
                  <a:schemeClr val="tx1"/>
                </a:solidFill>
                <a:latin typeface="Arial" panose="020B0604020202020204" pitchFamily="34" charset="0"/>
                <a:cs typeface="Arial" panose="020B0604020202020204" pitchFamily="34" charset="0"/>
              </a:rPr>
              <a:t>prior to launch</a:t>
            </a:r>
            <a:r>
              <a:rPr lang="en-US" sz="900" dirty="0">
                <a:solidFill>
                  <a:schemeClr val="tx1"/>
                </a:solidFill>
                <a:latin typeface="Arial" panose="020B0604020202020204" pitchFamily="34" charset="0"/>
                <a:cs typeface="Arial" panose="020B0604020202020204" pitchFamily="34" charset="0"/>
              </a:rPr>
              <a:t>). </a:t>
            </a:r>
            <a:r>
              <a:rPr lang="en-US" sz="900" dirty="0" smtClean="0">
                <a:solidFill>
                  <a:schemeClr val="tx1"/>
                </a:solidFill>
                <a:latin typeface="Arial" panose="020B0604020202020204" pitchFamily="34" charset="0"/>
                <a:cs typeface="Arial" panose="020B0604020202020204" pitchFamily="34" charset="0"/>
              </a:rPr>
              <a:t>Team up with local AFKL for this. </a:t>
            </a:r>
          </a:p>
          <a:p>
            <a:pPr marL="358775" indent="-358775">
              <a:buClr>
                <a:srgbClr val="002060"/>
              </a:buClr>
              <a:buSzPct val="200000"/>
              <a:buFont typeface="Wingdings" panose="05000000000000000000" pitchFamily="2" charset="2"/>
              <a:buChar char="q"/>
            </a:pPr>
            <a:endParaRPr lang="en-US" sz="900" dirty="0" smtClean="0">
              <a:solidFill>
                <a:schemeClr val="tx1"/>
              </a:solidFill>
              <a:latin typeface="Arial" panose="020B0604020202020204" pitchFamily="34" charset="0"/>
              <a:cs typeface="Arial" panose="020B0604020202020204" pitchFamily="34" charset="0"/>
            </a:endParaRPr>
          </a:p>
          <a:p>
            <a:pPr marL="358775" lvl="0" indent="-358775">
              <a:buClr>
                <a:srgbClr val="002060"/>
              </a:buClr>
              <a:buSzPct val="200000"/>
              <a:buFont typeface="Wingdings" panose="05000000000000000000" pitchFamily="2" charset="2"/>
              <a:buChar char="q"/>
            </a:pPr>
            <a:r>
              <a:rPr lang="en-US" sz="900" b="1" dirty="0">
                <a:solidFill>
                  <a:schemeClr val="tx1"/>
                </a:solidFill>
                <a:latin typeface="Arial" panose="020B0604020202020204" pitchFamily="34" charset="0"/>
                <a:cs typeface="Arial" panose="020B0604020202020204" pitchFamily="34" charset="0"/>
              </a:rPr>
              <a:t>Before Go-Live, give an initial presentation to the GHA about the FRA case,</a:t>
            </a:r>
            <a:r>
              <a:rPr lang="en-US" sz="900" dirty="0">
                <a:solidFill>
                  <a:schemeClr val="tx1"/>
                </a:solidFill>
                <a:latin typeface="Arial" panose="020B0604020202020204" pitchFamily="34" charset="0"/>
                <a:cs typeface="Arial" panose="020B0604020202020204" pitchFamily="34" charset="0"/>
              </a:rPr>
              <a:t> its success and the drivers thereof. Show the EGFL YouTube promotion video with Marcel de </a:t>
            </a:r>
            <a:r>
              <a:rPr lang="en-US" sz="900" dirty="0" err="1">
                <a:solidFill>
                  <a:schemeClr val="tx1"/>
                </a:solidFill>
                <a:latin typeface="Arial" panose="020B0604020202020204" pitchFamily="34" charset="0"/>
                <a:cs typeface="Arial" panose="020B0604020202020204" pitchFamily="34" charset="0"/>
              </a:rPr>
              <a:t>Nooijer</a:t>
            </a:r>
            <a:r>
              <a:rPr lang="en-US" sz="900" dirty="0">
                <a:solidFill>
                  <a:schemeClr val="tx1"/>
                </a:solidFill>
                <a:latin typeface="Arial" panose="020B0604020202020204" pitchFamily="34" charset="0"/>
                <a:cs typeface="Arial" panose="020B0604020202020204" pitchFamily="34" charset="0"/>
              </a:rPr>
              <a:t>. This can help improve local support.</a:t>
            </a:r>
          </a:p>
          <a:p>
            <a:pPr marL="358775" indent="-358775">
              <a:buClr>
                <a:srgbClr val="002060"/>
              </a:buClr>
              <a:buSzPct val="200000"/>
              <a:buFont typeface="Wingdings" panose="05000000000000000000" pitchFamily="2" charset="2"/>
              <a:buChar char="q"/>
            </a:pPr>
            <a:endParaRPr lang="en-US" sz="9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en-US" sz="900" b="1" dirty="0" smtClean="0">
                <a:solidFill>
                  <a:schemeClr val="tx1"/>
                </a:solidFill>
                <a:latin typeface="Arial" panose="020B0604020202020204" pitchFamily="34" charset="0"/>
                <a:cs typeface="Arial" panose="020B0604020202020204" pitchFamily="34" charset="0"/>
              </a:rPr>
              <a:t>After </a:t>
            </a:r>
            <a:r>
              <a:rPr lang="en-US" sz="900" b="1" dirty="0">
                <a:solidFill>
                  <a:schemeClr val="tx1"/>
                </a:solidFill>
                <a:latin typeface="Arial" panose="020B0604020202020204" pitchFamily="34" charset="0"/>
                <a:cs typeface="Arial" panose="020B0604020202020204" pitchFamily="34" charset="0"/>
              </a:rPr>
              <a:t>Go-Live, ensure you are present at the outstation weekly, </a:t>
            </a:r>
            <a:r>
              <a:rPr lang="en-US" sz="900" b="1" dirty="0" smtClean="0">
                <a:solidFill>
                  <a:schemeClr val="tx1"/>
                </a:solidFill>
                <a:latin typeface="Arial" panose="020B0604020202020204" pitchFamily="34" charset="0"/>
                <a:cs typeface="Arial" panose="020B0604020202020204" pitchFamily="34" charset="0"/>
              </a:rPr>
              <a:t>until </a:t>
            </a:r>
            <a:r>
              <a:rPr lang="en-US" sz="900" b="1" dirty="0">
                <a:solidFill>
                  <a:schemeClr val="tx1"/>
                </a:solidFill>
                <a:latin typeface="Arial" panose="020B0604020202020204" pitchFamily="34" charset="0"/>
                <a:cs typeface="Arial" panose="020B0604020202020204" pitchFamily="34" charset="0"/>
              </a:rPr>
              <a:t>no longer </a:t>
            </a:r>
            <a:r>
              <a:rPr lang="en-US" sz="900" b="1" dirty="0" smtClean="0">
                <a:solidFill>
                  <a:schemeClr val="tx1"/>
                </a:solidFill>
                <a:latin typeface="Arial" panose="020B0604020202020204" pitchFamily="34" charset="0"/>
                <a:cs typeface="Arial" panose="020B0604020202020204" pitchFamily="34" charset="0"/>
              </a:rPr>
              <a:t>necessary. </a:t>
            </a:r>
            <a:r>
              <a:rPr lang="en-US" sz="900" dirty="0" smtClean="0">
                <a:solidFill>
                  <a:schemeClr val="tx1"/>
                </a:solidFill>
                <a:latin typeface="Arial" panose="020B0604020202020204" pitchFamily="34" charset="0"/>
                <a:cs typeface="Arial" panose="020B0604020202020204" pitchFamily="34" charset="0"/>
              </a:rPr>
              <a:t>Ensure that we keep well aligned with the GHA and that issues are escalated and resolved quickly.</a:t>
            </a:r>
            <a:endParaRPr lang="en-US" sz="900" b="1" dirty="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
                <a:srgbClr val="002060"/>
              </a:buClr>
              <a:buSzPct val="200000"/>
              <a:tabLst/>
            </a:pPr>
            <a:endParaRPr lang="nl-NL" sz="900" dirty="0" smtClean="0">
              <a:solidFill>
                <a:schemeClr val="tx1"/>
              </a:solidFill>
              <a:latin typeface="Arial" panose="020B0604020202020204" pitchFamily="34" charset="0"/>
              <a:cs typeface="Arial" panose="020B0604020202020204" pitchFamily="34" charset="0"/>
            </a:endParaRPr>
          </a:p>
          <a:p>
            <a:pPr marL="358775" indent="-358775">
              <a:buClr>
                <a:srgbClr val="002060"/>
              </a:buClr>
              <a:buSzPct val="200000"/>
              <a:buFont typeface="Wingdings" panose="05000000000000000000" pitchFamily="2" charset="2"/>
              <a:buChar char="q"/>
            </a:pPr>
            <a:r>
              <a:rPr lang="en-US" sz="900" b="1" dirty="0">
                <a:solidFill>
                  <a:schemeClr val="tx1"/>
                </a:solidFill>
                <a:latin typeface="Arial" panose="020B0604020202020204" pitchFamily="34" charset="0"/>
                <a:cs typeface="Arial" panose="020B0604020202020204" pitchFamily="34" charset="0"/>
              </a:rPr>
              <a:t>Ensure solid </a:t>
            </a:r>
            <a:r>
              <a:rPr lang="en-US" sz="900" b="1" dirty="0" smtClean="0">
                <a:solidFill>
                  <a:schemeClr val="tx1"/>
                </a:solidFill>
                <a:latin typeface="Arial" panose="020B0604020202020204" pitchFamily="34" charset="0"/>
                <a:cs typeface="Arial" panose="020B0604020202020204" pitchFamily="34" charset="0"/>
              </a:rPr>
              <a:t>performance monitoring </a:t>
            </a:r>
            <a:r>
              <a:rPr lang="en-US" sz="900" b="1" dirty="0">
                <a:solidFill>
                  <a:schemeClr val="tx1"/>
                </a:solidFill>
                <a:latin typeface="Arial" panose="020B0604020202020204" pitchFamily="34" charset="0"/>
                <a:cs typeface="Arial" panose="020B0604020202020204" pitchFamily="34" charset="0"/>
              </a:rPr>
              <a:t>after the initial 8 weeks to see whether implementation </a:t>
            </a:r>
            <a:r>
              <a:rPr lang="en-US" sz="900" b="1" dirty="0" smtClean="0">
                <a:solidFill>
                  <a:schemeClr val="tx1"/>
                </a:solidFill>
                <a:latin typeface="Arial" panose="020B0604020202020204" pitchFamily="34" charset="0"/>
                <a:cs typeface="Arial" panose="020B0604020202020204" pitchFamily="34" charset="0"/>
              </a:rPr>
              <a:t>sticks. </a:t>
            </a:r>
            <a:r>
              <a:rPr lang="en-US" sz="900" dirty="0" smtClean="0">
                <a:solidFill>
                  <a:schemeClr val="tx1"/>
                </a:solidFill>
                <a:latin typeface="Arial" panose="020B0604020202020204" pitchFamily="34" charset="0"/>
                <a:cs typeface="Arial" panose="020B0604020202020204" pitchFamily="34" charset="0"/>
              </a:rPr>
              <a:t>See 4.3.</a:t>
            </a:r>
          </a:p>
          <a:p>
            <a:pPr marL="358775" indent="-358775">
              <a:buClr>
                <a:srgbClr val="002060"/>
              </a:buClr>
              <a:buSzPct val="200000"/>
              <a:buFont typeface="Wingdings" panose="05000000000000000000" pitchFamily="2" charset="2"/>
              <a:buChar char="q"/>
            </a:pPr>
            <a:endParaRPr lang="en-US" sz="900" dirty="0">
              <a:solidFill>
                <a:schemeClr val="tx1"/>
              </a:solidFill>
              <a:latin typeface="Arial" panose="020B0604020202020204" pitchFamily="34" charset="0"/>
              <a:cs typeface="Arial" panose="020B0604020202020204" pitchFamily="34" charset="0"/>
            </a:endParaRPr>
          </a:p>
          <a:p>
            <a:pPr marL="171450" marR="0" indent="-171450"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lang="nl-NL" sz="900" dirty="0" smtClean="0">
              <a:solidFill>
                <a:schemeClr val="tx1"/>
              </a:solidFill>
              <a:latin typeface="Arial" panose="020B0604020202020204" pitchFamily="34" charset="0"/>
              <a:cs typeface="Arial" panose="020B0604020202020204" pitchFamily="34" charset="0"/>
            </a:endParaRPr>
          </a:p>
          <a:p>
            <a:pPr marR="0" defTabSz="914400" rtl="0" eaLnBrk="1" fontAlgn="base" latinLnBrk="0" hangingPunct="1">
              <a:lnSpc>
                <a:spcPct val="100000"/>
              </a:lnSpc>
              <a:spcBef>
                <a:spcPct val="0"/>
              </a:spcBef>
              <a:spcAft>
                <a:spcPct val="0"/>
              </a:spcAft>
              <a:buClrTx/>
              <a:buSzTx/>
              <a:tabLst/>
            </a:pPr>
            <a:endParaRPr kumimoji="0" lang="nl-NL"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Rectangle 3"/>
          <p:cNvSpPr/>
          <p:nvPr/>
        </p:nvSpPr>
        <p:spPr bwMode="auto">
          <a:xfrm>
            <a:off x="2591780" y="4761100"/>
            <a:ext cx="6273506" cy="1119944"/>
          </a:xfrm>
          <a:prstGeom prst="rect">
            <a:avLst/>
          </a:prstGeom>
          <a:solidFill>
            <a:srgbClr val="F8EBFF"/>
          </a:solidFill>
          <a:ln w="9525" cap="flat" cmpd="sng" algn="ctr">
            <a:solidFill>
              <a:srgbClr val="CD9AF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404000" bIns="46800" numCol="1" rtlCol="0" anchor="ctr" anchorCtr="0" compatLnSpc="1">
            <a:prstTxWarp prst="textNoShape">
              <a:avLst/>
            </a:prstTxWarp>
          </a:bodyPr>
          <a:lstStyle/>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Strongest focus of the communication effort is on the </a:t>
            </a:r>
            <a:r>
              <a:rPr lang="en-US" sz="900" i="1" dirty="0" smtClean="0">
                <a:solidFill>
                  <a:schemeClr val="tx1"/>
                </a:solidFill>
                <a:latin typeface="Arial" panose="020B0604020202020204" pitchFamily="34" charset="0"/>
                <a:cs typeface="Arial" panose="020B0604020202020204" pitchFamily="34" charset="0"/>
              </a:rPr>
              <a:t>first weeks up to the Go-Live</a:t>
            </a:r>
            <a:r>
              <a:rPr lang="en-US" sz="900" dirty="0" smtClean="0">
                <a:solidFill>
                  <a:schemeClr val="tx1"/>
                </a:solidFill>
                <a:latin typeface="Arial" panose="020B0604020202020204" pitchFamily="34" charset="0"/>
                <a:cs typeface="Arial" panose="020B0604020202020204" pitchFamily="34" charset="0"/>
              </a:rPr>
              <a:t>. From week 3 onwards, this turns more into physical presence at the GHA, monitoring and corrective action.</a:t>
            </a:r>
          </a:p>
          <a:p>
            <a:pPr marL="171450" indent="-171450">
              <a:buFont typeface="Wingdings" panose="05000000000000000000" pitchFamily="2" charset="2"/>
              <a:buChar char="§"/>
            </a:pPr>
            <a:r>
              <a:rPr lang="en-US" sz="900" dirty="0" err="1" smtClean="0">
                <a:solidFill>
                  <a:schemeClr val="tx1"/>
                </a:solidFill>
                <a:latin typeface="Arial" panose="020B0604020202020204" pitchFamily="34" charset="0"/>
                <a:cs typeface="Arial" panose="020B0604020202020204" pitchFamily="34" charset="0"/>
              </a:rPr>
              <a:t>Swissport</a:t>
            </a:r>
            <a:r>
              <a:rPr lang="en-US" sz="900" dirty="0" smtClean="0">
                <a:solidFill>
                  <a:schemeClr val="tx1"/>
                </a:solidFill>
                <a:latin typeface="Arial" panose="020B0604020202020204" pitchFamily="34" charset="0"/>
                <a:cs typeface="Arial" panose="020B0604020202020204" pitchFamily="34" charset="0"/>
              </a:rPr>
              <a:t>, Jan de </a:t>
            </a:r>
            <a:r>
              <a:rPr lang="en-US" sz="900" dirty="0" err="1" smtClean="0">
                <a:solidFill>
                  <a:schemeClr val="tx1"/>
                </a:solidFill>
                <a:latin typeface="Arial" panose="020B0604020202020204" pitchFamily="34" charset="0"/>
                <a:cs typeface="Arial" panose="020B0604020202020204" pitchFamily="34" charset="0"/>
              </a:rPr>
              <a:t>Rijk</a:t>
            </a:r>
            <a:r>
              <a:rPr lang="en-US" sz="900" dirty="0" smtClean="0">
                <a:solidFill>
                  <a:schemeClr val="tx1"/>
                </a:solidFill>
                <a:latin typeface="Arial" panose="020B0604020202020204" pitchFamily="34" charset="0"/>
                <a:cs typeface="Arial" panose="020B0604020202020204" pitchFamily="34" charset="0"/>
              </a:rPr>
              <a:t> and </a:t>
            </a:r>
            <a:r>
              <a:rPr lang="en-US" sz="900" dirty="0" err="1" smtClean="0">
                <a:solidFill>
                  <a:schemeClr val="tx1"/>
                </a:solidFill>
                <a:latin typeface="Arial" panose="020B0604020202020204" pitchFamily="34" charset="0"/>
                <a:cs typeface="Arial" panose="020B0604020202020204" pitchFamily="34" charset="0"/>
              </a:rPr>
              <a:t>Kühne</a:t>
            </a:r>
            <a:r>
              <a:rPr lang="en-US" sz="900" dirty="0" smtClean="0">
                <a:solidFill>
                  <a:schemeClr val="tx1"/>
                </a:solidFill>
                <a:latin typeface="Arial" panose="020B0604020202020204" pitchFamily="34" charset="0"/>
                <a:cs typeface="Arial" panose="020B0604020202020204" pitchFamily="34" charset="0"/>
              </a:rPr>
              <a:t> + Nagel are involved from the start as consortium partners. Other actors will require an even stronger communication and change effort.</a:t>
            </a:r>
          </a:p>
          <a:p>
            <a:pPr marL="171450" indent="-171450">
              <a:buFont typeface="Wingdings" panose="05000000000000000000" pitchFamily="2" charset="2"/>
              <a:buChar char="§"/>
            </a:pPr>
            <a:r>
              <a:rPr lang="en-US" sz="900" dirty="0" smtClean="0">
                <a:solidFill>
                  <a:schemeClr val="tx1"/>
                </a:solidFill>
                <a:latin typeface="Arial" panose="020B0604020202020204" pitchFamily="34" charset="0"/>
                <a:cs typeface="Arial" panose="020B0604020202020204" pitchFamily="34" charset="0"/>
              </a:rPr>
              <a:t>As a general rule, relevant stakeholders should all be (thoroughly) informed before any process changes are implemented. Follow the communication triangle (see Appendix).</a:t>
            </a:r>
            <a:endParaRPr lang="en-US" sz="900" dirty="0">
              <a:solidFill>
                <a:schemeClr val="tx1"/>
              </a:solidFill>
              <a:latin typeface="Arial" panose="020B0604020202020204" pitchFamily="34" charset="0"/>
              <a:cs typeface="Arial" panose="020B0604020202020204" pitchFamily="34" charset="0"/>
            </a:endParaRPr>
          </a:p>
        </p:txBody>
      </p:sp>
      <p:sp>
        <p:nvSpPr>
          <p:cNvPr id="8" name="Pentagon 7"/>
          <p:cNvSpPr>
            <a:spLocks noGrp="1" noChangeArrowheads="1"/>
          </p:cNvSpPr>
          <p:nvPr/>
        </p:nvSpPr>
        <p:spPr bwMode="auto">
          <a:xfrm>
            <a:off x="254662" y="1188469"/>
            <a:ext cx="2880000" cy="587375"/>
          </a:xfrm>
          <a:prstGeom prst="homePlate">
            <a:avLst>
              <a:gd name="adj" fmla="val 18108"/>
            </a:avLst>
          </a:prstGeom>
          <a:solidFill>
            <a:srgbClr val="CD9AF8"/>
          </a:solidFill>
          <a:ln w="9525" algn="ctr">
            <a:solidFill>
              <a:srgbClr val="000066"/>
            </a:solid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b="1" dirty="0" smtClean="0">
                <a:solidFill>
                  <a:schemeClr val="tx1"/>
                </a:solidFill>
                <a:latin typeface="Arial" panose="020B0604020202020204" pitchFamily="34" charset="0"/>
                <a:cs typeface="Arial" panose="020B0604020202020204" pitchFamily="34" charset="0"/>
              </a:rPr>
              <a:t>5b. </a:t>
            </a:r>
            <a:r>
              <a:rPr lang="en-US" b="1" dirty="0">
                <a:solidFill>
                  <a:schemeClr val="tx1"/>
                </a:solidFill>
                <a:latin typeface="Arial" panose="020B0604020202020204" pitchFamily="34" charset="0"/>
                <a:cs typeface="Arial" panose="020B0604020202020204" pitchFamily="34" charset="0"/>
              </a:rPr>
              <a:t>Ensure ongoing </a:t>
            </a:r>
            <a:r>
              <a:rPr lang="en-US" b="1" dirty="0" smtClean="0">
                <a:solidFill>
                  <a:schemeClr val="tx1"/>
                </a:solidFill>
                <a:latin typeface="Arial" panose="020B0604020202020204" pitchFamily="34" charset="0"/>
                <a:cs typeface="Arial" panose="020B0604020202020204" pitchFamily="34" charset="0"/>
              </a:rPr>
              <a:t>communication </a:t>
            </a:r>
            <a:r>
              <a:rPr lang="en-US" b="1" dirty="0">
                <a:solidFill>
                  <a:schemeClr val="tx1"/>
                </a:solidFill>
                <a:latin typeface="Arial" panose="020B0604020202020204" pitchFamily="34" charset="0"/>
                <a:cs typeface="Arial" panose="020B0604020202020204" pitchFamily="34" charset="0"/>
              </a:rPr>
              <a:t>with customers, GHA and </a:t>
            </a:r>
            <a:r>
              <a:rPr lang="en-US" b="1" dirty="0" smtClean="0">
                <a:solidFill>
                  <a:schemeClr val="tx1"/>
                </a:solidFill>
                <a:latin typeface="Arial" panose="020B0604020202020204" pitchFamily="34" charset="0"/>
                <a:cs typeface="Arial" panose="020B0604020202020204" pitchFamily="34" charset="0"/>
              </a:rPr>
              <a:t>truckers</a:t>
            </a:r>
            <a:endParaRPr lang="en-US" b="1" dirty="0">
              <a:solidFill>
                <a:schemeClr val="tx1"/>
              </a:solidFill>
              <a:latin typeface="Arial" panose="020B0604020202020204" pitchFamily="34" charset="0"/>
              <a:cs typeface="Arial" panose="020B0604020202020204" pitchFamily="34" charset="0"/>
            </a:endParaRPr>
          </a:p>
        </p:txBody>
      </p:sp>
      <p:cxnSp>
        <p:nvCxnSpPr>
          <p:cNvPr id="9" name="Straight Connector 8"/>
          <p:cNvCxnSpPr/>
          <p:nvPr/>
        </p:nvCxnSpPr>
        <p:spPr bwMode="auto">
          <a:xfrm>
            <a:off x="254662" y="2257380"/>
            <a:ext cx="186906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a:spLocks noGrp="1" noChangeArrowheads="1"/>
          </p:cNvSpPr>
          <p:nvPr/>
        </p:nvSpPr>
        <p:spPr bwMode="auto">
          <a:xfrm>
            <a:off x="254663" y="1916880"/>
            <a:ext cx="1869066"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What and why?</a:t>
            </a:r>
            <a:endParaRPr lang="nl-NL" dirty="0">
              <a:solidFill>
                <a:schemeClr val="tx1"/>
              </a:solidFill>
              <a:latin typeface="Arial" panose="020B0604020202020204" pitchFamily="34" charset="0"/>
              <a:cs typeface="Arial" panose="020B0604020202020204" pitchFamily="34" charset="0"/>
            </a:endParaRPr>
          </a:p>
        </p:txBody>
      </p:sp>
      <p:cxnSp>
        <p:nvCxnSpPr>
          <p:cNvPr id="11" name="Straight Connector 10"/>
          <p:cNvCxnSpPr/>
          <p:nvPr/>
        </p:nvCxnSpPr>
        <p:spPr bwMode="auto">
          <a:xfrm>
            <a:off x="2591780" y="2257380"/>
            <a:ext cx="6273506"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a:spLocks noGrp="1" noChangeArrowheads="1"/>
          </p:cNvSpPr>
          <p:nvPr/>
        </p:nvSpPr>
        <p:spPr bwMode="auto">
          <a:xfrm>
            <a:off x="2591781" y="1916880"/>
            <a:ext cx="1008112" cy="359992"/>
          </a:xfrm>
          <a:prstGeom prst="rect">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nl-NL" dirty="0" smtClean="0">
                <a:solidFill>
                  <a:schemeClr val="tx1"/>
                </a:solidFill>
                <a:latin typeface="Arial" panose="020B0604020202020204" pitchFamily="34" charset="0"/>
                <a:cs typeface="Arial" panose="020B0604020202020204" pitchFamily="34" charset="0"/>
              </a:rPr>
              <a:t>Actions</a:t>
            </a:r>
            <a:endParaRPr lang="nl-NL" dirty="0">
              <a:solidFill>
                <a:schemeClr val="tx1"/>
              </a:solidFill>
              <a:latin typeface="Arial" panose="020B0604020202020204" pitchFamily="34" charset="0"/>
              <a:cs typeface="Arial" panose="020B0604020202020204" pitchFamily="34" charset="0"/>
            </a:endParaRPr>
          </a:p>
        </p:txBody>
      </p:sp>
      <p:grpSp>
        <p:nvGrpSpPr>
          <p:cNvPr id="13" name="Group 12"/>
          <p:cNvGrpSpPr/>
          <p:nvPr/>
        </p:nvGrpSpPr>
        <p:grpSpPr>
          <a:xfrm>
            <a:off x="536364" y="4884452"/>
            <a:ext cx="903288" cy="812800"/>
            <a:chOff x="365125" y="3708400"/>
            <a:chExt cx="903288" cy="812800"/>
          </a:xfrm>
        </p:grpSpPr>
        <p:sp>
          <p:nvSpPr>
            <p:cNvPr id="14" name="Freeform 5"/>
            <p:cNvSpPr>
              <a:spLocks/>
            </p:cNvSpPr>
            <p:nvPr/>
          </p:nvSpPr>
          <p:spPr bwMode="auto">
            <a:xfrm>
              <a:off x="815975" y="4057650"/>
              <a:ext cx="452438" cy="463550"/>
            </a:xfrm>
            <a:custGeom>
              <a:avLst/>
              <a:gdLst>
                <a:gd name="T0" fmla="*/ 428 w 591"/>
                <a:gd name="T1" fmla="*/ 0 h 608"/>
                <a:gd name="T2" fmla="*/ 417 w 591"/>
                <a:gd name="T3" fmla="*/ 55 h 608"/>
                <a:gd name="T4" fmla="*/ 537 w 591"/>
                <a:gd name="T5" fmla="*/ 245 h 608"/>
                <a:gd name="T6" fmla="*/ 463 w 591"/>
                <a:gd name="T7" fmla="*/ 405 h 608"/>
                <a:gd name="T8" fmla="*/ 457 w 591"/>
                <a:gd name="T9" fmla="*/ 412 h 608"/>
                <a:gd name="T10" fmla="*/ 432 w 591"/>
                <a:gd name="T11" fmla="*/ 439 h 608"/>
                <a:gd name="T12" fmla="*/ 427 w 591"/>
                <a:gd name="T13" fmla="*/ 444 h 608"/>
                <a:gd name="T14" fmla="*/ 404 w 591"/>
                <a:gd name="T15" fmla="*/ 523 h 608"/>
                <a:gd name="T16" fmla="*/ 322 w 591"/>
                <a:gd name="T17" fmla="*/ 470 h 608"/>
                <a:gd name="T18" fmla="*/ 314 w 591"/>
                <a:gd name="T19" fmla="*/ 470 h 608"/>
                <a:gd name="T20" fmla="*/ 291 w 591"/>
                <a:gd name="T21" fmla="*/ 472 h 608"/>
                <a:gd name="T22" fmla="*/ 265 w 591"/>
                <a:gd name="T23" fmla="*/ 474 h 608"/>
                <a:gd name="T24" fmla="*/ 61 w 591"/>
                <a:gd name="T25" fmla="*/ 395 h 608"/>
                <a:gd name="T26" fmla="*/ 0 w 591"/>
                <a:gd name="T27" fmla="*/ 409 h 608"/>
                <a:gd name="T28" fmla="*/ 265 w 591"/>
                <a:gd name="T29" fmla="*/ 528 h 608"/>
                <a:gd name="T30" fmla="*/ 296 w 591"/>
                <a:gd name="T31" fmla="*/ 526 h 608"/>
                <a:gd name="T32" fmla="*/ 307 w 591"/>
                <a:gd name="T33" fmla="*/ 525 h 608"/>
                <a:gd name="T34" fmla="*/ 436 w 591"/>
                <a:gd name="T35" fmla="*/ 608 h 608"/>
                <a:gd name="T36" fmla="*/ 475 w 591"/>
                <a:gd name="T37" fmla="*/ 472 h 608"/>
                <a:gd name="T38" fmla="*/ 497 w 591"/>
                <a:gd name="T39" fmla="*/ 449 h 608"/>
                <a:gd name="T40" fmla="*/ 502 w 591"/>
                <a:gd name="T41" fmla="*/ 443 h 608"/>
                <a:gd name="T42" fmla="*/ 591 w 591"/>
                <a:gd name="T43" fmla="*/ 245 h 608"/>
                <a:gd name="T44" fmla="*/ 428 w 591"/>
                <a:gd name="T4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1" h="608">
                  <a:moveTo>
                    <a:pt x="428" y="0"/>
                  </a:moveTo>
                  <a:cubicBezTo>
                    <a:pt x="426" y="18"/>
                    <a:pt x="422" y="37"/>
                    <a:pt x="417" y="55"/>
                  </a:cubicBezTo>
                  <a:cubicBezTo>
                    <a:pt x="489" y="96"/>
                    <a:pt x="537" y="166"/>
                    <a:pt x="537" y="245"/>
                  </a:cubicBezTo>
                  <a:cubicBezTo>
                    <a:pt x="537" y="296"/>
                    <a:pt x="507" y="360"/>
                    <a:pt x="463" y="405"/>
                  </a:cubicBezTo>
                  <a:lnTo>
                    <a:pt x="457" y="412"/>
                  </a:lnTo>
                  <a:cubicBezTo>
                    <a:pt x="449" y="421"/>
                    <a:pt x="435" y="436"/>
                    <a:pt x="432" y="439"/>
                  </a:cubicBezTo>
                  <a:lnTo>
                    <a:pt x="427" y="444"/>
                  </a:lnTo>
                  <a:lnTo>
                    <a:pt x="404" y="523"/>
                  </a:lnTo>
                  <a:lnTo>
                    <a:pt x="322" y="470"/>
                  </a:lnTo>
                  <a:lnTo>
                    <a:pt x="314" y="470"/>
                  </a:lnTo>
                  <a:cubicBezTo>
                    <a:pt x="312" y="471"/>
                    <a:pt x="302" y="471"/>
                    <a:pt x="291" y="472"/>
                  </a:cubicBezTo>
                  <a:cubicBezTo>
                    <a:pt x="280" y="473"/>
                    <a:pt x="267" y="474"/>
                    <a:pt x="265" y="474"/>
                  </a:cubicBezTo>
                  <a:cubicBezTo>
                    <a:pt x="183" y="474"/>
                    <a:pt x="111" y="443"/>
                    <a:pt x="61" y="395"/>
                  </a:cubicBezTo>
                  <a:cubicBezTo>
                    <a:pt x="41" y="401"/>
                    <a:pt x="21" y="406"/>
                    <a:pt x="0" y="409"/>
                  </a:cubicBezTo>
                  <a:cubicBezTo>
                    <a:pt x="59" y="481"/>
                    <a:pt x="156" y="528"/>
                    <a:pt x="265" y="528"/>
                  </a:cubicBezTo>
                  <a:cubicBezTo>
                    <a:pt x="267" y="528"/>
                    <a:pt x="282" y="527"/>
                    <a:pt x="296" y="526"/>
                  </a:cubicBezTo>
                  <a:cubicBezTo>
                    <a:pt x="300" y="526"/>
                    <a:pt x="304" y="525"/>
                    <a:pt x="307" y="525"/>
                  </a:cubicBezTo>
                  <a:lnTo>
                    <a:pt x="436" y="608"/>
                  </a:lnTo>
                  <a:lnTo>
                    <a:pt x="475" y="472"/>
                  </a:lnTo>
                  <a:cubicBezTo>
                    <a:pt x="481" y="466"/>
                    <a:pt x="490" y="456"/>
                    <a:pt x="497" y="449"/>
                  </a:cubicBezTo>
                  <a:lnTo>
                    <a:pt x="502" y="443"/>
                  </a:lnTo>
                  <a:cubicBezTo>
                    <a:pt x="556" y="388"/>
                    <a:pt x="591" y="310"/>
                    <a:pt x="591" y="245"/>
                  </a:cubicBezTo>
                  <a:cubicBezTo>
                    <a:pt x="591" y="140"/>
                    <a:pt x="525" y="49"/>
                    <a:pt x="42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sp>
          <p:nvSpPr>
            <p:cNvPr id="15" name="Freeform 6"/>
            <p:cNvSpPr>
              <a:spLocks noEditPoints="1"/>
            </p:cNvSpPr>
            <p:nvPr/>
          </p:nvSpPr>
          <p:spPr bwMode="auto">
            <a:xfrm>
              <a:off x="365125" y="3708400"/>
              <a:ext cx="738188" cy="698500"/>
            </a:xfrm>
            <a:custGeom>
              <a:avLst/>
              <a:gdLst>
                <a:gd name="T0" fmla="*/ 967 w 967"/>
                <a:gd name="T1" fmla="*/ 411 h 917"/>
                <a:gd name="T2" fmla="*/ 484 w 967"/>
                <a:gd name="T3" fmla="*/ 0 h 917"/>
                <a:gd name="T4" fmla="*/ 0 w 967"/>
                <a:gd name="T5" fmla="*/ 411 h 917"/>
                <a:gd name="T6" fmla="*/ 130 w 967"/>
                <a:gd name="T7" fmla="*/ 698 h 917"/>
                <a:gd name="T8" fmla="*/ 146 w 967"/>
                <a:gd name="T9" fmla="*/ 715 h 917"/>
                <a:gd name="T10" fmla="*/ 185 w 967"/>
                <a:gd name="T11" fmla="*/ 757 h 917"/>
                <a:gd name="T12" fmla="*/ 190 w 967"/>
                <a:gd name="T13" fmla="*/ 762 h 917"/>
                <a:gd name="T14" fmla="*/ 235 w 967"/>
                <a:gd name="T15" fmla="*/ 917 h 917"/>
                <a:gd name="T16" fmla="*/ 392 w 967"/>
                <a:gd name="T17" fmla="*/ 816 h 917"/>
                <a:gd name="T18" fmla="*/ 400 w 967"/>
                <a:gd name="T19" fmla="*/ 816 h 917"/>
                <a:gd name="T20" fmla="*/ 432 w 967"/>
                <a:gd name="T21" fmla="*/ 819 h 917"/>
                <a:gd name="T22" fmla="*/ 484 w 967"/>
                <a:gd name="T23" fmla="*/ 823 h 917"/>
                <a:gd name="T24" fmla="*/ 967 w 967"/>
                <a:gd name="T25" fmla="*/ 411 h 917"/>
                <a:gd name="T26" fmla="*/ 234 w 967"/>
                <a:gd name="T27" fmla="*/ 499 h 917"/>
                <a:gd name="T28" fmla="*/ 157 w 967"/>
                <a:gd name="T29" fmla="*/ 422 h 917"/>
                <a:gd name="T30" fmla="*/ 234 w 967"/>
                <a:gd name="T31" fmla="*/ 345 h 917"/>
                <a:gd name="T32" fmla="*/ 311 w 967"/>
                <a:gd name="T33" fmla="*/ 422 h 917"/>
                <a:gd name="T34" fmla="*/ 234 w 967"/>
                <a:gd name="T35" fmla="*/ 499 h 917"/>
                <a:gd name="T36" fmla="*/ 484 w 967"/>
                <a:gd name="T37" fmla="*/ 499 h 917"/>
                <a:gd name="T38" fmla="*/ 407 w 967"/>
                <a:gd name="T39" fmla="*/ 422 h 917"/>
                <a:gd name="T40" fmla="*/ 484 w 967"/>
                <a:gd name="T41" fmla="*/ 345 h 917"/>
                <a:gd name="T42" fmla="*/ 561 w 967"/>
                <a:gd name="T43" fmla="*/ 422 h 917"/>
                <a:gd name="T44" fmla="*/ 484 w 967"/>
                <a:gd name="T45" fmla="*/ 499 h 917"/>
                <a:gd name="T46" fmla="*/ 733 w 967"/>
                <a:gd name="T47" fmla="*/ 499 h 917"/>
                <a:gd name="T48" fmla="*/ 656 w 967"/>
                <a:gd name="T49" fmla="*/ 422 h 917"/>
                <a:gd name="T50" fmla="*/ 733 w 967"/>
                <a:gd name="T51" fmla="*/ 345 h 917"/>
                <a:gd name="T52" fmla="*/ 810 w 967"/>
                <a:gd name="T53" fmla="*/ 422 h 917"/>
                <a:gd name="T54" fmla="*/ 733 w 967"/>
                <a:gd name="T55" fmla="*/ 499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7" h="917">
                  <a:moveTo>
                    <a:pt x="967" y="411"/>
                  </a:moveTo>
                  <a:cubicBezTo>
                    <a:pt x="967" y="185"/>
                    <a:pt x="750" y="0"/>
                    <a:pt x="484" y="0"/>
                  </a:cubicBezTo>
                  <a:cubicBezTo>
                    <a:pt x="217" y="0"/>
                    <a:pt x="0" y="185"/>
                    <a:pt x="0" y="411"/>
                  </a:cubicBezTo>
                  <a:cubicBezTo>
                    <a:pt x="0" y="503"/>
                    <a:pt x="53" y="619"/>
                    <a:pt x="130" y="698"/>
                  </a:cubicBezTo>
                  <a:lnTo>
                    <a:pt x="146" y="715"/>
                  </a:lnTo>
                  <a:cubicBezTo>
                    <a:pt x="161" y="731"/>
                    <a:pt x="181" y="753"/>
                    <a:pt x="185" y="757"/>
                  </a:cubicBezTo>
                  <a:lnTo>
                    <a:pt x="190" y="762"/>
                  </a:lnTo>
                  <a:lnTo>
                    <a:pt x="235" y="917"/>
                  </a:lnTo>
                  <a:lnTo>
                    <a:pt x="392" y="816"/>
                  </a:lnTo>
                  <a:lnTo>
                    <a:pt x="400" y="816"/>
                  </a:lnTo>
                  <a:cubicBezTo>
                    <a:pt x="403" y="816"/>
                    <a:pt x="417" y="817"/>
                    <a:pt x="432" y="819"/>
                  </a:cubicBezTo>
                  <a:cubicBezTo>
                    <a:pt x="454" y="820"/>
                    <a:pt x="479" y="823"/>
                    <a:pt x="484" y="823"/>
                  </a:cubicBezTo>
                  <a:cubicBezTo>
                    <a:pt x="750" y="823"/>
                    <a:pt x="967" y="638"/>
                    <a:pt x="967" y="411"/>
                  </a:cubicBezTo>
                  <a:close/>
                  <a:moveTo>
                    <a:pt x="234" y="499"/>
                  </a:moveTo>
                  <a:cubicBezTo>
                    <a:pt x="192" y="499"/>
                    <a:pt x="157" y="464"/>
                    <a:pt x="157" y="422"/>
                  </a:cubicBezTo>
                  <a:cubicBezTo>
                    <a:pt x="157" y="379"/>
                    <a:pt x="192" y="345"/>
                    <a:pt x="234" y="345"/>
                  </a:cubicBezTo>
                  <a:cubicBezTo>
                    <a:pt x="277" y="345"/>
                    <a:pt x="311" y="379"/>
                    <a:pt x="311" y="422"/>
                  </a:cubicBezTo>
                  <a:cubicBezTo>
                    <a:pt x="311" y="464"/>
                    <a:pt x="277" y="499"/>
                    <a:pt x="234" y="499"/>
                  </a:cubicBezTo>
                  <a:close/>
                  <a:moveTo>
                    <a:pt x="484" y="499"/>
                  </a:moveTo>
                  <a:cubicBezTo>
                    <a:pt x="441" y="499"/>
                    <a:pt x="407" y="464"/>
                    <a:pt x="407" y="422"/>
                  </a:cubicBezTo>
                  <a:cubicBezTo>
                    <a:pt x="407" y="379"/>
                    <a:pt x="441" y="345"/>
                    <a:pt x="484" y="345"/>
                  </a:cubicBezTo>
                  <a:cubicBezTo>
                    <a:pt x="526" y="345"/>
                    <a:pt x="561" y="379"/>
                    <a:pt x="561" y="422"/>
                  </a:cubicBezTo>
                  <a:cubicBezTo>
                    <a:pt x="561" y="464"/>
                    <a:pt x="526" y="499"/>
                    <a:pt x="484" y="499"/>
                  </a:cubicBezTo>
                  <a:close/>
                  <a:moveTo>
                    <a:pt x="733" y="499"/>
                  </a:moveTo>
                  <a:cubicBezTo>
                    <a:pt x="691" y="499"/>
                    <a:pt x="656" y="464"/>
                    <a:pt x="656" y="422"/>
                  </a:cubicBezTo>
                  <a:cubicBezTo>
                    <a:pt x="656" y="379"/>
                    <a:pt x="691" y="345"/>
                    <a:pt x="733" y="345"/>
                  </a:cubicBezTo>
                  <a:cubicBezTo>
                    <a:pt x="776" y="345"/>
                    <a:pt x="810" y="379"/>
                    <a:pt x="810" y="422"/>
                  </a:cubicBezTo>
                  <a:cubicBezTo>
                    <a:pt x="810" y="464"/>
                    <a:pt x="776" y="499"/>
                    <a:pt x="733" y="49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latin typeface="Arial" panose="020B0604020202020204" pitchFamily="34" charset="0"/>
                <a:cs typeface="Arial" panose="020B0604020202020204" pitchFamily="34" charset="0"/>
              </a:endParaRPr>
            </a:p>
          </p:txBody>
        </p:sp>
      </p:grpSp>
      <p:sp>
        <p:nvSpPr>
          <p:cNvPr id="16" name="Rectangle 15"/>
          <p:cNvSpPr/>
          <p:nvPr/>
        </p:nvSpPr>
        <p:spPr bwMode="auto">
          <a:xfrm>
            <a:off x="1180335" y="4896410"/>
            <a:ext cx="691365" cy="252028"/>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OUT</a:t>
            </a:r>
          </a:p>
        </p:txBody>
      </p:sp>
      <p:sp>
        <p:nvSpPr>
          <p:cNvPr id="17" name="Up Arrow 16"/>
          <p:cNvSpPr/>
          <p:nvPr/>
        </p:nvSpPr>
        <p:spPr bwMode="auto">
          <a:xfrm rot="5400000">
            <a:off x="1570957" y="5065291"/>
            <a:ext cx="217595" cy="383890"/>
          </a:xfrm>
          <a:prstGeom prst="upArrow">
            <a:avLst/>
          </a:prstGeom>
          <a:solidFill>
            <a:srgbClr val="0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pSp>
        <p:nvGrpSpPr>
          <p:cNvPr id="18" name="Group 17"/>
          <p:cNvGrpSpPr/>
          <p:nvPr/>
        </p:nvGrpSpPr>
        <p:grpSpPr>
          <a:xfrm>
            <a:off x="7560332" y="4815277"/>
            <a:ext cx="1151948" cy="929746"/>
            <a:chOff x="7573658" y="4857390"/>
            <a:chExt cx="1151948" cy="929746"/>
          </a:xfrm>
        </p:grpSpPr>
        <p:pic>
          <p:nvPicPr>
            <p:cNvPr id="19" name="Picture 2" descr="Afbeeldingsresultaat voor mind your step"/>
            <p:cNvPicPr>
              <a:picLocks noChangeAspect="1" noChangeArrowheads="1"/>
            </p:cNvPicPr>
            <p:nvPr/>
          </p:nvPicPr>
          <p:blipFill rotWithShape="1">
            <a:blip r:embed="rId9">
              <a:clrChange>
                <a:clrFrom>
                  <a:srgbClr val="FFFFFF"/>
                </a:clrFrom>
                <a:clrTo>
                  <a:srgbClr val="FFFFFF">
                    <a:alpha val="0"/>
                  </a:srgbClr>
                </a:clrTo>
              </a:clrChange>
            </a:blip>
            <a:srcRect l="8495" t="9134" r="50456" b="9134"/>
            <a:stretch/>
          </p:blipFill>
          <p:spPr bwMode="auto">
            <a:xfrm>
              <a:off x="7573658" y="5582317"/>
              <a:ext cx="1151948" cy="204819"/>
            </a:xfrm>
            <a:prstGeom prst="rect">
              <a:avLst/>
            </a:prstGeom>
            <a:noFill/>
          </p:spPr>
        </p:pic>
        <p:pic>
          <p:nvPicPr>
            <p:cNvPr id="20" name="Picture 2" descr="Afbeeldingsresultaat voor mind your step"/>
            <p:cNvPicPr>
              <a:picLocks noChangeAspect="1" noChangeArrowheads="1"/>
            </p:cNvPicPr>
            <p:nvPr/>
          </p:nvPicPr>
          <p:blipFill rotWithShape="1">
            <a:blip r:embed="rId9">
              <a:clrChange>
                <a:clrFrom>
                  <a:srgbClr val="FFFFFF"/>
                </a:clrFrom>
                <a:clrTo>
                  <a:srgbClr val="FFFFFF">
                    <a:alpha val="0"/>
                  </a:srgbClr>
                </a:clrTo>
              </a:clrChange>
            </a:blip>
            <a:srcRect l="50481" t="6811" r="41308" b="11458"/>
            <a:stretch/>
          </p:blipFill>
          <p:spPr bwMode="auto">
            <a:xfrm>
              <a:off x="7769809" y="4857390"/>
              <a:ext cx="759645" cy="675334"/>
            </a:xfrm>
            <a:prstGeom prst="rect">
              <a:avLst/>
            </a:prstGeom>
            <a:noFill/>
          </p:spPr>
        </p:pic>
      </p:grpSp>
    </p:spTree>
    <p:extLst>
      <p:ext uri="{BB962C8B-B14F-4D97-AF65-F5344CB8AC3E}">
        <p14:creationId xmlns:p14="http://schemas.microsoft.com/office/powerpoint/2010/main" val="3691841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extLst>
              <p:ext uri="{D42A27DB-BD31-4B8C-83A1-F6EECF244321}">
                <p14:modId xmlns:p14="http://schemas.microsoft.com/office/powerpoint/2010/main" val="4279756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222" name="think-cell Slide" r:id="rId61" imgW="360" imgH="360" progId="TCLayout.ActiveDocument.1">
                  <p:embed/>
                </p:oleObj>
              </mc:Choice>
              <mc:Fallback>
                <p:oleObj name="think-cell Slide" r:id="rId61" imgW="360" imgH="36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sp>
        <p:nvSpPr>
          <p:cNvPr id="46" name="Rectangle 4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US"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05680" y="116632"/>
            <a:ext cx="8930815" cy="708932"/>
          </a:xfrm>
        </p:spPr>
        <p:txBody>
          <a:bodyPr>
            <a:normAutofit fontScale="90000"/>
          </a:bodyPr>
          <a:lstStyle/>
          <a:p>
            <a:r>
              <a:rPr lang="en-US" dirty="0"/>
              <a:t>Detailed roll-out </a:t>
            </a:r>
            <a:r>
              <a:rPr lang="en-US" dirty="0" smtClean="0"/>
              <a:t>plan (</a:t>
            </a:r>
            <a:r>
              <a:rPr lang="en-US" dirty="0" err="1" smtClean="0"/>
              <a:t>Swissport</a:t>
            </a:r>
            <a:r>
              <a:rPr lang="en-US" dirty="0" smtClean="0"/>
              <a:t>)</a:t>
            </a:r>
            <a:r>
              <a:rPr lang="en-US" sz="2000" dirty="0"/>
              <a:t/>
            </a:r>
            <a:br>
              <a:rPr lang="en-US" sz="2000" dirty="0"/>
            </a:br>
            <a:r>
              <a:rPr lang="en-US" sz="2000" b="0" dirty="0" err="1" smtClean="0"/>
              <a:t>Swissport</a:t>
            </a:r>
            <a:r>
              <a:rPr lang="en-US" sz="2000" b="0" dirty="0" smtClean="0"/>
              <a:t> stations have an accelerated rollout, with 4 weeks of preparation and setup, followed by a roll-out of another 4 weeks. </a:t>
            </a:r>
            <a:endParaRPr lang="en-GB" dirty="0"/>
          </a:p>
        </p:txBody>
      </p:sp>
      <p:sp>
        <p:nvSpPr>
          <p:cNvPr id="210" name="Rectangle 209"/>
          <p:cNvSpPr/>
          <p:nvPr>
            <p:custDataLst>
              <p:tags r:id="rId4"/>
            </p:custDataLst>
          </p:nvPr>
        </p:nvSpPr>
        <p:spPr bwMode="auto">
          <a:xfrm>
            <a:off x="250825" y="3654425"/>
            <a:ext cx="8426450" cy="712788"/>
          </a:xfrm>
          <a:prstGeom prst="rect">
            <a:avLst/>
          </a:prstGeom>
          <a:solidFill>
            <a:srgbClr val="FCFEAB"/>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12" name="Rectangle 211"/>
          <p:cNvSpPr/>
          <p:nvPr>
            <p:custDataLst>
              <p:tags r:id="rId5"/>
            </p:custDataLst>
          </p:nvPr>
        </p:nvSpPr>
        <p:spPr bwMode="auto">
          <a:xfrm>
            <a:off x="250825" y="2297113"/>
            <a:ext cx="8426450" cy="679450"/>
          </a:xfrm>
          <a:prstGeom prst="rect">
            <a:avLst/>
          </a:prstGeom>
          <a:solidFill>
            <a:srgbClr val="C4EAC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09" name="Rectangle 208"/>
          <p:cNvSpPr/>
          <p:nvPr>
            <p:custDataLst>
              <p:tags r:id="rId6"/>
            </p:custDataLst>
          </p:nvPr>
        </p:nvSpPr>
        <p:spPr bwMode="auto">
          <a:xfrm>
            <a:off x="250825" y="4852988"/>
            <a:ext cx="8426450" cy="712788"/>
          </a:xfrm>
          <a:prstGeom prst="rect">
            <a:avLst/>
          </a:prstGeom>
          <a:solidFill>
            <a:srgbClr val="EDCA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11" name="Rectangle 210"/>
          <p:cNvSpPr/>
          <p:nvPr>
            <p:custDataLst>
              <p:tags r:id="rId7"/>
            </p:custDataLst>
          </p:nvPr>
        </p:nvSpPr>
        <p:spPr bwMode="auto">
          <a:xfrm>
            <a:off x="250825" y="2976563"/>
            <a:ext cx="8426450" cy="677863"/>
          </a:xfrm>
          <a:prstGeom prst="rect">
            <a:avLst/>
          </a:prstGeom>
          <a:solidFill>
            <a:srgbClr val="FBD2B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08" name="Rectangle 207"/>
          <p:cNvSpPr/>
          <p:nvPr>
            <p:custDataLst>
              <p:tags r:id="rId8"/>
            </p:custDataLst>
          </p:nvPr>
        </p:nvSpPr>
        <p:spPr bwMode="auto">
          <a:xfrm>
            <a:off x="250825" y="1619250"/>
            <a:ext cx="8426450" cy="677863"/>
          </a:xfrm>
          <a:prstGeom prst="rect">
            <a:avLst/>
          </a:prstGeom>
          <a:solidFill>
            <a:srgbClr val="ECF8FD"/>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13" name="Rectangle 212"/>
          <p:cNvSpPr/>
          <p:nvPr>
            <p:custDataLst>
              <p:tags r:id="rId9"/>
            </p:custDataLst>
          </p:nvPr>
        </p:nvSpPr>
        <p:spPr bwMode="auto">
          <a:xfrm>
            <a:off x="1379538" y="1619250"/>
            <a:ext cx="1820863" cy="3946525"/>
          </a:xfrm>
          <a:prstGeom prst="rect">
            <a:avLst/>
          </a:prstGeom>
          <a:solidFill>
            <a:srgbClr val="BEE7F9"/>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14" name="Rectangle 213"/>
          <p:cNvSpPr>
            <a:spLocks noGrp="1" noChangeArrowheads="1"/>
          </p:cNvSpPr>
          <p:nvPr>
            <p:custDataLst>
              <p:tags r:id="rId10"/>
            </p:custDataLst>
          </p:nvPr>
        </p:nvSpPr>
        <p:spPr bwMode="gray">
          <a:xfrm>
            <a:off x="1374775" y="1360488"/>
            <a:ext cx="912813"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06695BC4-B8CC-40D1-969E-00677DE0063F}" type="datetime'5''''''''''''''''''''''''''''''''''''''''''''''''''1'''''">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51</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5" name="Rectangle 214"/>
          <p:cNvSpPr>
            <a:spLocks noGrp="1" noChangeArrowheads="1"/>
          </p:cNvSpPr>
          <p:nvPr>
            <p:custDataLst>
              <p:tags r:id="rId11"/>
            </p:custDataLst>
          </p:nvPr>
        </p:nvSpPr>
        <p:spPr bwMode="gray">
          <a:xfrm>
            <a:off x="2287588" y="1360488"/>
            <a:ext cx="912813"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r>
              <a:rPr lang="nl-NL" altLang="en-US" sz="950" b="1" dirty="0" smtClean="0">
                <a:solidFill>
                  <a:schemeClr val="bg1"/>
                </a:solidFill>
                <a:latin typeface="Arial" panose="020B0604020202020204" pitchFamily="34" charset="0"/>
                <a:ea typeface="+mj-ea"/>
                <a:cs typeface="Arial" panose="020B0604020202020204" pitchFamily="34" charset="0"/>
                <a:sym typeface="Arial" panose="020B0604020202020204" pitchFamily="34" charset="0"/>
              </a:rPr>
              <a:t>0</a:t>
            </a:r>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6" name="Rectangle 215"/>
          <p:cNvSpPr>
            <a:spLocks noGrp="1" noChangeArrowheads="1"/>
          </p:cNvSpPr>
          <p:nvPr>
            <p:custDataLst>
              <p:tags r:id="rId12"/>
            </p:custDataLst>
          </p:nvPr>
        </p:nvSpPr>
        <p:spPr bwMode="gray">
          <a:xfrm>
            <a:off x="3200400" y="1360488"/>
            <a:ext cx="912813"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5CA31354-D5AD-4795-AD30-912BC7BFDCF5}" type="datetime'''''''''''''''''''''''''''''''''''1'''''''''''''''''''">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1</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7" name="Rectangle 216"/>
          <p:cNvSpPr>
            <a:spLocks noGrp="1" noChangeArrowheads="1"/>
          </p:cNvSpPr>
          <p:nvPr>
            <p:custDataLst>
              <p:tags r:id="rId13"/>
            </p:custDataLst>
          </p:nvPr>
        </p:nvSpPr>
        <p:spPr bwMode="gray">
          <a:xfrm>
            <a:off x="4113213" y="1360488"/>
            <a:ext cx="912813"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FEF3CE5D-E10A-46D8-BA80-99CCDF031157}" type="datetime'''''''''''''''''''''''''''2'''''''''''''''''''''''''''''''''''">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2</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8" name="Rectangle 217"/>
          <p:cNvSpPr>
            <a:spLocks noGrp="1" noChangeArrowheads="1"/>
          </p:cNvSpPr>
          <p:nvPr>
            <p:custDataLst>
              <p:tags r:id="rId14"/>
            </p:custDataLst>
          </p:nvPr>
        </p:nvSpPr>
        <p:spPr bwMode="gray">
          <a:xfrm>
            <a:off x="5026025" y="1360488"/>
            <a:ext cx="912813"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45EB125C-1F33-48C5-A4EA-A491B28E37D5}" type="datetime'''''''''''''''''''''''''''''3'''''''''''''''''''''''''''''''''">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3</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19" name="Rectangle 218"/>
          <p:cNvSpPr>
            <a:spLocks noGrp="1" noChangeArrowheads="1"/>
          </p:cNvSpPr>
          <p:nvPr>
            <p:custDataLst>
              <p:tags r:id="rId15"/>
            </p:custDataLst>
          </p:nvPr>
        </p:nvSpPr>
        <p:spPr bwMode="gray">
          <a:xfrm>
            <a:off x="5938838" y="1360488"/>
            <a:ext cx="912813"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01DF0204-74B0-4068-BA1D-A343BC1877FC}" type="datetime'''''''''''''''4'''''''''''''''''''''''">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4</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58" name="Rectangle 57"/>
          <p:cNvSpPr>
            <a:spLocks noGrp="1" noChangeArrowheads="1"/>
          </p:cNvSpPr>
          <p:nvPr>
            <p:custDataLst>
              <p:tags r:id="rId16"/>
            </p:custDataLst>
          </p:nvPr>
        </p:nvSpPr>
        <p:spPr bwMode="gray">
          <a:xfrm>
            <a:off x="6851650" y="1360488"/>
            <a:ext cx="912813"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8BBDDFE8-835F-46DC-8676-351A2F067106}" type="datetime'''''''''''''''''''''''''''''''''''''''''''''5'''''''''">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5</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59" name="Rectangle 58"/>
          <p:cNvSpPr>
            <a:spLocks noGrp="1" noChangeArrowheads="1"/>
          </p:cNvSpPr>
          <p:nvPr>
            <p:custDataLst>
              <p:tags r:id="rId17"/>
            </p:custDataLst>
          </p:nvPr>
        </p:nvSpPr>
        <p:spPr bwMode="gray">
          <a:xfrm>
            <a:off x="7764463" y="1360488"/>
            <a:ext cx="912813" cy="258763"/>
          </a:xfrm>
          <a:prstGeom prst="rect">
            <a:avLst/>
          </a:prstGeom>
          <a:solidFill>
            <a:srgbClr val="009BE1"/>
          </a:solidFill>
          <a:ln w="9525" algn="ctr">
            <a:solidFill>
              <a:schemeClr val="tx1"/>
            </a:solidFill>
            <a:miter lim="800000"/>
            <a:headEnd/>
            <a:tailEnd/>
          </a:ln>
          <a:effectLst/>
        </p:spPr>
        <p:txBody>
          <a:bodyPr vert="horz" wrap="none" lIns="0" tIns="57150" rIns="0" bIns="5715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spcBef>
                <a:spcPct val="0"/>
              </a:spcBef>
              <a:buNone/>
            </a:pPr>
            <a:fld id="{03FC56CE-67BB-4E67-A955-575D67F7202F}" type="datetime'''''''''6'''''''">
              <a:rPr lang="nl-NL" altLang="en-US" sz="950" b="1">
                <a:solidFill>
                  <a:schemeClr val="bg1"/>
                </a:solidFill>
                <a:latin typeface="Arial" panose="020B0604020202020204" pitchFamily="34" charset="0"/>
                <a:ea typeface="+mj-ea"/>
                <a:cs typeface="Arial" panose="020B0604020202020204" pitchFamily="34" charset="0"/>
                <a:sym typeface="Arial" panose="020B0604020202020204" pitchFamily="34" charset="0"/>
              </a:rPr>
              <a:pPr/>
              <a:t>6</a:t>
            </a:fld>
            <a:endParaRPr lang="nl-NL" altLang="nl-NL" sz="95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225" name="Straight Connector 224"/>
          <p:cNvCxnSpPr/>
          <p:nvPr>
            <p:custDataLst>
              <p:tags r:id="rId18"/>
            </p:custDataLst>
          </p:nvPr>
        </p:nvCxnSpPr>
        <p:spPr bwMode="auto">
          <a:xfrm>
            <a:off x="1374775" y="1619250"/>
            <a:ext cx="0" cy="3946525"/>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Straight Connector 223"/>
          <p:cNvCxnSpPr/>
          <p:nvPr>
            <p:custDataLst>
              <p:tags r:id="rId19"/>
            </p:custDataLst>
          </p:nvPr>
        </p:nvCxnSpPr>
        <p:spPr bwMode="auto">
          <a:xfrm>
            <a:off x="250825" y="1619250"/>
            <a:ext cx="0" cy="3946525"/>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Straight Connector 225"/>
          <p:cNvCxnSpPr/>
          <p:nvPr>
            <p:custDataLst>
              <p:tags r:id="rId20"/>
            </p:custDataLst>
          </p:nvPr>
        </p:nvCxnSpPr>
        <p:spPr bwMode="auto">
          <a:xfrm>
            <a:off x="8677275" y="1619250"/>
            <a:ext cx="0" cy="3946525"/>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Straight Connector 228"/>
          <p:cNvCxnSpPr/>
          <p:nvPr>
            <p:custDataLst>
              <p:tags r:id="rId21"/>
            </p:custDataLst>
          </p:nvPr>
        </p:nvCxnSpPr>
        <p:spPr bwMode="auto">
          <a:xfrm>
            <a:off x="250825" y="4852988"/>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Straight Connector 227"/>
          <p:cNvCxnSpPr/>
          <p:nvPr>
            <p:custDataLst>
              <p:tags r:id="rId22"/>
            </p:custDataLst>
          </p:nvPr>
        </p:nvCxnSpPr>
        <p:spPr bwMode="auto">
          <a:xfrm>
            <a:off x="250825" y="4367213"/>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Straight Connector 226"/>
          <p:cNvCxnSpPr/>
          <p:nvPr>
            <p:custDataLst>
              <p:tags r:id="rId23"/>
            </p:custDataLst>
          </p:nvPr>
        </p:nvCxnSpPr>
        <p:spPr bwMode="auto">
          <a:xfrm>
            <a:off x="250825" y="2297113"/>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Straight Connector 230"/>
          <p:cNvCxnSpPr/>
          <p:nvPr>
            <p:custDataLst>
              <p:tags r:id="rId24"/>
            </p:custDataLst>
          </p:nvPr>
        </p:nvCxnSpPr>
        <p:spPr bwMode="auto">
          <a:xfrm>
            <a:off x="250825" y="2976563"/>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Straight Connector 229"/>
          <p:cNvCxnSpPr/>
          <p:nvPr>
            <p:custDataLst>
              <p:tags r:id="rId25"/>
            </p:custDataLst>
          </p:nvPr>
        </p:nvCxnSpPr>
        <p:spPr bwMode="auto">
          <a:xfrm>
            <a:off x="250825" y="3654425"/>
            <a:ext cx="8426450" cy="0"/>
          </a:xfrm>
          <a:prstGeom prst="line">
            <a:avLst/>
          </a:prstGeom>
          <a:solidFill>
            <a:schemeClr val="accent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Straight Connector 232"/>
          <p:cNvCxnSpPr/>
          <p:nvPr>
            <p:custDataLst>
              <p:tags r:id="rId26"/>
            </p:custDataLst>
          </p:nvPr>
        </p:nvCxnSpPr>
        <p:spPr bwMode="auto">
          <a:xfrm>
            <a:off x="5026025" y="1619250"/>
            <a:ext cx="0" cy="3946525"/>
          </a:xfrm>
          <a:prstGeom prst="line">
            <a:avLst/>
          </a:prstGeom>
          <a:solidFill>
            <a:schemeClr val="accent2"/>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Straight Connector 233"/>
          <p:cNvCxnSpPr/>
          <p:nvPr>
            <p:custDataLst>
              <p:tags r:id="rId27"/>
            </p:custDataLst>
          </p:nvPr>
        </p:nvCxnSpPr>
        <p:spPr bwMode="auto">
          <a:xfrm>
            <a:off x="8677275" y="1619250"/>
            <a:ext cx="0" cy="3946525"/>
          </a:xfrm>
          <a:prstGeom prst="line">
            <a:avLst/>
          </a:prstGeom>
          <a:solidFill>
            <a:schemeClr val="accent2"/>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Straight Connector 235"/>
          <p:cNvCxnSpPr/>
          <p:nvPr>
            <p:custDataLst>
              <p:tags r:id="rId28"/>
            </p:custDataLst>
          </p:nvPr>
        </p:nvCxnSpPr>
        <p:spPr bwMode="auto">
          <a:xfrm>
            <a:off x="3200400" y="1619250"/>
            <a:ext cx="0" cy="3946525"/>
          </a:xfrm>
          <a:prstGeom prst="line">
            <a:avLst/>
          </a:prstGeom>
          <a:solidFill>
            <a:schemeClr val="accent2"/>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Straight Connector 236"/>
          <p:cNvCxnSpPr/>
          <p:nvPr>
            <p:custDataLst>
              <p:tags r:id="rId29"/>
            </p:custDataLst>
          </p:nvPr>
        </p:nvCxnSpPr>
        <p:spPr bwMode="auto">
          <a:xfrm>
            <a:off x="250825" y="5565775"/>
            <a:ext cx="8426450"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Straight Connector 237"/>
          <p:cNvCxnSpPr/>
          <p:nvPr>
            <p:custDataLst>
              <p:tags r:id="rId30"/>
            </p:custDataLst>
          </p:nvPr>
        </p:nvCxnSpPr>
        <p:spPr bwMode="auto">
          <a:xfrm>
            <a:off x="250825" y="1619250"/>
            <a:ext cx="8426450" cy="0"/>
          </a:xfrm>
          <a:prstGeom prst="lin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Pentagon 61"/>
          <p:cNvSpPr>
            <a:spLocks noGrp="1" noChangeArrowheads="1"/>
          </p:cNvSpPr>
          <p:nvPr>
            <p:custDataLst>
              <p:tags r:id="rId31"/>
            </p:custDataLst>
          </p:nvPr>
        </p:nvSpPr>
        <p:spPr bwMode="auto">
          <a:xfrm>
            <a:off x="1374775" y="3140075"/>
            <a:ext cx="1825625" cy="352425"/>
          </a:xfrm>
          <a:prstGeom prst="homePlate">
            <a:avLst>
              <a:gd name="adj" fmla="val 18018"/>
            </a:avLst>
          </a:prstGeom>
          <a:solidFill>
            <a:schemeClr val="accent2"/>
          </a:solidFill>
          <a:ln w="9525" algn="ctr">
            <a:solidFill>
              <a:schemeClr val="tx1"/>
            </a:solidFill>
            <a:prstDash val="dash"/>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en-US" altLang="en-US" sz="950" dirty="0">
                <a:latin typeface="Arial" panose="020B0604020202020204" pitchFamily="34" charset="0"/>
                <a:ea typeface="+mj-ea"/>
                <a:cs typeface="Arial" panose="020B0604020202020204" pitchFamily="34" charset="0"/>
                <a:sym typeface="Arial" panose="020B0604020202020204" pitchFamily="34" charset="0"/>
              </a:rPr>
              <a:t>Make preparations to enable start of weighing in week </a:t>
            </a: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5</a:t>
            </a:r>
            <a:endParaRPr lang="en-US" altLang="en-US"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7" name="Chevron 66"/>
          <p:cNvSpPr>
            <a:spLocks noGrp="1" noChangeArrowheads="1"/>
          </p:cNvSpPr>
          <p:nvPr>
            <p:custDataLst>
              <p:tags r:id="rId32"/>
            </p:custDataLst>
          </p:nvPr>
        </p:nvSpPr>
        <p:spPr bwMode="auto">
          <a:xfrm>
            <a:off x="7440613" y="3140075"/>
            <a:ext cx="1227138" cy="352425"/>
          </a:xfrm>
          <a:prstGeom prst="chevron">
            <a:avLst>
              <a:gd name="adj" fmla="val 18018"/>
            </a:avLst>
          </a:prstGeom>
          <a:solidFill>
            <a:schemeClr val="accent2"/>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3.3 Compliance Checker</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0" name="Chevron 239"/>
          <p:cNvSpPr>
            <a:spLocks noGrp="1" noChangeArrowheads="1"/>
          </p:cNvSpPr>
          <p:nvPr>
            <p:custDataLst>
              <p:tags r:id="rId33"/>
            </p:custDataLst>
          </p:nvPr>
        </p:nvSpPr>
        <p:spPr bwMode="auto">
          <a:xfrm>
            <a:off x="3136900" y="1782763"/>
            <a:ext cx="1758950" cy="352425"/>
          </a:xfrm>
          <a:prstGeom prst="chevron">
            <a:avLst>
              <a:gd name="adj" fmla="val 18018"/>
            </a:avLst>
          </a:prstGeom>
          <a:solidFill>
            <a:srgbClr val="51B9ED"/>
          </a:solidFill>
          <a:ln w="9525" algn="ctr">
            <a:solidFill>
              <a:schemeClr val="tx1"/>
            </a:solidFill>
            <a:miter lim="800000"/>
            <a:headEnd/>
            <a:tailEnd/>
          </a:ln>
          <a:effectLst/>
        </p:spPr>
        <p:txBody>
          <a:bodyPr vert="horz" wrap="square" lIns="90000" tIns="46800" rIns="85725"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1.2 Implement new trucking schedule</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6" name="Chevron 65"/>
          <p:cNvSpPr>
            <a:spLocks noGrp="1" noChangeArrowheads="1"/>
          </p:cNvSpPr>
          <p:nvPr>
            <p:custDataLst>
              <p:tags r:id="rId34"/>
            </p:custDataLst>
          </p:nvPr>
        </p:nvSpPr>
        <p:spPr bwMode="auto">
          <a:xfrm>
            <a:off x="6135688" y="3140075"/>
            <a:ext cx="1368425" cy="352425"/>
          </a:xfrm>
          <a:prstGeom prst="chevron">
            <a:avLst>
              <a:gd name="adj" fmla="val 18018"/>
            </a:avLst>
          </a:prstGeom>
          <a:solidFill>
            <a:schemeClr val="accent2"/>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3.2 Weighing</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3" name="Pentagon 242"/>
          <p:cNvSpPr>
            <a:spLocks noGrp="1" noChangeArrowheads="1"/>
          </p:cNvSpPr>
          <p:nvPr>
            <p:custDataLst>
              <p:tags r:id="rId35"/>
            </p:custDataLst>
          </p:nvPr>
        </p:nvSpPr>
        <p:spPr bwMode="auto">
          <a:xfrm>
            <a:off x="1374775" y="1782763"/>
            <a:ext cx="1825625" cy="352425"/>
          </a:xfrm>
          <a:prstGeom prst="homePlate">
            <a:avLst>
              <a:gd name="adj" fmla="val 18018"/>
            </a:avLst>
          </a:prstGeom>
          <a:solidFill>
            <a:srgbClr val="51B9ED"/>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nl-NL" sz="950" dirty="0" smtClean="0">
                <a:latin typeface="Arial" panose="020B0604020202020204" pitchFamily="34" charset="0"/>
                <a:ea typeface="+mj-ea"/>
                <a:cs typeface="Arial" panose="020B0604020202020204" pitchFamily="34" charset="0"/>
                <a:sym typeface="Arial" panose="020B0604020202020204" pitchFamily="34" charset="0"/>
              </a:rPr>
              <a:t>1.1 Review schedule</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2" name="Pentagon 241"/>
          <p:cNvSpPr>
            <a:spLocks noGrp="1" noChangeArrowheads="1"/>
          </p:cNvSpPr>
          <p:nvPr>
            <p:custDataLst>
              <p:tags r:id="rId36"/>
            </p:custDataLst>
          </p:nvPr>
        </p:nvSpPr>
        <p:spPr bwMode="gray">
          <a:xfrm>
            <a:off x="5026025" y="2460625"/>
            <a:ext cx="3641725" cy="352425"/>
          </a:xfrm>
          <a:prstGeom prst="homePlate">
            <a:avLst>
              <a:gd name="adj" fmla="val 18018"/>
            </a:avLst>
          </a:prstGeom>
          <a:solidFill>
            <a:srgbClr val="41B949"/>
          </a:solidFill>
          <a:ln w="9525" algn="ctr">
            <a:solidFill>
              <a:schemeClr val="tx1"/>
            </a:solidFill>
            <a:miter lim="800000"/>
            <a:headEnd/>
            <a:tailEnd/>
          </a:ln>
          <a:effectLst/>
        </p:spPr>
        <p:txBody>
          <a:bodyPr vert="horz" wrap="square" lIns="90488"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2.2 Implement new acceptance processes</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5" name="Pentagon 244"/>
          <p:cNvSpPr>
            <a:spLocks noGrp="1" noChangeArrowheads="1"/>
          </p:cNvSpPr>
          <p:nvPr>
            <p:custDataLst>
              <p:tags r:id="rId37"/>
            </p:custDataLst>
          </p:nvPr>
        </p:nvSpPr>
        <p:spPr bwMode="auto">
          <a:xfrm>
            <a:off x="5026025" y="3140075"/>
            <a:ext cx="1173163" cy="352425"/>
          </a:xfrm>
          <a:prstGeom prst="homePlate">
            <a:avLst>
              <a:gd name="adj" fmla="val 18018"/>
            </a:avLst>
          </a:prstGeom>
          <a:solidFill>
            <a:schemeClr val="accent2"/>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3.1 Selective Loading Rules</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4" name="Chevron 243"/>
          <p:cNvSpPr>
            <a:spLocks noGrp="1" noChangeArrowheads="1"/>
          </p:cNvSpPr>
          <p:nvPr>
            <p:custDataLst>
              <p:tags r:id="rId38"/>
            </p:custDataLst>
          </p:nvPr>
        </p:nvSpPr>
        <p:spPr bwMode="auto">
          <a:xfrm>
            <a:off x="3919538" y="3817938"/>
            <a:ext cx="4748213" cy="352425"/>
          </a:xfrm>
          <a:prstGeom prst="chevron">
            <a:avLst>
              <a:gd name="adj" fmla="val 18018"/>
            </a:avLst>
          </a:prstGeom>
          <a:solidFill>
            <a:srgbClr val="E8D702"/>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4.3 Set up KPI structure and monitor performance</a:t>
            </a:r>
            <a:endParaRPr lang="en-US"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7" name="Pentagon 246"/>
          <p:cNvSpPr>
            <a:spLocks noGrp="1" noChangeArrowheads="1"/>
          </p:cNvSpPr>
          <p:nvPr>
            <p:custDataLst>
              <p:tags r:id="rId39"/>
            </p:custDataLst>
          </p:nvPr>
        </p:nvSpPr>
        <p:spPr bwMode="gray">
          <a:xfrm>
            <a:off x="1374775" y="2460625"/>
            <a:ext cx="3521075" cy="352425"/>
          </a:xfrm>
          <a:prstGeom prst="homePlate">
            <a:avLst>
              <a:gd name="adj" fmla="val 18018"/>
            </a:avLst>
          </a:prstGeom>
          <a:solidFill>
            <a:srgbClr val="41B949"/>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2.1 Assess current acceptance process</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6" name="Chevron 245"/>
          <p:cNvSpPr>
            <a:spLocks noGrp="1" noChangeArrowheads="1"/>
          </p:cNvSpPr>
          <p:nvPr>
            <p:custDataLst>
              <p:tags r:id="rId40"/>
            </p:custDataLst>
          </p:nvPr>
        </p:nvSpPr>
        <p:spPr bwMode="auto">
          <a:xfrm>
            <a:off x="2614613" y="3817938"/>
            <a:ext cx="1368425" cy="352425"/>
          </a:xfrm>
          <a:prstGeom prst="chevron">
            <a:avLst>
              <a:gd name="adj" fmla="val 18018"/>
            </a:avLst>
          </a:prstGeom>
          <a:solidFill>
            <a:srgbClr val="E8D702"/>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4.2 Review local conditions</a:t>
            </a:r>
            <a:endParaRPr lang="en-US"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9" name="Pentagon 248"/>
          <p:cNvSpPr>
            <a:spLocks noGrp="1" noChangeArrowheads="1"/>
          </p:cNvSpPr>
          <p:nvPr>
            <p:custDataLst>
              <p:tags r:id="rId41"/>
            </p:custDataLst>
          </p:nvPr>
        </p:nvSpPr>
        <p:spPr bwMode="auto">
          <a:xfrm>
            <a:off x="1374775" y="3817938"/>
            <a:ext cx="1303338" cy="352425"/>
          </a:xfrm>
          <a:prstGeom prst="homePlate">
            <a:avLst>
              <a:gd name="adj" fmla="val 18018"/>
            </a:avLst>
          </a:prstGeom>
          <a:solidFill>
            <a:srgbClr val="E8D702"/>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en-US" altLang="nl-NL" sz="950" smtClean="0">
                <a:latin typeface="Arial" panose="020B0604020202020204" pitchFamily="34" charset="0"/>
                <a:ea typeface="+mj-ea"/>
                <a:cs typeface="Arial" panose="020B0604020202020204" pitchFamily="34" charset="0"/>
                <a:sym typeface="Arial" panose="020B0604020202020204" pitchFamily="34" charset="0"/>
              </a:rPr>
              <a:t>4.1 Review local </a:t>
            </a:r>
            <a:r>
              <a:rPr lang="en-US" altLang="nl-NL" sz="950" dirty="0" smtClean="0">
                <a:latin typeface="Arial" panose="020B0604020202020204" pitchFamily="34" charset="0"/>
                <a:ea typeface="+mj-ea"/>
                <a:cs typeface="Arial" panose="020B0604020202020204" pitchFamily="34" charset="0"/>
                <a:sym typeface="Arial" panose="020B0604020202020204" pitchFamily="34" charset="0"/>
              </a:rPr>
              <a:t>contract/SLA</a:t>
            </a:r>
            <a:endParaRPr lang="en-US"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50" name="Pentagon 249"/>
          <p:cNvSpPr>
            <a:spLocks noGrp="1" noChangeArrowheads="1"/>
          </p:cNvSpPr>
          <p:nvPr>
            <p:custDataLst>
              <p:tags r:id="rId42"/>
            </p:custDataLst>
          </p:nvPr>
        </p:nvSpPr>
        <p:spPr bwMode="auto">
          <a:xfrm>
            <a:off x="1374775" y="5049838"/>
            <a:ext cx="7292975" cy="352425"/>
          </a:xfrm>
          <a:prstGeom prst="homePlate">
            <a:avLst>
              <a:gd name="adj" fmla="val 18018"/>
            </a:avLst>
          </a:prstGeom>
          <a:solidFill>
            <a:srgbClr val="CD9AF8"/>
          </a:solidFill>
          <a:ln w="9525" algn="ctr">
            <a:solidFill>
              <a:schemeClr val="tx1"/>
            </a:solidFill>
            <a:miter lim="800000"/>
            <a:headEnd/>
            <a:tailEnd/>
          </a:ln>
          <a:effectLst/>
        </p:spPr>
        <p:txBody>
          <a:bodyPr vert="horz" wrap="square" lIns="90000" tIns="46800" rIns="0" bIns="4680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5a. </a:t>
            </a:r>
            <a:r>
              <a:rPr lang="en-US" altLang="en-US" sz="950" dirty="0">
                <a:latin typeface="Arial" panose="020B0604020202020204" pitchFamily="34" charset="0"/>
                <a:ea typeface="+mj-ea"/>
                <a:cs typeface="Arial" panose="020B0604020202020204" pitchFamily="34" charset="0"/>
                <a:sym typeface="Arial" panose="020B0604020202020204" pitchFamily="34" charset="0"/>
              </a:rPr>
              <a:t>Ensure ongoing communication with </a:t>
            </a: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local AFKL, Network Planning and </a:t>
            </a:r>
            <a:r>
              <a:rPr lang="en-US" altLang="en-US" sz="950" dirty="0">
                <a:latin typeface="Arial" panose="020B0604020202020204" pitchFamily="34" charset="0"/>
                <a:ea typeface="+mj-ea"/>
                <a:cs typeface="Arial" panose="020B0604020202020204" pitchFamily="34" charset="0"/>
                <a:sym typeface="Arial" panose="020B0604020202020204" pitchFamily="34" charset="0"/>
              </a:rPr>
              <a:t>RM</a:t>
            </a:r>
          </a:p>
          <a:p>
            <a:pPr marL="0" indent="0">
              <a:lnSpc>
                <a:spcPct val="90000"/>
              </a:lnSpc>
              <a:spcBef>
                <a:spcPct val="0"/>
              </a:spcBef>
              <a:buNone/>
            </a:pPr>
            <a:r>
              <a:rPr lang="en-US" altLang="en-US" sz="950" dirty="0" smtClean="0">
                <a:latin typeface="Arial" panose="020B0604020202020204" pitchFamily="34" charset="0"/>
                <a:ea typeface="+mj-ea"/>
                <a:cs typeface="Arial" panose="020B0604020202020204" pitchFamily="34" charset="0"/>
                <a:sym typeface="Arial" panose="020B0604020202020204" pitchFamily="34" charset="0"/>
              </a:rPr>
              <a:t>5b. Ensure ongoing communication with customers, GHA and Truckers</a:t>
            </a:r>
          </a:p>
        </p:txBody>
      </p:sp>
      <p:sp>
        <p:nvSpPr>
          <p:cNvPr id="251" name="Right Brace 250"/>
          <p:cNvSpPr/>
          <p:nvPr>
            <p:custDataLst>
              <p:tags r:id="rId43"/>
            </p:custDataLst>
          </p:nvPr>
        </p:nvSpPr>
        <p:spPr bwMode="auto">
          <a:xfrm rot="5400000">
            <a:off x="6738938" y="3889375"/>
            <a:ext cx="215900" cy="3641725"/>
          </a:xfrm>
          <a:prstGeom prst="rightBrace">
            <a:avLst>
              <a:gd name="adj1" fmla="val 50000"/>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200" b="0" i="0" u="none" strike="noStrike" cap="none" normalizeH="0" baseline="0" smtClean="0">
              <a:ln>
                <a:noFill/>
              </a:ln>
              <a:solidFill>
                <a:srgbClr val="000066"/>
              </a:solidFill>
              <a:effectLst/>
              <a:latin typeface="Verdana" pitchFamily="34" charset="0"/>
              <a:cs typeface="Arial" charset="0"/>
            </a:endParaRPr>
          </a:p>
        </p:txBody>
      </p:sp>
      <p:sp>
        <p:nvSpPr>
          <p:cNvPr id="253" name="Right Brace 252"/>
          <p:cNvSpPr/>
          <p:nvPr>
            <p:custDataLst>
              <p:tags r:id="rId44"/>
            </p:custDataLst>
          </p:nvPr>
        </p:nvSpPr>
        <p:spPr bwMode="auto">
          <a:xfrm rot="5400000">
            <a:off x="3097213" y="3889375"/>
            <a:ext cx="215900" cy="3641725"/>
          </a:xfrm>
          <a:prstGeom prst="rightBrace">
            <a:avLst>
              <a:gd name="adj1" fmla="val 50000"/>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200" b="0" i="0" u="none" strike="noStrike" cap="none" normalizeH="0" baseline="0" smtClean="0">
              <a:ln>
                <a:noFill/>
              </a:ln>
              <a:solidFill>
                <a:srgbClr val="000066"/>
              </a:solidFill>
              <a:effectLst/>
              <a:latin typeface="Verdana" pitchFamily="34" charset="0"/>
              <a:cs typeface="Arial" charset="0"/>
            </a:endParaRPr>
          </a:p>
        </p:txBody>
      </p:sp>
      <p:sp>
        <p:nvSpPr>
          <p:cNvPr id="254" name="Diamond 253"/>
          <p:cNvSpPr/>
          <p:nvPr>
            <p:custDataLst>
              <p:tags r:id="rId45"/>
            </p:custDataLst>
          </p:nvPr>
        </p:nvSpPr>
        <p:spPr bwMode="auto">
          <a:xfrm>
            <a:off x="8602663" y="4535488"/>
            <a:ext cx="150813" cy="150813"/>
          </a:xfrm>
          <a:prstGeom prst="diamond">
            <a:avLst/>
          </a:prstGeom>
          <a:solidFill>
            <a:srgbClr val="FFF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57" name="Diamond 256"/>
          <p:cNvSpPr/>
          <p:nvPr>
            <p:custDataLst>
              <p:tags r:id="rId46"/>
            </p:custDataLst>
          </p:nvPr>
        </p:nvSpPr>
        <p:spPr bwMode="auto">
          <a:xfrm>
            <a:off x="4951413" y="4535488"/>
            <a:ext cx="150813" cy="150813"/>
          </a:xfrm>
          <a:prstGeom prst="diamond">
            <a:avLst/>
          </a:prstGeom>
          <a:solidFill>
            <a:srgbClr val="FF202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58" name="Diamond 257"/>
          <p:cNvSpPr/>
          <p:nvPr>
            <p:custDataLst>
              <p:tags r:id="rId47"/>
            </p:custDataLst>
          </p:nvPr>
        </p:nvSpPr>
        <p:spPr bwMode="auto">
          <a:xfrm>
            <a:off x="3125788" y="4535488"/>
            <a:ext cx="150812" cy="150813"/>
          </a:xfrm>
          <a:prstGeom prst="diamond">
            <a:avLst/>
          </a:prstGeom>
          <a:solidFill>
            <a:srgbClr val="FFF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smtClean="0">
              <a:ln>
                <a:noFill/>
              </a:ln>
              <a:solidFill>
                <a:srgbClr val="000066"/>
              </a:solidFill>
              <a:effectLst/>
              <a:latin typeface="Calibri" pitchFamily="34" charset="0"/>
            </a:endParaRPr>
          </a:p>
        </p:txBody>
      </p:sp>
      <p:sp>
        <p:nvSpPr>
          <p:cNvPr id="265" name="Rectangle 264"/>
          <p:cNvSpPr>
            <a:spLocks noGrp="1" noChangeArrowheads="1"/>
          </p:cNvSpPr>
          <p:nvPr>
            <p:custDataLst>
              <p:tags r:id="rId48"/>
            </p:custDataLst>
          </p:nvPr>
        </p:nvSpPr>
        <p:spPr bwMode="auto">
          <a:xfrm>
            <a:off x="1012825" y="1431925"/>
            <a:ext cx="314325" cy="130175"/>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r">
              <a:lnSpc>
                <a:spcPct val="90000"/>
              </a:lnSpc>
              <a:spcBef>
                <a:spcPct val="0"/>
              </a:spcBef>
              <a:buNone/>
            </a:pPr>
            <a:fld id="{19EE360B-BF2F-4EC1-9BA0-F04952A31048}" type="datetime'''''''''''''''''''''''''''''''''W''e''''''''''''''ek'''">
              <a:rPr lang="nl-NL" altLang="en-US" sz="950" b="1">
                <a:solidFill>
                  <a:srgbClr val="10315F"/>
                </a:solidFill>
                <a:latin typeface="Arial" panose="020B0604020202020204" pitchFamily="34" charset="0"/>
                <a:ea typeface="+mj-ea"/>
                <a:cs typeface="Arial" panose="020B0604020202020204" pitchFamily="34" charset="0"/>
                <a:sym typeface="Arial" panose="020B0604020202020204" pitchFamily="34" charset="0"/>
              </a:rPr>
              <a:pPr/>
              <a:t>Week</a:t>
            </a:fld>
            <a:endParaRPr lang="nl-NL" altLang="nl-NL" sz="950" b="1" dirty="0">
              <a:solidFill>
                <a:srgbClr val="10315F"/>
              </a:solidFill>
              <a:latin typeface="Arial" panose="020B0604020202020204" pitchFamily="34" charset="0"/>
              <a:ea typeface="+mj-ea"/>
              <a:cs typeface="Arial" panose="020B0604020202020204" pitchFamily="34" charset="0"/>
              <a:sym typeface="Arial" panose="020B0604020202020204" pitchFamily="34" charset="0"/>
            </a:endParaRPr>
          </a:p>
        </p:txBody>
      </p:sp>
      <p:sp useBgFill="1">
        <p:nvSpPr>
          <p:cNvPr id="272" name="Rectangle 271"/>
          <p:cNvSpPr>
            <a:spLocks noGrp="1" noChangeArrowheads="1"/>
          </p:cNvSpPr>
          <p:nvPr>
            <p:custDataLst>
              <p:tags r:id="rId49"/>
            </p:custDataLst>
          </p:nvPr>
        </p:nvSpPr>
        <p:spPr bwMode="auto">
          <a:xfrm>
            <a:off x="6126163" y="5840413"/>
            <a:ext cx="1443038" cy="130175"/>
          </a:xfrm>
          <a:prstGeom prst="rect">
            <a:avLst/>
          </a:prstGeom>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lnSpc>
                <a:spcPct val="90000"/>
              </a:lnSpc>
              <a:spcBef>
                <a:spcPct val="0"/>
              </a:spcBef>
              <a:buNone/>
            </a:pPr>
            <a:r>
              <a:rPr lang="nl-NL" altLang="nl-NL" sz="950" dirty="0" smtClean="0">
                <a:latin typeface="Arial" panose="020B0604020202020204" pitchFamily="34" charset="0"/>
                <a:ea typeface="+mj-ea"/>
                <a:cs typeface="Arial" panose="020B0604020202020204" pitchFamily="34" charset="0"/>
                <a:sym typeface="Arial" panose="020B0604020202020204" pitchFamily="34" charset="0"/>
              </a:rPr>
              <a:t>Weekly presence at station</a:t>
            </a:r>
            <a:endParaRPr lang="nl-NL" altLang="nl-NL" sz="95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66" name="Rectangle 265"/>
          <p:cNvSpPr>
            <a:spLocks noGrp="1" noChangeArrowheads="1"/>
          </p:cNvSpPr>
          <p:nvPr>
            <p:custDataLst>
              <p:tags r:id="rId50"/>
            </p:custDataLst>
          </p:nvPr>
        </p:nvSpPr>
        <p:spPr bwMode="auto">
          <a:xfrm>
            <a:off x="298450" y="1828800"/>
            <a:ext cx="1027113"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1. Set up </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key parameters      </a:t>
            </a:r>
          </a:p>
        </p:txBody>
      </p:sp>
      <p:sp useBgFill="1">
        <p:nvSpPr>
          <p:cNvPr id="271" name="Rectangle 270"/>
          <p:cNvSpPr>
            <a:spLocks noGrp="1" noChangeArrowheads="1"/>
          </p:cNvSpPr>
          <p:nvPr>
            <p:custDataLst>
              <p:tags r:id="rId51"/>
            </p:custDataLst>
          </p:nvPr>
        </p:nvSpPr>
        <p:spPr bwMode="auto">
          <a:xfrm>
            <a:off x="2614613" y="5840413"/>
            <a:ext cx="1181100" cy="130175"/>
          </a:xfrm>
          <a:prstGeom prst="rect">
            <a:avLst/>
          </a:prstGeom>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gn="ctr">
              <a:lnSpc>
                <a:spcPct val="90000"/>
              </a:lnSpc>
              <a:spcBef>
                <a:spcPct val="0"/>
              </a:spcBef>
              <a:buNone/>
            </a:pPr>
            <a:r>
              <a:rPr lang="nl-NL" altLang="nl-NL" sz="950" dirty="0" smtClean="0">
                <a:latin typeface="Arial" panose="020B0604020202020204" pitchFamily="34" charset="0"/>
                <a:ea typeface="+mj-ea"/>
                <a:cs typeface="Arial" panose="020B0604020202020204" pitchFamily="34" charset="0"/>
                <a:sym typeface="Arial" panose="020B0604020202020204" pitchFamily="34" charset="0"/>
              </a:rPr>
              <a:t>Preparation and setup</a:t>
            </a:r>
            <a:endParaRPr lang="nl-NL" altLang="nl-NL" sz="950" dirty="0">
              <a:latin typeface="Arial" panose="020B0604020202020204" pitchFamily="34" charset="0"/>
              <a:ea typeface="+mj-ea"/>
              <a:cs typeface="Arial" panose="020B0604020202020204" pitchFamily="34" charset="0"/>
              <a:sym typeface="Arial" panose="020B0604020202020204" pitchFamily="34" charset="0"/>
            </a:endParaRPr>
          </a:p>
        </p:txBody>
      </p:sp>
      <p:sp useBgFill="1">
        <p:nvSpPr>
          <p:cNvPr id="270" name="Rectangle 269"/>
          <p:cNvSpPr>
            <a:spLocks noGrp="1" noChangeArrowheads="1"/>
          </p:cNvSpPr>
          <p:nvPr>
            <p:custDataLst>
              <p:tags r:id="rId52"/>
            </p:custDataLst>
          </p:nvPr>
        </p:nvSpPr>
        <p:spPr bwMode="auto">
          <a:xfrm>
            <a:off x="4414838" y="4545013"/>
            <a:ext cx="495300" cy="130175"/>
          </a:xfrm>
          <a:prstGeom prst="rect">
            <a:avLst/>
          </a:prstGeom>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b="1" dirty="0" smtClean="0">
                <a:latin typeface="Arial" panose="020B0604020202020204" pitchFamily="34" charset="0"/>
                <a:cs typeface="Arial" panose="020B0604020202020204" pitchFamily="34" charset="0"/>
                <a:sym typeface="Arial" panose="020B0604020202020204" pitchFamily="34" charset="0"/>
              </a:rPr>
              <a:t>GO-LIVE</a:t>
            </a:r>
            <a:endParaRPr lang="nl-NL" altLang="nl-NL" sz="950" b="1" dirty="0">
              <a:latin typeface="Arial" panose="020B0604020202020204" pitchFamily="34" charset="0"/>
              <a:cs typeface="Arial" panose="020B0604020202020204" pitchFamily="34" charset="0"/>
              <a:sym typeface="Arial" panose="020B0604020202020204" pitchFamily="34" charset="0"/>
            </a:endParaRPr>
          </a:p>
        </p:txBody>
      </p:sp>
      <p:sp useBgFill="1">
        <p:nvSpPr>
          <p:cNvPr id="262" name="Rectangle 261"/>
          <p:cNvSpPr>
            <a:spLocks noGrp="1" noChangeArrowheads="1"/>
          </p:cNvSpPr>
          <p:nvPr>
            <p:custDataLst>
              <p:tags r:id="rId53"/>
            </p:custDataLst>
          </p:nvPr>
        </p:nvSpPr>
        <p:spPr bwMode="auto">
          <a:xfrm>
            <a:off x="7948613" y="4545013"/>
            <a:ext cx="612775" cy="130175"/>
          </a:xfrm>
          <a:prstGeom prst="rect">
            <a:avLst/>
          </a:prstGeom>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b="1" dirty="0" smtClean="0">
                <a:latin typeface="Arial" panose="020B0604020202020204" pitchFamily="34" charset="0"/>
                <a:cs typeface="Arial" panose="020B0604020202020204" pitchFamily="34" charset="0"/>
                <a:sym typeface="Arial" panose="020B0604020202020204" pitchFamily="34" charset="0"/>
              </a:rPr>
              <a:t>Report-out</a:t>
            </a:r>
            <a:endParaRPr lang="nl-NL" altLang="nl-NL" sz="950" b="1" dirty="0">
              <a:latin typeface="Arial" panose="020B0604020202020204" pitchFamily="34" charset="0"/>
              <a:cs typeface="Arial" panose="020B0604020202020204" pitchFamily="34" charset="0"/>
              <a:sym typeface="Arial" panose="020B0604020202020204" pitchFamily="34" charset="0"/>
            </a:endParaRPr>
          </a:p>
        </p:txBody>
      </p:sp>
      <p:sp>
        <p:nvSpPr>
          <p:cNvPr id="263" name="Rectangle 262"/>
          <p:cNvSpPr>
            <a:spLocks noGrp="1" noChangeArrowheads="1"/>
          </p:cNvSpPr>
          <p:nvPr>
            <p:custDataLst>
              <p:tags r:id="rId54"/>
            </p:custDataLst>
          </p:nvPr>
        </p:nvSpPr>
        <p:spPr bwMode="auto">
          <a:xfrm>
            <a:off x="298449" y="5095875"/>
            <a:ext cx="1028700"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5. Communications</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and change</a:t>
            </a:r>
          </a:p>
        </p:txBody>
      </p:sp>
      <p:sp>
        <p:nvSpPr>
          <p:cNvPr id="264" name="Rectangle 263"/>
          <p:cNvSpPr>
            <a:spLocks noGrp="1" noChangeArrowheads="1"/>
          </p:cNvSpPr>
          <p:nvPr>
            <p:custDataLst>
              <p:tags r:id="rId55"/>
            </p:custDataLst>
          </p:nvPr>
        </p:nvSpPr>
        <p:spPr bwMode="auto">
          <a:xfrm>
            <a:off x="298450" y="1431925"/>
            <a:ext cx="433388" cy="130175"/>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nl-NL" sz="950" b="1" dirty="0" smtClean="0">
                <a:solidFill>
                  <a:srgbClr val="10315F"/>
                </a:solidFill>
                <a:latin typeface="Arial" panose="020B0604020202020204" pitchFamily="34" charset="0"/>
                <a:ea typeface="+mj-ea"/>
                <a:cs typeface="Arial" panose="020B0604020202020204" pitchFamily="34" charset="0"/>
                <a:sym typeface="Arial" panose="020B0604020202020204" pitchFamily="34" charset="0"/>
              </a:rPr>
              <a:t>Activity</a:t>
            </a:r>
            <a:endParaRPr lang="nl-NL" altLang="nl-NL" sz="950" b="1" dirty="0">
              <a:solidFill>
                <a:srgbClr val="10315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59" name="Rectangle 258"/>
          <p:cNvSpPr>
            <a:spLocks noGrp="1" noChangeArrowheads="1"/>
          </p:cNvSpPr>
          <p:nvPr>
            <p:custDataLst>
              <p:tags r:id="rId56"/>
            </p:custDataLst>
          </p:nvPr>
        </p:nvSpPr>
        <p:spPr bwMode="auto">
          <a:xfrm>
            <a:off x="298450" y="2506663"/>
            <a:ext cx="847725"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2. Implement </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core processes </a:t>
            </a:r>
          </a:p>
        </p:txBody>
      </p:sp>
      <p:sp>
        <p:nvSpPr>
          <p:cNvPr id="267" name="Rectangle 266"/>
          <p:cNvSpPr>
            <a:spLocks noGrp="1" noChangeArrowheads="1"/>
          </p:cNvSpPr>
          <p:nvPr>
            <p:custDataLst>
              <p:tags r:id="rId57"/>
            </p:custDataLst>
          </p:nvPr>
        </p:nvSpPr>
        <p:spPr bwMode="auto">
          <a:xfrm>
            <a:off x="298450" y="3863975"/>
            <a:ext cx="714375"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4. Supporting</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activities</a:t>
            </a:r>
            <a:endParaRPr lang="nl-NL" altLang="en-US" sz="95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69" name="Rectangle 268"/>
          <p:cNvSpPr>
            <a:spLocks noGrp="1" noChangeArrowheads="1"/>
          </p:cNvSpPr>
          <p:nvPr>
            <p:custDataLst>
              <p:tags r:id="rId58"/>
            </p:custDataLst>
          </p:nvPr>
        </p:nvSpPr>
        <p:spPr bwMode="auto">
          <a:xfrm>
            <a:off x="298450" y="3186113"/>
            <a:ext cx="1008063" cy="260350"/>
          </a:xfrm>
          <a:prstGeom prst="rect">
            <a:avLst/>
          </a:prstGeom>
          <a:noFill/>
          <a:ln w="9525" algn="ctr">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3. Implement </a:t>
            </a:r>
          </a:p>
          <a:p>
            <a:pPr marL="0" indent="0">
              <a:lnSpc>
                <a:spcPct val="90000"/>
              </a:lnSpc>
              <a:spcBef>
                <a:spcPct val="0"/>
              </a:spcBef>
              <a:buNone/>
            </a:pPr>
            <a:r>
              <a:rPr lang="nl-NL" altLang="en-US" sz="950" dirty="0" smtClean="0">
                <a:latin typeface="Arial" panose="020B0604020202020204" pitchFamily="34" charset="0"/>
                <a:ea typeface="+mj-ea"/>
                <a:cs typeface="Arial" panose="020B0604020202020204" pitchFamily="34" charset="0"/>
                <a:sym typeface="Arial" panose="020B0604020202020204" pitchFamily="34" charset="0"/>
              </a:rPr>
              <a:t>‘add-on’ processes</a:t>
            </a:r>
          </a:p>
        </p:txBody>
      </p:sp>
      <p:sp>
        <p:nvSpPr>
          <p:cNvPr id="260" name="Rectangle 259"/>
          <p:cNvSpPr>
            <a:spLocks noGrp="1" noChangeArrowheads="1"/>
          </p:cNvSpPr>
          <p:nvPr>
            <p:custDataLst>
              <p:tags r:id="rId59"/>
            </p:custDataLst>
          </p:nvPr>
        </p:nvSpPr>
        <p:spPr bwMode="auto">
          <a:xfrm>
            <a:off x="2371725" y="4479925"/>
            <a:ext cx="712788" cy="260350"/>
          </a:xfrm>
          <a:prstGeom prst="rect">
            <a:avLst/>
          </a:prstGeom>
          <a:solidFill>
            <a:srgbClr val="BEE7F9"/>
          </a:solidFill>
          <a:ln w="9525" algn="ctr">
            <a:noFill/>
            <a:miter lim="800000"/>
            <a:headEnd/>
            <a:tailEnd/>
          </a:ln>
          <a:effectLst/>
        </p:spPr>
        <p:txBody>
          <a:bodyPr vert="horz" wrap="none" lIns="0" tIns="0" rIns="0" bIns="0" numCol="1" spcCol="0" anchor="t" anchorCtr="0" compatLnSpc="1">
            <a:prstTxWarp prst="textNoShape">
              <a:avLst/>
            </a:prstTxWarp>
            <a:noAutofit/>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Noa LT Pro" panose="020B0603050000020004"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Noa LT Pro" panose="020B0603050000020004"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Noa LT Pro" panose="020B0603050000020004"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Noa LT Pro" panose="020B0603050000020004"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indent="0">
              <a:lnSpc>
                <a:spcPct val="90000"/>
              </a:lnSpc>
              <a:spcBef>
                <a:spcPct val="0"/>
              </a:spcBef>
              <a:buNone/>
            </a:pPr>
            <a:r>
              <a:rPr lang="nl-NL" altLang="en-US" sz="950" b="1" dirty="0" smtClean="0">
                <a:latin typeface="Arial" panose="020B0604020202020204" pitchFamily="34" charset="0"/>
                <a:cs typeface="Arial" panose="020B0604020202020204" pitchFamily="34" charset="0"/>
                <a:sym typeface="Arial" panose="020B0604020202020204" pitchFamily="34" charset="0"/>
              </a:rPr>
              <a:t>Onboarding </a:t>
            </a:r>
          </a:p>
          <a:p>
            <a:pPr marL="0" indent="0">
              <a:lnSpc>
                <a:spcPct val="90000"/>
              </a:lnSpc>
              <a:spcBef>
                <a:spcPct val="0"/>
              </a:spcBef>
              <a:buNone/>
            </a:pPr>
            <a:r>
              <a:rPr lang="nl-NL" altLang="en-US" sz="950" b="1" dirty="0" smtClean="0">
                <a:latin typeface="Arial" panose="020B0604020202020204" pitchFamily="34" charset="0"/>
                <a:cs typeface="Arial" panose="020B0604020202020204" pitchFamily="34" charset="0"/>
                <a:sym typeface="Arial" panose="020B0604020202020204" pitchFamily="34" charset="0"/>
              </a:rPr>
              <a:t>meeting</a:t>
            </a:r>
            <a:endParaRPr lang="nl-NL" altLang="nl-NL" sz="950" b="1" dirty="0">
              <a:latin typeface="Arial" panose="020B0604020202020204" pitchFamily="34" charset="0"/>
              <a:cs typeface="Arial" panose="020B0604020202020204" pitchFamily="34" charset="0"/>
              <a:sym typeface="Arial" panose="020B0604020202020204" pitchFamily="34" charset="0"/>
            </a:endParaRPr>
          </a:p>
        </p:txBody>
      </p:sp>
      <p:sp>
        <p:nvSpPr>
          <p:cNvPr id="278" name="Rectangle 277"/>
          <p:cNvSpPr/>
          <p:nvPr/>
        </p:nvSpPr>
        <p:spPr bwMode="auto">
          <a:xfrm>
            <a:off x="1401762" y="1370849"/>
            <a:ext cx="1793876" cy="243639"/>
          </a:xfrm>
          <a:prstGeom prst="rect">
            <a:avLst/>
          </a:prstGeom>
          <a:solidFill>
            <a:srgbClr val="009BE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smtClean="0">
                <a:ln>
                  <a:noFill/>
                </a:ln>
                <a:solidFill>
                  <a:schemeClr val="bg1"/>
                </a:solidFill>
                <a:effectLst/>
                <a:latin typeface="Calibri" pitchFamily="34" charset="0"/>
              </a:rPr>
              <a:t>Preparation (2</a:t>
            </a:r>
            <a:r>
              <a:rPr kumimoji="0" lang="en-GB" sz="950" b="1" i="0" u="none" strike="noStrike" cap="none" normalizeH="0" dirty="0" smtClean="0">
                <a:ln>
                  <a:noFill/>
                </a:ln>
                <a:solidFill>
                  <a:schemeClr val="bg1"/>
                </a:solidFill>
                <a:effectLst/>
                <a:latin typeface="Calibri" pitchFamily="34" charset="0"/>
              </a:rPr>
              <a:t> weeks)</a:t>
            </a:r>
            <a:endParaRPr kumimoji="0" lang="en-GB" sz="950" b="1" i="0" u="none" strike="noStrike" cap="none" normalizeH="0" baseline="0" dirty="0" smtClean="0">
              <a:ln>
                <a:noFill/>
              </a:ln>
              <a:solidFill>
                <a:schemeClr val="bg1"/>
              </a:solidFill>
              <a:effectLst/>
              <a:latin typeface="Calibri" pitchFamily="34" charset="0"/>
            </a:endParaRPr>
          </a:p>
        </p:txBody>
      </p:sp>
      <p:cxnSp>
        <p:nvCxnSpPr>
          <p:cNvPr id="5" name="Elbow Connector 4"/>
          <p:cNvCxnSpPr>
            <a:stCxn id="240" idx="3"/>
            <a:endCxn id="242" idx="1"/>
          </p:cNvCxnSpPr>
          <p:nvPr/>
        </p:nvCxnSpPr>
        <p:spPr>
          <a:xfrm>
            <a:off x="4895850" y="1958976"/>
            <a:ext cx="130175" cy="677862"/>
          </a:xfrm>
          <a:prstGeom prst="bentConnector3">
            <a:avLst>
              <a:gd name="adj1" fmla="val 50000"/>
            </a:avLst>
          </a:prstGeom>
          <a:ln w="9525">
            <a:solidFill>
              <a:srgbClr val="000066"/>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808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0825" y="2974975"/>
            <a:ext cx="8642350" cy="908050"/>
          </a:xfrm>
          <a:prstGeom prst="rect">
            <a:avLst/>
          </a:prstGeom>
        </p:spPr>
        <p:txBody>
          <a:bodyPr anchor="ctr"/>
          <a:lstStyle>
            <a:lvl1pPr algn="l" rtl="0" eaLnBrk="0" fontAlgn="base" hangingPunct="0">
              <a:spcBef>
                <a:spcPct val="0"/>
              </a:spcBef>
              <a:spcAft>
                <a:spcPct val="0"/>
              </a:spcAft>
              <a:defRPr sz="2400" b="1">
                <a:solidFill>
                  <a:schemeClr val="accent1"/>
                </a:solidFill>
                <a:latin typeface="Noa LT Pro" panose="020B0603050000020004" pitchFamily="34" charset="0"/>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a:lstStyle>
          <a:p>
            <a:pPr algn="ctr"/>
            <a:r>
              <a:rPr lang="nl-NL" sz="4000" kern="0" dirty="0" smtClean="0">
                <a:solidFill>
                  <a:srgbClr val="10315F"/>
                </a:solidFill>
                <a:latin typeface="Arial" panose="020B0604020202020204" pitchFamily="34" charset="0"/>
                <a:cs typeface="Arial" panose="020B0604020202020204" pitchFamily="34" charset="0"/>
              </a:rPr>
              <a:t>Appendix</a:t>
            </a:r>
          </a:p>
          <a:p>
            <a:pPr algn="ctr"/>
            <a:r>
              <a:rPr lang="nl-NL" sz="2800" b="0" kern="0" dirty="0" smtClean="0">
                <a:solidFill>
                  <a:srgbClr val="10315F"/>
                </a:solidFill>
                <a:latin typeface="Arial" panose="020B0604020202020204" pitchFamily="34" charset="0"/>
                <a:cs typeface="Arial" panose="020B0604020202020204" pitchFamily="34" charset="0"/>
              </a:rPr>
              <a:t>Stakeholder overview</a:t>
            </a:r>
            <a:endParaRPr lang="nl-NL" sz="2800" b="0" kern="0" dirty="0">
              <a:solidFill>
                <a:srgbClr val="1031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228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025161" y="971624"/>
            <a:ext cx="1255374" cy="436580"/>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Class</a:t>
            </a:r>
          </a:p>
        </p:txBody>
      </p:sp>
      <p:sp>
        <p:nvSpPr>
          <p:cNvPr id="36" name="Rectangle 35"/>
          <p:cNvSpPr/>
          <p:nvPr/>
        </p:nvSpPr>
        <p:spPr bwMode="auto">
          <a:xfrm>
            <a:off x="2021209" y="2130588"/>
            <a:ext cx="125936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External</a:t>
            </a:r>
          </a:p>
        </p:txBody>
      </p:sp>
      <p:sp>
        <p:nvSpPr>
          <p:cNvPr id="37" name="Rectangle 36"/>
          <p:cNvSpPr/>
          <p:nvPr/>
        </p:nvSpPr>
        <p:spPr bwMode="auto">
          <a:xfrm>
            <a:off x="2021209" y="1482407"/>
            <a:ext cx="125936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Internal</a:t>
            </a:r>
          </a:p>
        </p:txBody>
      </p:sp>
      <p:sp>
        <p:nvSpPr>
          <p:cNvPr id="38" name="Rectangle 37"/>
          <p:cNvSpPr/>
          <p:nvPr/>
        </p:nvSpPr>
        <p:spPr bwMode="auto">
          <a:xfrm>
            <a:off x="2021209" y="2778769"/>
            <a:ext cx="125936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External</a:t>
            </a:r>
          </a:p>
        </p:txBody>
      </p:sp>
      <p:sp>
        <p:nvSpPr>
          <p:cNvPr id="39" name="Rectangle 38"/>
          <p:cNvSpPr/>
          <p:nvPr/>
        </p:nvSpPr>
        <p:spPr bwMode="auto">
          <a:xfrm>
            <a:off x="2021209" y="3426950"/>
            <a:ext cx="125936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Internal</a:t>
            </a:r>
          </a:p>
        </p:txBody>
      </p:sp>
      <p:sp>
        <p:nvSpPr>
          <p:cNvPr id="40" name="Rectangle 39"/>
          <p:cNvSpPr/>
          <p:nvPr/>
        </p:nvSpPr>
        <p:spPr bwMode="auto">
          <a:xfrm>
            <a:off x="2021209" y="4075131"/>
            <a:ext cx="125936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Internal</a:t>
            </a:r>
          </a:p>
        </p:txBody>
      </p:sp>
      <p:sp>
        <p:nvSpPr>
          <p:cNvPr id="41" name="Rectangle 40"/>
          <p:cNvSpPr/>
          <p:nvPr/>
        </p:nvSpPr>
        <p:spPr bwMode="auto">
          <a:xfrm>
            <a:off x="2021209" y="4723312"/>
            <a:ext cx="125936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Internal</a:t>
            </a:r>
          </a:p>
        </p:txBody>
      </p:sp>
      <p:sp>
        <p:nvSpPr>
          <p:cNvPr id="42" name="Rectangle 41"/>
          <p:cNvSpPr/>
          <p:nvPr/>
        </p:nvSpPr>
        <p:spPr bwMode="auto">
          <a:xfrm>
            <a:off x="2025161" y="5371492"/>
            <a:ext cx="125936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External</a:t>
            </a:r>
          </a:p>
        </p:txBody>
      </p:sp>
      <p:sp>
        <p:nvSpPr>
          <p:cNvPr id="43" name="Rectangle 42"/>
          <p:cNvSpPr/>
          <p:nvPr/>
        </p:nvSpPr>
        <p:spPr bwMode="auto">
          <a:xfrm>
            <a:off x="647564" y="2132312"/>
            <a:ext cx="1271948"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GHA’s</a:t>
            </a:r>
          </a:p>
        </p:txBody>
      </p:sp>
      <p:sp>
        <p:nvSpPr>
          <p:cNvPr id="44" name="Rectangle 43"/>
          <p:cNvSpPr/>
          <p:nvPr/>
        </p:nvSpPr>
        <p:spPr bwMode="auto">
          <a:xfrm>
            <a:off x="647564" y="1484131"/>
            <a:ext cx="1271948"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Network Planning (NP)</a:t>
            </a:r>
          </a:p>
        </p:txBody>
      </p:sp>
      <p:sp>
        <p:nvSpPr>
          <p:cNvPr id="45" name="Rectangle 44"/>
          <p:cNvSpPr/>
          <p:nvPr/>
        </p:nvSpPr>
        <p:spPr bwMode="auto">
          <a:xfrm>
            <a:off x="647564" y="2780493"/>
            <a:ext cx="1271948"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Truckers</a:t>
            </a:r>
          </a:p>
        </p:txBody>
      </p:sp>
      <p:sp>
        <p:nvSpPr>
          <p:cNvPr id="46" name="Rectangle 45"/>
          <p:cNvSpPr/>
          <p:nvPr/>
        </p:nvSpPr>
        <p:spPr bwMode="auto">
          <a:xfrm>
            <a:off x="647564" y="3428674"/>
            <a:ext cx="1271948"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Customer Service Organization (CSO)</a:t>
            </a:r>
          </a:p>
        </p:txBody>
      </p:sp>
      <p:sp>
        <p:nvSpPr>
          <p:cNvPr id="47" name="Rectangle 46"/>
          <p:cNvSpPr/>
          <p:nvPr/>
        </p:nvSpPr>
        <p:spPr bwMode="auto">
          <a:xfrm>
            <a:off x="647564" y="4076855"/>
            <a:ext cx="1271948"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Revenue Management</a:t>
            </a:r>
          </a:p>
        </p:txBody>
      </p:sp>
      <p:sp>
        <p:nvSpPr>
          <p:cNvPr id="48" name="Rectangle 47"/>
          <p:cNvSpPr/>
          <p:nvPr/>
        </p:nvSpPr>
        <p:spPr bwMode="auto">
          <a:xfrm>
            <a:off x="647564" y="4725036"/>
            <a:ext cx="1271948"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Local AFKL operations</a:t>
            </a:r>
          </a:p>
        </p:txBody>
      </p:sp>
      <p:sp>
        <p:nvSpPr>
          <p:cNvPr id="49" name="Rectangle 48"/>
          <p:cNvSpPr/>
          <p:nvPr/>
        </p:nvSpPr>
        <p:spPr bwMode="auto">
          <a:xfrm>
            <a:off x="647564" y="5373216"/>
            <a:ext cx="1271948"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Customers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(shipper/forwarder)</a:t>
            </a:r>
          </a:p>
        </p:txBody>
      </p:sp>
      <p:sp>
        <p:nvSpPr>
          <p:cNvPr id="50" name="Rectangle 49"/>
          <p:cNvSpPr/>
          <p:nvPr/>
        </p:nvSpPr>
        <p:spPr bwMode="auto">
          <a:xfrm>
            <a:off x="6593717" y="2128453"/>
            <a:ext cx="1884210" cy="576064"/>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en-GB" sz="1000" dirty="0" smtClean="0">
              <a:latin typeface="Arial" panose="020B0604020202020204" pitchFamily="34" charset="0"/>
              <a:cs typeface="Arial" panose="020B0604020202020204" pitchFamily="34" charset="0"/>
            </a:endParaRPr>
          </a:p>
        </p:txBody>
      </p:sp>
      <p:sp>
        <p:nvSpPr>
          <p:cNvPr id="51" name="Rectangle 50"/>
          <p:cNvSpPr/>
          <p:nvPr/>
        </p:nvSpPr>
        <p:spPr bwMode="auto">
          <a:xfrm>
            <a:off x="6593717" y="1480296"/>
            <a:ext cx="1884210" cy="576064"/>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en-GB" sz="1000" dirty="0" smtClean="0">
              <a:latin typeface="Arial" panose="020B0604020202020204" pitchFamily="34" charset="0"/>
              <a:cs typeface="Arial" panose="020B0604020202020204" pitchFamily="34" charset="0"/>
            </a:endParaRPr>
          </a:p>
        </p:txBody>
      </p:sp>
      <p:sp>
        <p:nvSpPr>
          <p:cNvPr id="52" name="Rectangle 51"/>
          <p:cNvSpPr/>
          <p:nvPr/>
        </p:nvSpPr>
        <p:spPr bwMode="auto">
          <a:xfrm>
            <a:off x="6593717" y="2776610"/>
            <a:ext cx="1884210" cy="576064"/>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3" name="Rectangle 52"/>
          <p:cNvSpPr/>
          <p:nvPr/>
        </p:nvSpPr>
        <p:spPr bwMode="auto">
          <a:xfrm>
            <a:off x="6593717" y="3424767"/>
            <a:ext cx="1884210" cy="576064"/>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en-GB" sz="1000" dirty="0" smtClean="0">
              <a:latin typeface="Arial" panose="020B0604020202020204" pitchFamily="34" charset="0"/>
              <a:cs typeface="Arial" panose="020B0604020202020204" pitchFamily="34" charset="0"/>
            </a:endParaRPr>
          </a:p>
        </p:txBody>
      </p:sp>
      <p:sp>
        <p:nvSpPr>
          <p:cNvPr id="54" name="Rectangle 53"/>
          <p:cNvSpPr/>
          <p:nvPr/>
        </p:nvSpPr>
        <p:spPr bwMode="auto">
          <a:xfrm>
            <a:off x="6593717" y="4072924"/>
            <a:ext cx="1884210" cy="576064"/>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5" name="Rectangle 54"/>
          <p:cNvSpPr/>
          <p:nvPr/>
        </p:nvSpPr>
        <p:spPr bwMode="auto">
          <a:xfrm>
            <a:off x="6593717" y="4721081"/>
            <a:ext cx="1884210" cy="576064"/>
          </a:xfrm>
          <a:prstGeom prst="rect">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en-GB" sz="1000" dirty="0" smtClean="0">
              <a:latin typeface="Arial" panose="020B0604020202020204" pitchFamily="34" charset="0"/>
              <a:cs typeface="Arial" panose="020B0604020202020204" pitchFamily="34" charset="0"/>
            </a:endParaRPr>
          </a:p>
        </p:txBody>
      </p:sp>
      <p:sp>
        <p:nvSpPr>
          <p:cNvPr id="56" name="Rectangle 55"/>
          <p:cNvSpPr/>
          <p:nvPr/>
        </p:nvSpPr>
        <p:spPr bwMode="auto">
          <a:xfrm>
            <a:off x="6599645" y="5369238"/>
            <a:ext cx="1884210" cy="576064"/>
          </a:xfrm>
          <a:prstGeom prst="rect">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en-GB" sz="1000" dirty="0" smtClean="0">
              <a:latin typeface="Arial" panose="020B0604020202020204" pitchFamily="34" charset="0"/>
              <a:cs typeface="Arial" panose="020B0604020202020204" pitchFamily="34" charset="0"/>
            </a:endParaRPr>
          </a:p>
        </p:txBody>
      </p:sp>
      <p:sp>
        <p:nvSpPr>
          <p:cNvPr id="57" name="Rectangle 56"/>
          <p:cNvSpPr/>
          <p:nvPr/>
        </p:nvSpPr>
        <p:spPr bwMode="auto">
          <a:xfrm>
            <a:off x="647564" y="975435"/>
            <a:ext cx="1271948" cy="436580"/>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Stakeholder</a:t>
            </a:r>
          </a:p>
        </p:txBody>
      </p:sp>
      <p:sp>
        <p:nvSpPr>
          <p:cNvPr id="58" name="Rectangle 57"/>
          <p:cNvSpPr/>
          <p:nvPr/>
        </p:nvSpPr>
        <p:spPr bwMode="auto">
          <a:xfrm>
            <a:off x="6593717" y="971624"/>
            <a:ext cx="1884210" cy="436580"/>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Potential for resistance</a:t>
            </a:r>
          </a:p>
        </p:txBody>
      </p:sp>
      <p:sp>
        <p:nvSpPr>
          <p:cNvPr id="59" name="Rectangle 58"/>
          <p:cNvSpPr/>
          <p:nvPr/>
        </p:nvSpPr>
        <p:spPr bwMode="auto">
          <a:xfrm>
            <a:off x="3376344" y="971624"/>
            <a:ext cx="3123726" cy="436580"/>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Involvement</a:t>
            </a:r>
          </a:p>
        </p:txBody>
      </p:sp>
      <p:sp>
        <p:nvSpPr>
          <p:cNvPr id="60" name="Rectangle 59"/>
          <p:cNvSpPr/>
          <p:nvPr/>
        </p:nvSpPr>
        <p:spPr bwMode="auto">
          <a:xfrm>
            <a:off x="3382272" y="2128453"/>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GHA’s carry out the main tasks related to accepting cargo from customers on behalf of KLM Cargo, and loading the trucks to be sent to the hubs (AMS/CDG)</a:t>
            </a:r>
          </a:p>
        </p:txBody>
      </p:sp>
      <p:sp>
        <p:nvSpPr>
          <p:cNvPr id="61" name="Rectangle 60"/>
          <p:cNvSpPr/>
          <p:nvPr/>
        </p:nvSpPr>
        <p:spPr bwMode="auto">
          <a:xfrm>
            <a:off x="3382272" y="1480296"/>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Network Planning ensures that trucks are booked/cancelled relative to the truck schedule, and monitor the trucking process throughout Europe</a:t>
            </a:r>
          </a:p>
        </p:txBody>
      </p:sp>
      <p:sp>
        <p:nvSpPr>
          <p:cNvPr id="62" name="Rectangle 61"/>
          <p:cNvSpPr/>
          <p:nvPr/>
        </p:nvSpPr>
        <p:spPr bwMode="auto">
          <a:xfrm>
            <a:off x="3382272" y="2776610"/>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The trucker plays a key role in EGFL. The cargo planning relies on the truckers to stick to the given transit times, so that capacity at the hub is used effectively.  </a:t>
            </a:r>
          </a:p>
        </p:txBody>
      </p:sp>
      <p:sp>
        <p:nvSpPr>
          <p:cNvPr id="63" name="Rectangle 62"/>
          <p:cNvSpPr/>
          <p:nvPr/>
        </p:nvSpPr>
        <p:spPr bwMode="auto">
          <a:xfrm>
            <a:off x="3382272" y="3424767"/>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CSO is responsible for all communications towards the customer, including (re)bookings, no/go show follow-up and the design of local conditions </a:t>
            </a:r>
          </a:p>
        </p:txBody>
      </p:sp>
      <p:sp>
        <p:nvSpPr>
          <p:cNvPr id="64" name="Rectangle 63"/>
          <p:cNvSpPr/>
          <p:nvPr/>
        </p:nvSpPr>
        <p:spPr bwMode="auto">
          <a:xfrm>
            <a:off x="3382272" y="4072924"/>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Revenue management is responsible for authorizing (re)bookings through the use of RM software that determines whether certain freight is profitable or not </a:t>
            </a:r>
          </a:p>
        </p:txBody>
      </p:sp>
      <p:sp>
        <p:nvSpPr>
          <p:cNvPr id="65" name="Rectangle 64"/>
          <p:cNvSpPr/>
          <p:nvPr/>
        </p:nvSpPr>
        <p:spPr bwMode="auto">
          <a:xfrm>
            <a:off x="3382272" y="4721081"/>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Responsible for coordinating all local operational activities at the GHA in specific regions. Can be consulted (together with FJ’s) when issues with GHA arise</a:t>
            </a:r>
          </a:p>
        </p:txBody>
      </p:sp>
      <p:sp>
        <p:nvSpPr>
          <p:cNvPr id="66" name="Rectangle 65"/>
          <p:cNvSpPr/>
          <p:nvPr/>
        </p:nvSpPr>
        <p:spPr bwMode="auto">
          <a:xfrm>
            <a:off x="3388200" y="5369238"/>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Customers are required to deliver cargo to the GHA that matches the booking (weight, volume, timeliness, documentation), to enable a seamless shipment</a:t>
            </a:r>
          </a:p>
        </p:txBody>
      </p:sp>
      <p:sp>
        <p:nvSpPr>
          <p:cNvPr id="68" name="Title 1"/>
          <p:cNvSpPr>
            <a:spLocks noGrp="1"/>
          </p:cNvSpPr>
          <p:nvPr>
            <p:ph type="title"/>
          </p:nvPr>
        </p:nvSpPr>
        <p:spPr/>
        <p:txBody>
          <a:bodyPr/>
          <a:lstStyle/>
          <a:p>
            <a:r>
              <a:rPr lang="en-GB" dirty="0" smtClean="0"/>
              <a:t>Stakeholder list</a:t>
            </a:r>
            <a:endParaRPr lang="en-GB" dirty="0"/>
          </a:p>
        </p:txBody>
      </p:sp>
    </p:spTree>
    <p:extLst>
      <p:ext uri="{BB962C8B-B14F-4D97-AF65-F5344CB8AC3E}">
        <p14:creationId xmlns:p14="http://schemas.microsoft.com/office/powerpoint/2010/main" val="3047924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641636" y="971624"/>
            <a:ext cx="7842219" cy="4977489"/>
            <a:chOff x="641636" y="971624"/>
            <a:chExt cx="7842219" cy="4977489"/>
          </a:xfrm>
        </p:grpSpPr>
        <p:sp>
          <p:nvSpPr>
            <p:cNvPr id="37" name="Rectangle 36"/>
            <p:cNvSpPr/>
            <p:nvPr/>
          </p:nvSpPr>
          <p:spPr bwMode="auto">
            <a:xfrm>
              <a:off x="647124" y="1486004"/>
              <a:ext cx="126799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AFKL Cargo </a:t>
              </a:r>
              <a:r>
                <a:rPr kumimoji="0" lang="en-GB" sz="900" b="1" i="0" u="none" strike="noStrike" kern="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SteerCo</a:t>
              </a:r>
              <a:endPar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8" name="Rectangle 37"/>
            <p:cNvSpPr/>
            <p:nvPr/>
          </p:nvSpPr>
          <p:spPr bwMode="auto">
            <a:xfrm>
              <a:off x="3381832" y="1482193"/>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The </a:t>
              </a:r>
              <a:r>
                <a:rPr kumimoji="0" lang="en-GB" sz="900" b="0" i="0" u="none" strike="noStrike" kern="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SteerCo</a:t>
              </a: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signs off on critical next steps or investment decisions</a:t>
              </a:r>
            </a:p>
          </p:txBody>
        </p:sp>
        <p:sp>
          <p:nvSpPr>
            <p:cNvPr id="39" name="Rectangle 38"/>
            <p:cNvSpPr/>
            <p:nvPr/>
          </p:nvSpPr>
          <p:spPr bwMode="auto">
            <a:xfrm>
              <a:off x="2020769" y="1482193"/>
              <a:ext cx="1255414"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Internal</a:t>
              </a:r>
            </a:p>
          </p:txBody>
        </p:sp>
        <p:sp>
          <p:nvSpPr>
            <p:cNvPr id="40" name="Rectangle 39"/>
            <p:cNvSpPr/>
            <p:nvPr/>
          </p:nvSpPr>
          <p:spPr bwMode="auto">
            <a:xfrm>
              <a:off x="647564" y="2132264"/>
              <a:ext cx="126799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Procurement</a:t>
              </a:r>
            </a:p>
          </p:txBody>
        </p:sp>
        <p:sp>
          <p:nvSpPr>
            <p:cNvPr id="41" name="Rectangle 40"/>
            <p:cNvSpPr/>
            <p:nvPr/>
          </p:nvSpPr>
          <p:spPr bwMode="auto">
            <a:xfrm>
              <a:off x="3382272" y="2128453"/>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 the EGFL context, Procurement must ensure that local contracts/SLA’s are adapted to suit the requirements of the EGFL programme to the greatest extent possible</a:t>
              </a:r>
            </a:p>
          </p:txBody>
        </p:sp>
        <p:sp>
          <p:nvSpPr>
            <p:cNvPr id="42" name="Rectangle 41"/>
            <p:cNvSpPr/>
            <p:nvPr/>
          </p:nvSpPr>
          <p:spPr bwMode="auto">
            <a:xfrm>
              <a:off x="6593717" y="2128453"/>
              <a:ext cx="1884210" cy="576064"/>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3" name="Rectangle 42"/>
            <p:cNvSpPr/>
            <p:nvPr/>
          </p:nvSpPr>
          <p:spPr bwMode="auto">
            <a:xfrm>
              <a:off x="2021209" y="2128453"/>
              <a:ext cx="1255414"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Internal</a:t>
              </a:r>
            </a:p>
          </p:txBody>
        </p:sp>
        <p:sp>
          <p:nvSpPr>
            <p:cNvPr id="44" name="Rectangle 43"/>
            <p:cNvSpPr/>
            <p:nvPr/>
          </p:nvSpPr>
          <p:spPr bwMode="auto">
            <a:xfrm>
              <a:off x="641636" y="4722986"/>
              <a:ext cx="126799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Customs authorities</a:t>
              </a:r>
            </a:p>
          </p:txBody>
        </p:sp>
        <p:sp>
          <p:nvSpPr>
            <p:cNvPr id="45" name="Rectangle 44"/>
            <p:cNvSpPr/>
            <p:nvPr/>
          </p:nvSpPr>
          <p:spPr bwMode="auto">
            <a:xfrm>
              <a:off x="3376344" y="4719175"/>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Customs authorities are involved in the </a:t>
              </a:r>
              <a:r>
                <a:rPr kumimoji="0" lang="en-GB" sz="900" b="0" i="0" u="none" strike="noStrike" kern="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Cargonaut</a:t>
              </a: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platform, and require a steady flow of information to ensure that cargo meets quality and safety standards</a:t>
              </a:r>
            </a:p>
          </p:txBody>
        </p:sp>
        <p:sp>
          <p:nvSpPr>
            <p:cNvPr id="46" name="Rectangle 45"/>
            <p:cNvSpPr/>
            <p:nvPr/>
          </p:nvSpPr>
          <p:spPr bwMode="auto">
            <a:xfrm>
              <a:off x="6593717" y="1480296"/>
              <a:ext cx="1884210" cy="576064"/>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7" name="Rectangle 46"/>
            <p:cNvSpPr/>
            <p:nvPr/>
          </p:nvSpPr>
          <p:spPr bwMode="auto">
            <a:xfrm>
              <a:off x="2015281" y="4719175"/>
              <a:ext cx="1255414"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Keep satisfied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External</a:t>
              </a:r>
            </a:p>
          </p:txBody>
        </p:sp>
        <p:sp>
          <p:nvSpPr>
            <p:cNvPr id="48" name="Rectangle 47"/>
            <p:cNvSpPr/>
            <p:nvPr/>
          </p:nvSpPr>
          <p:spPr bwMode="auto">
            <a:xfrm>
              <a:off x="647564" y="975435"/>
              <a:ext cx="1267996" cy="436580"/>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Stakeholder</a:t>
              </a:r>
            </a:p>
          </p:txBody>
        </p:sp>
        <p:sp>
          <p:nvSpPr>
            <p:cNvPr id="49" name="Rectangle 48"/>
            <p:cNvSpPr/>
            <p:nvPr/>
          </p:nvSpPr>
          <p:spPr bwMode="auto">
            <a:xfrm>
              <a:off x="2025121" y="971624"/>
              <a:ext cx="1255414" cy="436580"/>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Class</a:t>
              </a:r>
            </a:p>
          </p:txBody>
        </p:sp>
        <p:sp>
          <p:nvSpPr>
            <p:cNvPr id="50" name="Rectangle 49"/>
            <p:cNvSpPr/>
            <p:nvPr/>
          </p:nvSpPr>
          <p:spPr bwMode="auto">
            <a:xfrm>
              <a:off x="6593717" y="971624"/>
              <a:ext cx="1884210" cy="436580"/>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Potential for resistance</a:t>
              </a:r>
            </a:p>
          </p:txBody>
        </p:sp>
        <p:sp>
          <p:nvSpPr>
            <p:cNvPr id="51" name="Rectangle 50"/>
            <p:cNvSpPr/>
            <p:nvPr/>
          </p:nvSpPr>
          <p:spPr bwMode="auto">
            <a:xfrm>
              <a:off x="3376344" y="971624"/>
              <a:ext cx="3123726" cy="436580"/>
            </a:xfrm>
            <a:prstGeom prst="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Involvement</a:t>
              </a:r>
            </a:p>
          </p:txBody>
        </p:sp>
        <p:sp>
          <p:nvSpPr>
            <p:cNvPr id="52" name="Rectangle 51"/>
            <p:cNvSpPr/>
            <p:nvPr/>
          </p:nvSpPr>
          <p:spPr bwMode="auto">
            <a:xfrm>
              <a:off x="647564" y="2780421"/>
              <a:ext cx="126799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Operations Development (FJ)</a:t>
              </a:r>
            </a:p>
          </p:txBody>
        </p:sp>
        <p:sp>
          <p:nvSpPr>
            <p:cNvPr id="53" name="Rectangle 52"/>
            <p:cNvSpPr/>
            <p:nvPr/>
          </p:nvSpPr>
          <p:spPr bwMode="auto">
            <a:xfrm>
              <a:off x="3382272" y="2776610"/>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Responsible for managing the interface with truckers, GHA and CSO. Important stakeholder, can be consulted when critical issues related to these parties arise</a:t>
              </a:r>
            </a:p>
          </p:txBody>
        </p:sp>
        <p:sp>
          <p:nvSpPr>
            <p:cNvPr id="54" name="Rectangle 53"/>
            <p:cNvSpPr/>
            <p:nvPr/>
          </p:nvSpPr>
          <p:spPr bwMode="auto">
            <a:xfrm>
              <a:off x="6593717" y="2776610"/>
              <a:ext cx="1884210" cy="576064"/>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5" name="Rectangle 54"/>
            <p:cNvSpPr/>
            <p:nvPr/>
          </p:nvSpPr>
          <p:spPr bwMode="auto">
            <a:xfrm>
              <a:off x="2021209" y="2776610"/>
              <a:ext cx="1255414"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Manage closely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External</a:t>
              </a:r>
            </a:p>
          </p:txBody>
        </p:sp>
        <p:sp>
          <p:nvSpPr>
            <p:cNvPr id="56" name="Rectangle 55"/>
            <p:cNvSpPr/>
            <p:nvPr/>
          </p:nvSpPr>
          <p:spPr bwMode="auto">
            <a:xfrm>
              <a:off x="647564" y="3428578"/>
              <a:ext cx="126799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Topsector</a:t>
              </a: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900" b="1" i="0" u="none" strike="noStrike" kern="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Logistiek</a:t>
              </a:r>
              <a:endPar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7" name="Rectangle 56"/>
            <p:cNvSpPr/>
            <p:nvPr/>
          </p:nvSpPr>
          <p:spPr bwMode="auto">
            <a:xfrm>
              <a:off x="3382272" y="3424767"/>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Partially funds EGFL through the NLIP, for which several </a:t>
              </a:r>
              <a:r>
                <a:rPr kumimoji="0" lang="en-US" sz="900" b="0" i="0" u="none" strike="noStrike" kern="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workpackages</a:t>
              </a:r>
              <a:r>
                <a:rPr kumimoji="0" lang="en-US"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were defined with distinct deliverables related to the Phase 1 and FRA POC</a:t>
              </a:r>
            </a:p>
          </p:txBody>
        </p:sp>
        <p:sp>
          <p:nvSpPr>
            <p:cNvPr id="58" name="Rectangle 57"/>
            <p:cNvSpPr/>
            <p:nvPr/>
          </p:nvSpPr>
          <p:spPr bwMode="auto">
            <a:xfrm>
              <a:off x="6593717" y="3424767"/>
              <a:ext cx="1884210" cy="576064"/>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9" name="Rectangle 58"/>
            <p:cNvSpPr/>
            <p:nvPr/>
          </p:nvSpPr>
          <p:spPr bwMode="auto">
            <a:xfrm>
              <a:off x="2021209" y="3424767"/>
              <a:ext cx="1255414"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Minimal effort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External</a:t>
              </a:r>
            </a:p>
          </p:txBody>
        </p:sp>
        <p:sp>
          <p:nvSpPr>
            <p:cNvPr id="60" name="Rectangle 59"/>
            <p:cNvSpPr/>
            <p:nvPr/>
          </p:nvSpPr>
          <p:spPr bwMode="auto">
            <a:xfrm>
              <a:off x="647564" y="4076735"/>
              <a:ext cx="126799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Cargonaut</a:t>
              </a:r>
              <a:endPar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1" name="Rectangle 60"/>
            <p:cNvSpPr/>
            <p:nvPr/>
          </p:nvSpPr>
          <p:spPr bwMode="auto">
            <a:xfrm>
              <a:off x="3382272" y="4072924"/>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Cargonaut</a:t>
              </a: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is a software platform that ensures information exchange between private and governmental (e.g. customs) players at Schiphol airport </a:t>
              </a:r>
            </a:p>
          </p:txBody>
        </p:sp>
        <p:sp>
          <p:nvSpPr>
            <p:cNvPr id="62" name="Rectangle 61"/>
            <p:cNvSpPr/>
            <p:nvPr/>
          </p:nvSpPr>
          <p:spPr bwMode="auto">
            <a:xfrm>
              <a:off x="6593717" y="4072924"/>
              <a:ext cx="1884210" cy="576064"/>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3" name="Rectangle 62"/>
            <p:cNvSpPr/>
            <p:nvPr/>
          </p:nvSpPr>
          <p:spPr bwMode="auto">
            <a:xfrm>
              <a:off x="2021209" y="4072924"/>
              <a:ext cx="1255414"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Keep informed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External</a:t>
              </a:r>
            </a:p>
          </p:txBody>
        </p:sp>
        <p:sp>
          <p:nvSpPr>
            <p:cNvPr id="64" name="Rectangle 63"/>
            <p:cNvSpPr/>
            <p:nvPr/>
          </p:nvSpPr>
          <p:spPr bwMode="auto">
            <a:xfrm>
              <a:off x="6593717" y="4721081"/>
              <a:ext cx="1884210" cy="576064"/>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Rectangle 64"/>
            <p:cNvSpPr/>
            <p:nvPr/>
          </p:nvSpPr>
          <p:spPr bwMode="auto">
            <a:xfrm>
              <a:off x="644527" y="5373049"/>
              <a:ext cx="1273983"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Competitors</a:t>
              </a:r>
            </a:p>
          </p:txBody>
        </p:sp>
        <p:sp>
          <p:nvSpPr>
            <p:cNvPr id="66" name="Rectangle 65"/>
            <p:cNvSpPr/>
            <p:nvPr/>
          </p:nvSpPr>
          <p:spPr bwMode="auto">
            <a:xfrm>
              <a:off x="3388200" y="5369238"/>
              <a:ext cx="3123726"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No strong involvement, aside from competitors potentially occupying floor space at the GHA’s</a:t>
              </a:r>
            </a:p>
          </p:txBody>
        </p:sp>
        <p:sp>
          <p:nvSpPr>
            <p:cNvPr id="67" name="Rectangle 66"/>
            <p:cNvSpPr/>
            <p:nvPr/>
          </p:nvSpPr>
          <p:spPr bwMode="auto">
            <a:xfrm>
              <a:off x="6599645" y="5369238"/>
              <a:ext cx="1884210" cy="576064"/>
            </a:xfrm>
            <a:prstGeom prst="rect">
              <a:avLst/>
            </a:prstGeom>
            <a:solidFill>
              <a:srgbClr val="FFFFFF">
                <a:lumMod val="85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N/A</a:t>
              </a:r>
            </a:p>
          </p:txBody>
        </p:sp>
        <p:sp>
          <p:nvSpPr>
            <p:cNvPr id="68" name="Rectangle 67"/>
            <p:cNvSpPr/>
            <p:nvPr/>
          </p:nvSpPr>
          <p:spPr bwMode="auto">
            <a:xfrm>
              <a:off x="2027137" y="5369238"/>
              <a:ext cx="1255414" cy="576064"/>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Minimal effort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External</a:t>
              </a:r>
            </a:p>
          </p:txBody>
        </p:sp>
      </p:grpSp>
      <p:sp>
        <p:nvSpPr>
          <p:cNvPr id="70" name="Title 1"/>
          <p:cNvSpPr>
            <a:spLocks noGrp="1"/>
          </p:cNvSpPr>
          <p:nvPr>
            <p:ph type="title"/>
          </p:nvPr>
        </p:nvSpPr>
        <p:spPr/>
        <p:txBody>
          <a:bodyPr/>
          <a:lstStyle/>
          <a:p>
            <a:r>
              <a:rPr lang="en-GB" dirty="0" smtClean="0"/>
              <a:t>Stakeholder list</a:t>
            </a:r>
            <a:endParaRPr lang="en-GB" dirty="0"/>
          </a:p>
        </p:txBody>
      </p:sp>
    </p:spTree>
    <p:extLst>
      <p:ext uri="{BB962C8B-B14F-4D97-AF65-F5344CB8AC3E}">
        <p14:creationId xmlns:p14="http://schemas.microsoft.com/office/powerpoint/2010/main" val="265335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Rectangle 3"/>
          <p:cNvGraphicFramePr>
            <a:graphicFrameLocks/>
          </p:cNvGraphicFramePr>
          <p:nvPr>
            <p:extLst/>
          </p:nvPr>
        </p:nvGraphicFramePr>
        <p:xfrm>
          <a:off x="2893825" y="1613364"/>
          <a:ext cx="4174990" cy="2707316"/>
        </p:xfrm>
        <a:graphic>
          <a:graphicData uri="http://schemas.openxmlformats.org/presentationml/2006/ole">
            <mc:AlternateContent xmlns:mc="http://schemas.openxmlformats.org/markup-compatibility/2006">
              <mc:Choice xmlns:v="urn:schemas-microsoft-com:vml" Requires="v">
                <p:oleObj spid="_x0000_s148581" name="Clip" r:id="rId3" imgW="0" imgH="0" progId="">
                  <p:embed/>
                </p:oleObj>
              </mc:Choice>
              <mc:Fallback>
                <p:oleObj name="Clip" r:id="rId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93825" y="1613364"/>
                        <a:ext cx="4174990" cy="270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Oval 33"/>
          <p:cNvSpPr/>
          <p:nvPr/>
        </p:nvSpPr>
        <p:spPr bwMode="auto">
          <a:xfrm>
            <a:off x="303741" y="1093141"/>
            <a:ext cx="8480888" cy="4711253"/>
          </a:xfrm>
          <a:prstGeom prst="ellipse">
            <a:avLst/>
          </a:prstGeom>
          <a:solidFill>
            <a:srgbClr val="AACBEE">
              <a:lumMod val="20000"/>
              <a:lumOff val="80000"/>
            </a:srgbClr>
          </a:solidFill>
          <a:ln w="9525" cap="flat" cmpd="sng" algn="ctr">
            <a:noFill/>
            <a:prstDash val="solid"/>
            <a:round/>
            <a:headEnd type="none" w="med" len="med"/>
            <a:tailEnd type="none" w="med" len="med"/>
          </a:ln>
          <a:effectLst/>
        </p:spPr>
        <p:txBody>
          <a:bodyPr lIns="90000" tIns="90000" rIns="90000" bIns="90000"/>
          <a:lstStyle/>
          <a:p>
            <a:pPr marL="0" marR="0" lvl="0" indent="0" defTabSz="914400" eaLnBrk="1" fontAlgn="auto" latinLnBrk="0" hangingPunct="1">
              <a:lnSpc>
                <a:spcPct val="100000"/>
              </a:lnSpc>
              <a:spcBef>
                <a:spcPct val="75000"/>
              </a:spcBef>
              <a:spcAft>
                <a:spcPts val="0"/>
              </a:spcAft>
              <a:buClrTx/>
              <a:buSzTx/>
              <a:buFontTx/>
              <a:buNone/>
              <a:tabLst/>
              <a:defRPr/>
            </a:pPr>
            <a:endParaRPr kumimoji="0" lang="en-GB" sz="1600" b="1" i="0" u="none" strike="noStrike" kern="0" cap="none" spc="0" normalizeH="0" baseline="0" noProof="0" dirty="0">
              <a:ln>
                <a:noFill/>
              </a:ln>
              <a:solidFill>
                <a:srgbClr val="000066">
                  <a:lumMod val="85000"/>
                  <a:lumOff val="15000"/>
                </a:srgbClr>
              </a:solidFill>
              <a:effectLst/>
              <a:uLnTx/>
              <a:uFillTx/>
              <a:latin typeface="Arial" panose="020B0604020202020204" pitchFamily="34" charset="0"/>
              <a:cs typeface="Arial" panose="020B0604020202020204" pitchFamily="34" charset="0"/>
            </a:endParaRPr>
          </a:p>
        </p:txBody>
      </p:sp>
      <p:sp>
        <p:nvSpPr>
          <p:cNvPr id="35" name="Oval 34"/>
          <p:cNvSpPr/>
          <p:nvPr/>
        </p:nvSpPr>
        <p:spPr bwMode="auto">
          <a:xfrm>
            <a:off x="1363463" y="1913494"/>
            <a:ext cx="6361445" cy="3070548"/>
          </a:xfrm>
          <a:prstGeom prst="ellipse">
            <a:avLst/>
          </a:prstGeom>
          <a:solidFill>
            <a:srgbClr val="009BE1">
              <a:lumMod val="40000"/>
              <a:lumOff val="60000"/>
            </a:srgbClr>
          </a:solidFill>
          <a:ln w="9525" cap="flat" cmpd="sng" algn="ctr">
            <a:noFill/>
            <a:prstDash val="solid"/>
            <a:round/>
            <a:headEnd type="none" w="med" len="med"/>
            <a:tailEnd type="none" w="med" len="med"/>
          </a:ln>
          <a:effectLst/>
        </p:spPr>
        <p:txBody>
          <a:bodyPr lIns="90000" tIns="90000" rIns="90000" bIns="90000"/>
          <a:lstStyle/>
          <a:p>
            <a:pPr marL="0" marR="0" lvl="0" indent="0" defTabSz="914400" eaLnBrk="1" fontAlgn="auto" latinLnBrk="0" hangingPunct="1">
              <a:lnSpc>
                <a:spcPct val="100000"/>
              </a:lnSpc>
              <a:spcBef>
                <a:spcPct val="75000"/>
              </a:spcBef>
              <a:spcAft>
                <a:spcPts val="0"/>
              </a:spcAft>
              <a:buClrTx/>
              <a:buSzTx/>
              <a:buFontTx/>
              <a:buNone/>
              <a:tabLst/>
              <a:defRPr/>
            </a:pPr>
            <a:endParaRPr kumimoji="0" lang="en-GB" sz="1600" b="1" i="0" u="none" strike="noStrike" kern="0" cap="none" spc="0" normalizeH="0" baseline="0" noProof="0" dirty="0">
              <a:ln>
                <a:noFill/>
              </a:ln>
              <a:solidFill>
                <a:srgbClr val="000066">
                  <a:lumMod val="85000"/>
                  <a:lumOff val="15000"/>
                </a:srgbClr>
              </a:solidFill>
              <a:effectLst/>
              <a:uLnTx/>
              <a:uFillTx/>
              <a:latin typeface="Arial" panose="020B0604020202020204" pitchFamily="34" charset="0"/>
              <a:cs typeface="Arial" panose="020B0604020202020204" pitchFamily="34" charset="0"/>
            </a:endParaRPr>
          </a:p>
        </p:txBody>
      </p:sp>
      <p:sp>
        <p:nvSpPr>
          <p:cNvPr id="36" name="Oval 35"/>
          <p:cNvSpPr/>
          <p:nvPr/>
        </p:nvSpPr>
        <p:spPr bwMode="auto">
          <a:xfrm>
            <a:off x="2675647" y="2576855"/>
            <a:ext cx="3737076" cy="1743826"/>
          </a:xfrm>
          <a:prstGeom prst="ellipse">
            <a:avLst/>
          </a:prstGeom>
          <a:solidFill>
            <a:srgbClr val="BEE7F9">
              <a:lumMod val="20000"/>
              <a:lumOff val="80000"/>
            </a:srgbClr>
          </a:solidFill>
          <a:ln w="9525" cap="flat" cmpd="sng" algn="ctr">
            <a:noFill/>
            <a:prstDash val="solid"/>
            <a:round/>
            <a:headEnd type="none" w="med" len="med"/>
            <a:tailEnd type="none" w="med" len="med"/>
          </a:ln>
          <a:effectLst>
            <a:outerShdw blurRad="50800" dist="38099" dir="2700015" rotWithShape="0">
              <a:scrgbClr r="0" g="0" b="0">
                <a:alpha val="40000"/>
              </a:scrgbClr>
            </a:outerShdw>
          </a:effectLst>
        </p:spPr>
        <p:txBody>
          <a:bodyPr lIns="90000" tIns="90000" rIns="90000" bIns="90000"/>
          <a:lstStyle/>
          <a:p>
            <a:pPr marL="0" marR="0" lvl="0" indent="0" defTabSz="914400" eaLnBrk="1" fontAlgn="auto" latinLnBrk="0" hangingPunct="1">
              <a:lnSpc>
                <a:spcPct val="100000"/>
              </a:lnSpc>
              <a:spcBef>
                <a:spcPct val="75000"/>
              </a:spcBef>
              <a:spcAft>
                <a:spcPts val="0"/>
              </a:spcAft>
              <a:buClrTx/>
              <a:buSzTx/>
              <a:buFontTx/>
              <a:buNone/>
              <a:tabLst/>
              <a:defRPr/>
            </a:pPr>
            <a:endParaRPr kumimoji="0" lang="en-GB" sz="1600" b="1" i="0" u="none" strike="noStrike" kern="0" cap="none" spc="0" normalizeH="0" baseline="0" noProof="0" dirty="0">
              <a:ln>
                <a:noFill/>
              </a:ln>
              <a:solidFill>
                <a:srgbClr val="000066">
                  <a:lumMod val="85000"/>
                  <a:lumOff val="15000"/>
                </a:srgbClr>
              </a:solidFill>
              <a:effectLst/>
              <a:uLnTx/>
              <a:uFillTx/>
              <a:latin typeface="Arial" panose="020B0604020202020204" pitchFamily="34" charset="0"/>
              <a:cs typeface="Arial" panose="020B0604020202020204" pitchFamily="34" charset="0"/>
            </a:endParaRPr>
          </a:p>
        </p:txBody>
      </p:sp>
      <p:sp>
        <p:nvSpPr>
          <p:cNvPr id="37" name="Line 3"/>
          <p:cNvSpPr>
            <a:spLocks noChangeShapeType="1"/>
          </p:cNvSpPr>
          <p:nvPr/>
        </p:nvSpPr>
        <p:spPr bwMode="auto">
          <a:xfrm flipV="1">
            <a:off x="285040" y="3444920"/>
            <a:ext cx="8518290" cy="9235"/>
          </a:xfrm>
          <a:prstGeom prst="line">
            <a:avLst/>
          </a:prstGeom>
          <a:noFill/>
          <a:ln w="1905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0066">
                  <a:lumMod val="85000"/>
                  <a:lumOff val="15000"/>
                </a:srgbClr>
              </a:solidFill>
              <a:effectLst/>
              <a:uLnTx/>
              <a:uFillTx/>
              <a:latin typeface="Arial" panose="020B0604020202020204" pitchFamily="34" charset="0"/>
              <a:cs typeface="Arial" panose="020B0604020202020204" pitchFamily="34" charset="0"/>
            </a:endParaRPr>
          </a:p>
        </p:txBody>
      </p:sp>
      <p:sp>
        <p:nvSpPr>
          <p:cNvPr id="38" name="Line 12"/>
          <p:cNvSpPr>
            <a:spLocks noChangeShapeType="1"/>
          </p:cNvSpPr>
          <p:nvPr/>
        </p:nvSpPr>
        <p:spPr bwMode="auto">
          <a:xfrm>
            <a:off x="4544185" y="1093141"/>
            <a:ext cx="0" cy="4712792"/>
          </a:xfrm>
          <a:prstGeom prst="line">
            <a:avLst/>
          </a:prstGeom>
          <a:noFill/>
          <a:ln w="1905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0066">
                  <a:lumMod val="85000"/>
                  <a:lumOff val="15000"/>
                </a:srgbClr>
              </a:solidFill>
              <a:effectLst/>
              <a:uLnTx/>
              <a:uFillTx/>
              <a:latin typeface="Arial" panose="020B0604020202020204" pitchFamily="34" charset="0"/>
              <a:cs typeface="Arial" panose="020B0604020202020204" pitchFamily="34" charset="0"/>
            </a:endParaRPr>
          </a:p>
        </p:txBody>
      </p:sp>
      <p:sp>
        <p:nvSpPr>
          <p:cNvPr id="39" name="Rectangle 37"/>
          <p:cNvSpPr>
            <a:spLocks noChangeArrowheads="1"/>
          </p:cNvSpPr>
          <p:nvPr/>
        </p:nvSpPr>
        <p:spPr bwMode="auto">
          <a:xfrm>
            <a:off x="250825" y="3445740"/>
            <a:ext cx="1201537" cy="426913"/>
          </a:xfrm>
          <a:prstGeom prst="rect">
            <a:avLst/>
          </a:prstGeom>
          <a:noFill/>
          <a:ln w="38100">
            <a:noFill/>
            <a:prstDash val="dash"/>
            <a:miter lim="800000"/>
            <a:headEnd/>
            <a:tailEnd/>
          </a:ln>
        </p:spPr>
        <p:txBody>
          <a:bodyPr lIns="18000" tIns="46800" rIns="18000" bIns="46800">
            <a:spAutoFit/>
          </a:bodyPr>
          <a:lstStyle/>
          <a:p>
            <a:pPr marL="0" marR="0" lvl="0" indent="0" defTabSz="914400" eaLnBrk="0" fontAlgn="auto" latinLnBrk="0" hangingPunct="0">
              <a:lnSpc>
                <a:spcPct val="9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6A1A41"/>
                </a:solidFill>
                <a:effectLst/>
                <a:uLnTx/>
                <a:uFillTx/>
                <a:latin typeface="Arial" panose="020B0604020202020204" pitchFamily="34" charset="0"/>
                <a:cs typeface="Arial" panose="020B0604020202020204" pitchFamily="34" charset="0"/>
              </a:rPr>
              <a:t>Low involvement</a:t>
            </a:r>
            <a:endParaRPr kumimoji="0" lang="en-GB" b="1" i="0" u="none" strike="noStrike" kern="0" cap="none" spc="0" normalizeH="0" baseline="0" noProof="0" dirty="0">
              <a:ln>
                <a:noFill/>
              </a:ln>
              <a:solidFill>
                <a:srgbClr val="6A1A41"/>
              </a:solidFill>
              <a:effectLst/>
              <a:uLnTx/>
              <a:uFillTx/>
              <a:latin typeface="Arial" panose="020B0604020202020204" pitchFamily="34" charset="0"/>
              <a:cs typeface="Arial" panose="020B0604020202020204" pitchFamily="34" charset="0"/>
            </a:endParaRPr>
          </a:p>
        </p:txBody>
      </p:sp>
      <p:sp>
        <p:nvSpPr>
          <p:cNvPr id="40" name="Rectangle 38"/>
          <p:cNvSpPr>
            <a:spLocks noChangeArrowheads="1"/>
          </p:cNvSpPr>
          <p:nvPr/>
        </p:nvSpPr>
        <p:spPr bwMode="auto">
          <a:xfrm>
            <a:off x="3668430" y="828027"/>
            <a:ext cx="1749841" cy="260713"/>
          </a:xfrm>
          <a:prstGeom prst="rect">
            <a:avLst/>
          </a:prstGeom>
          <a:noFill/>
          <a:ln w="38100">
            <a:noFill/>
            <a:prstDash val="dash"/>
            <a:miter lim="800000"/>
            <a:headEnd/>
            <a:tailEnd/>
          </a:ln>
        </p:spPr>
        <p:txBody>
          <a:bodyPr wrap="square" lIns="18000" tIns="46800" rIns="18000" bIns="46800">
            <a:spAutoFit/>
          </a:bodyPr>
          <a:lstStyle/>
          <a:p>
            <a:pPr marL="0" marR="0" lvl="0" indent="0" algn="ctr" defTabSz="914400" eaLnBrk="0" fontAlgn="auto" latinLnBrk="0" hangingPunct="0">
              <a:lnSpc>
                <a:spcPct val="9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6A1A41"/>
                </a:solidFill>
                <a:effectLst/>
                <a:uLnTx/>
                <a:uFillTx/>
                <a:latin typeface="Arial" panose="020B0604020202020204" pitchFamily="34" charset="0"/>
                <a:cs typeface="Arial" panose="020B0604020202020204" pitchFamily="34" charset="0"/>
              </a:rPr>
              <a:t>Internal</a:t>
            </a:r>
            <a:endParaRPr kumimoji="0" lang="en-GB" b="1" i="0" u="none" strike="noStrike" kern="0" cap="none" spc="0" normalizeH="0" baseline="0" noProof="0" dirty="0">
              <a:ln>
                <a:noFill/>
              </a:ln>
              <a:solidFill>
                <a:srgbClr val="6A1A41"/>
              </a:solidFill>
              <a:effectLst/>
              <a:uLnTx/>
              <a:uFillTx/>
              <a:latin typeface="Arial" panose="020B0604020202020204" pitchFamily="34" charset="0"/>
              <a:cs typeface="Arial" panose="020B0604020202020204" pitchFamily="34" charset="0"/>
            </a:endParaRPr>
          </a:p>
        </p:txBody>
      </p:sp>
      <p:sp>
        <p:nvSpPr>
          <p:cNvPr id="41" name="Rectangle 39"/>
          <p:cNvSpPr>
            <a:spLocks noChangeArrowheads="1"/>
          </p:cNvSpPr>
          <p:nvPr/>
        </p:nvSpPr>
        <p:spPr bwMode="auto">
          <a:xfrm>
            <a:off x="7230890" y="3434146"/>
            <a:ext cx="1589582" cy="426913"/>
          </a:xfrm>
          <a:prstGeom prst="rect">
            <a:avLst/>
          </a:prstGeom>
          <a:noFill/>
          <a:ln w="38100">
            <a:noFill/>
            <a:prstDash val="dash"/>
            <a:miter lim="800000"/>
            <a:headEnd/>
            <a:tailEnd/>
          </a:ln>
        </p:spPr>
        <p:txBody>
          <a:bodyPr lIns="18000" tIns="46800" rIns="18000" bIns="46800">
            <a:spAutoFit/>
          </a:bodyPr>
          <a:lstStyle/>
          <a:p>
            <a:pPr marL="0" marR="0" lvl="0" indent="0" algn="r" defTabSz="914400" eaLnBrk="0" fontAlgn="auto" latinLnBrk="0" hangingPunct="0">
              <a:lnSpc>
                <a:spcPct val="9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6A1A41"/>
                </a:solidFill>
                <a:effectLst/>
                <a:uLnTx/>
                <a:uFillTx/>
                <a:latin typeface="Arial" panose="020B0604020202020204" pitchFamily="34" charset="0"/>
                <a:cs typeface="Arial" panose="020B0604020202020204" pitchFamily="34" charset="0"/>
              </a:rPr>
              <a:t>High </a:t>
            </a:r>
          </a:p>
          <a:p>
            <a:pPr marL="0" marR="0" lvl="0" indent="0" algn="r" defTabSz="914400" eaLnBrk="0" fontAlgn="auto" latinLnBrk="0" hangingPunct="0">
              <a:lnSpc>
                <a:spcPct val="9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6A1A41"/>
                </a:solidFill>
                <a:effectLst/>
                <a:uLnTx/>
                <a:uFillTx/>
                <a:latin typeface="Arial" panose="020B0604020202020204" pitchFamily="34" charset="0"/>
                <a:cs typeface="Arial" panose="020B0604020202020204" pitchFamily="34" charset="0"/>
              </a:rPr>
              <a:t>involvement</a:t>
            </a:r>
            <a:endParaRPr kumimoji="0" lang="en-GB" b="1" i="0" u="none" strike="noStrike" kern="0" cap="none" spc="0" normalizeH="0" baseline="0" noProof="0" dirty="0">
              <a:ln>
                <a:noFill/>
              </a:ln>
              <a:solidFill>
                <a:srgbClr val="6A1A41"/>
              </a:solidFill>
              <a:effectLst/>
              <a:uLnTx/>
              <a:uFillTx/>
              <a:latin typeface="Arial" panose="020B0604020202020204" pitchFamily="34" charset="0"/>
              <a:cs typeface="Arial" panose="020B0604020202020204" pitchFamily="34" charset="0"/>
            </a:endParaRPr>
          </a:p>
        </p:txBody>
      </p:sp>
      <p:sp>
        <p:nvSpPr>
          <p:cNvPr id="42" name="Oval 6"/>
          <p:cNvSpPr>
            <a:spLocks noChangeArrowheads="1"/>
          </p:cNvSpPr>
          <p:nvPr/>
        </p:nvSpPr>
        <p:spPr bwMode="auto">
          <a:xfrm>
            <a:off x="3866275" y="3204817"/>
            <a:ext cx="1355820" cy="487902"/>
          </a:xfrm>
          <a:prstGeom prst="ellipse">
            <a:avLst/>
          </a:prstGeom>
          <a:solidFill>
            <a:srgbClr val="41B949"/>
          </a:solidFill>
          <a:ln w="19050">
            <a:solidFill>
              <a:srgbClr val="000066"/>
            </a:solidFill>
            <a:round/>
            <a:headEnd/>
            <a:tailEnd/>
          </a:ln>
          <a:effectLst>
            <a:outerShdw blurRad="50800" dist="38099" dir="2700015" rotWithShape="0">
              <a:scrgbClr r="0" g="0" b="0">
                <a:alpha val="40000"/>
              </a:sc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Project</a:t>
            </a:r>
          </a:p>
        </p:txBody>
      </p:sp>
      <p:sp>
        <p:nvSpPr>
          <p:cNvPr id="43" name="Oval 42"/>
          <p:cNvSpPr/>
          <p:nvPr/>
        </p:nvSpPr>
        <p:spPr bwMode="auto">
          <a:xfrm>
            <a:off x="5508217" y="3529301"/>
            <a:ext cx="1721409" cy="446505"/>
          </a:xfrm>
          <a:prstGeom prst="ellipse">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solidFill>
                  <a:srgbClr val="FFFFFF"/>
                </a:solidFill>
                <a:latin typeface="Arial" panose="020B0604020202020204" pitchFamily="34" charset="0"/>
                <a:cs typeface="Arial" panose="020B0604020202020204" pitchFamily="34" charset="0"/>
              </a:rPr>
              <a:t>GHA’s</a:t>
            </a:r>
          </a:p>
        </p:txBody>
      </p:sp>
      <p:sp>
        <p:nvSpPr>
          <p:cNvPr id="44" name="Oval 43"/>
          <p:cNvSpPr/>
          <p:nvPr/>
        </p:nvSpPr>
        <p:spPr bwMode="auto">
          <a:xfrm>
            <a:off x="5523615" y="2954891"/>
            <a:ext cx="1721409" cy="446505"/>
          </a:xfrm>
          <a:prstGeom prst="ellipse">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solidFill>
                  <a:srgbClr val="FFFFFF"/>
                </a:solidFill>
                <a:latin typeface="Arial" panose="020B0604020202020204" pitchFamily="34" charset="0"/>
                <a:cs typeface="Arial" panose="020B0604020202020204" pitchFamily="34" charset="0"/>
              </a:rPr>
              <a:t>Network Planning (NP)</a:t>
            </a:r>
          </a:p>
        </p:txBody>
      </p:sp>
      <p:sp>
        <p:nvSpPr>
          <p:cNvPr id="45" name="Oval 44"/>
          <p:cNvSpPr/>
          <p:nvPr/>
        </p:nvSpPr>
        <p:spPr bwMode="auto">
          <a:xfrm>
            <a:off x="4700664" y="3994339"/>
            <a:ext cx="1721409" cy="446505"/>
          </a:xfrm>
          <a:prstGeom prst="ellipse">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solidFill>
                  <a:srgbClr val="FFFFFF"/>
                </a:solidFill>
                <a:latin typeface="Arial" panose="020B0604020202020204" pitchFamily="34" charset="0"/>
                <a:cs typeface="Arial" panose="020B0604020202020204" pitchFamily="34" charset="0"/>
              </a:rPr>
              <a:t>Truckers</a:t>
            </a:r>
          </a:p>
        </p:txBody>
      </p:sp>
      <p:sp>
        <p:nvSpPr>
          <p:cNvPr id="46" name="Oval 45"/>
          <p:cNvSpPr/>
          <p:nvPr/>
        </p:nvSpPr>
        <p:spPr bwMode="auto">
          <a:xfrm>
            <a:off x="5057773" y="2486943"/>
            <a:ext cx="1766181" cy="446505"/>
          </a:xfrm>
          <a:prstGeom prst="ellipse">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solidFill>
                  <a:srgbClr val="FFFFFF"/>
                </a:solidFill>
                <a:latin typeface="Arial" panose="020B0604020202020204" pitchFamily="34" charset="0"/>
                <a:cs typeface="Arial" panose="020B0604020202020204" pitchFamily="34" charset="0"/>
              </a:rPr>
              <a:t>Customer Service Organization (CSO)</a:t>
            </a:r>
          </a:p>
        </p:txBody>
      </p:sp>
      <p:sp>
        <p:nvSpPr>
          <p:cNvPr id="47" name="Oval 46"/>
          <p:cNvSpPr/>
          <p:nvPr/>
        </p:nvSpPr>
        <p:spPr bwMode="auto">
          <a:xfrm>
            <a:off x="5775873" y="1963894"/>
            <a:ext cx="1721409" cy="446505"/>
          </a:xfrm>
          <a:prstGeom prst="ellipse">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solidFill>
                  <a:srgbClr val="FFFFFF"/>
                </a:solidFill>
                <a:latin typeface="Arial" panose="020B0604020202020204" pitchFamily="34" charset="0"/>
                <a:cs typeface="Arial" panose="020B0604020202020204" pitchFamily="34" charset="0"/>
              </a:rPr>
              <a:t>Revenue Management</a:t>
            </a:r>
          </a:p>
        </p:txBody>
      </p:sp>
      <p:sp>
        <p:nvSpPr>
          <p:cNvPr id="48" name="Oval 47"/>
          <p:cNvSpPr/>
          <p:nvPr/>
        </p:nvSpPr>
        <p:spPr bwMode="auto">
          <a:xfrm>
            <a:off x="4743203" y="4596950"/>
            <a:ext cx="1721409" cy="446505"/>
          </a:xfrm>
          <a:prstGeom prst="ellipse">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a:solidFill>
                  <a:srgbClr val="FFFFFF"/>
                </a:solidFill>
                <a:latin typeface="Arial" panose="020B0604020202020204" pitchFamily="34" charset="0"/>
                <a:cs typeface="Arial" panose="020B0604020202020204" pitchFamily="34" charset="0"/>
              </a:rPr>
              <a:t>Customs </a:t>
            </a:r>
            <a:r>
              <a:rPr lang="en-GB" sz="900" b="1" dirty="0" smtClean="0">
                <a:solidFill>
                  <a:srgbClr val="FFFFFF"/>
                </a:solidFill>
                <a:latin typeface="Arial" panose="020B0604020202020204" pitchFamily="34" charset="0"/>
                <a:cs typeface="Arial" panose="020B0604020202020204" pitchFamily="34" charset="0"/>
              </a:rPr>
              <a:t>authorities</a:t>
            </a:r>
            <a:endParaRPr lang="en-GB" sz="900" b="1" dirty="0">
              <a:solidFill>
                <a:srgbClr val="FFFFFF"/>
              </a:solidFill>
              <a:latin typeface="Arial" panose="020B0604020202020204" pitchFamily="34" charset="0"/>
              <a:cs typeface="Arial" panose="020B0604020202020204" pitchFamily="34" charset="0"/>
            </a:endParaRPr>
          </a:p>
        </p:txBody>
      </p:sp>
      <p:sp>
        <p:nvSpPr>
          <p:cNvPr id="49" name="Oval 48"/>
          <p:cNvSpPr/>
          <p:nvPr/>
        </p:nvSpPr>
        <p:spPr bwMode="auto">
          <a:xfrm>
            <a:off x="6233687" y="4282517"/>
            <a:ext cx="1721409" cy="446505"/>
          </a:xfrm>
          <a:prstGeom prst="ellipse">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latin typeface="Arial" panose="020B0604020202020204" pitchFamily="34" charset="0"/>
                <a:cs typeface="Arial" panose="020B0604020202020204" pitchFamily="34" charset="0"/>
              </a:rPr>
              <a:t>Customers</a:t>
            </a:r>
            <a:endParaRPr lang="en-GB" sz="900" b="1" dirty="0">
              <a:latin typeface="Arial" panose="020B0604020202020204" pitchFamily="34" charset="0"/>
              <a:cs typeface="Arial" panose="020B0604020202020204" pitchFamily="34" charset="0"/>
            </a:endParaRPr>
          </a:p>
        </p:txBody>
      </p:sp>
      <p:sp>
        <p:nvSpPr>
          <p:cNvPr id="50" name="Oval 49"/>
          <p:cNvSpPr/>
          <p:nvPr/>
        </p:nvSpPr>
        <p:spPr bwMode="auto">
          <a:xfrm>
            <a:off x="3643421" y="2188125"/>
            <a:ext cx="1721409" cy="446505"/>
          </a:xfrm>
          <a:prstGeom prst="ellipse">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latin typeface="Arial" panose="020B0604020202020204" pitchFamily="34" charset="0"/>
                <a:cs typeface="Arial" panose="020B0604020202020204" pitchFamily="34" charset="0"/>
              </a:rPr>
              <a:t>Local AFKL operations</a:t>
            </a:r>
          </a:p>
        </p:txBody>
      </p:sp>
      <p:sp>
        <p:nvSpPr>
          <p:cNvPr id="51" name="Oval 50"/>
          <p:cNvSpPr/>
          <p:nvPr/>
        </p:nvSpPr>
        <p:spPr bwMode="auto">
          <a:xfrm>
            <a:off x="702554" y="4085120"/>
            <a:ext cx="1721409" cy="446505"/>
          </a:xfrm>
          <a:prstGeom prst="ellipse">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err="1">
                <a:solidFill>
                  <a:srgbClr val="FFFFFF"/>
                </a:solidFill>
                <a:latin typeface="Arial" panose="020B0604020202020204" pitchFamily="34" charset="0"/>
                <a:cs typeface="Arial" panose="020B0604020202020204" pitchFamily="34" charset="0"/>
              </a:rPr>
              <a:t>Topsector</a:t>
            </a:r>
            <a:r>
              <a:rPr lang="en-GB" sz="900" b="1" dirty="0">
                <a:solidFill>
                  <a:srgbClr val="FFFFFF"/>
                </a:solidFill>
                <a:latin typeface="Arial" panose="020B0604020202020204" pitchFamily="34" charset="0"/>
                <a:cs typeface="Arial" panose="020B0604020202020204" pitchFamily="34" charset="0"/>
              </a:rPr>
              <a:t> </a:t>
            </a:r>
            <a:r>
              <a:rPr lang="en-GB" sz="900" b="1" dirty="0" err="1" smtClean="0">
                <a:solidFill>
                  <a:srgbClr val="FFFFFF"/>
                </a:solidFill>
                <a:latin typeface="Arial" panose="020B0604020202020204" pitchFamily="34" charset="0"/>
                <a:cs typeface="Arial" panose="020B0604020202020204" pitchFamily="34" charset="0"/>
              </a:rPr>
              <a:t>Logistiek</a:t>
            </a:r>
            <a:endParaRPr lang="en-GB" sz="900" b="1" dirty="0">
              <a:solidFill>
                <a:srgbClr val="FFFFFF"/>
              </a:solidFill>
              <a:latin typeface="Arial" panose="020B0604020202020204" pitchFamily="34" charset="0"/>
              <a:cs typeface="Arial" panose="020B0604020202020204" pitchFamily="34" charset="0"/>
            </a:endParaRPr>
          </a:p>
        </p:txBody>
      </p:sp>
      <p:sp>
        <p:nvSpPr>
          <p:cNvPr id="52" name="Oval 51"/>
          <p:cNvSpPr/>
          <p:nvPr/>
        </p:nvSpPr>
        <p:spPr bwMode="auto">
          <a:xfrm>
            <a:off x="6823954" y="2594218"/>
            <a:ext cx="1721409" cy="446505"/>
          </a:xfrm>
          <a:prstGeom prst="ellipse">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solidFill>
                  <a:srgbClr val="FFFFFF"/>
                </a:solidFill>
                <a:latin typeface="Arial" panose="020B0604020202020204" pitchFamily="34" charset="0"/>
                <a:cs typeface="Arial" panose="020B0604020202020204" pitchFamily="34" charset="0"/>
              </a:rPr>
              <a:t>Operations Development (FJ)</a:t>
            </a:r>
            <a:endParaRPr lang="en-GB" sz="900" b="1" dirty="0">
              <a:solidFill>
                <a:srgbClr val="FFFFFF"/>
              </a:solidFill>
              <a:latin typeface="Arial" panose="020B0604020202020204" pitchFamily="34" charset="0"/>
              <a:cs typeface="Arial" panose="020B0604020202020204" pitchFamily="34" charset="0"/>
            </a:endParaRPr>
          </a:p>
        </p:txBody>
      </p:sp>
      <p:sp>
        <p:nvSpPr>
          <p:cNvPr id="53" name="Oval 52"/>
          <p:cNvSpPr/>
          <p:nvPr/>
        </p:nvSpPr>
        <p:spPr bwMode="auto">
          <a:xfrm>
            <a:off x="1312565" y="3519986"/>
            <a:ext cx="1721409" cy="446505"/>
          </a:xfrm>
          <a:prstGeom prst="ellipse">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err="1" smtClean="0">
                <a:solidFill>
                  <a:srgbClr val="FFFFFF"/>
                </a:solidFill>
                <a:latin typeface="Arial" panose="020B0604020202020204" pitchFamily="34" charset="0"/>
                <a:cs typeface="Arial" panose="020B0604020202020204" pitchFamily="34" charset="0"/>
              </a:rPr>
              <a:t>Cargonaut</a:t>
            </a:r>
            <a:endParaRPr lang="en-GB" sz="900" b="1" dirty="0">
              <a:solidFill>
                <a:srgbClr val="FFFFFF"/>
              </a:solidFill>
              <a:latin typeface="Arial" panose="020B0604020202020204" pitchFamily="34" charset="0"/>
              <a:cs typeface="Arial" panose="020B0604020202020204" pitchFamily="34" charset="0"/>
            </a:endParaRPr>
          </a:p>
        </p:txBody>
      </p:sp>
      <p:sp>
        <p:nvSpPr>
          <p:cNvPr id="54" name="Oval 53"/>
          <p:cNvSpPr/>
          <p:nvPr/>
        </p:nvSpPr>
        <p:spPr bwMode="auto">
          <a:xfrm>
            <a:off x="2778198" y="1309922"/>
            <a:ext cx="1721409" cy="446505"/>
          </a:xfrm>
          <a:prstGeom prst="ellipse">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solidFill>
                  <a:srgbClr val="FFFFFF"/>
                </a:solidFill>
                <a:latin typeface="Arial" panose="020B0604020202020204" pitchFamily="34" charset="0"/>
                <a:cs typeface="Arial" panose="020B0604020202020204" pitchFamily="34" charset="0"/>
              </a:rPr>
              <a:t>AFKL Cargo </a:t>
            </a:r>
            <a:r>
              <a:rPr lang="en-GB" sz="900" b="1" dirty="0" err="1" smtClean="0">
                <a:solidFill>
                  <a:srgbClr val="FFFFFF"/>
                </a:solidFill>
                <a:latin typeface="Arial" panose="020B0604020202020204" pitchFamily="34" charset="0"/>
                <a:cs typeface="Arial" panose="020B0604020202020204" pitchFamily="34" charset="0"/>
              </a:rPr>
              <a:t>SteerCo</a:t>
            </a:r>
            <a:endParaRPr lang="en-GB" sz="900" b="1" dirty="0" smtClean="0">
              <a:solidFill>
                <a:srgbClr val="FFFFFF"/>
              </a:solidFill>
              <a:latin typeface="Arial" panose="020B0604020202020204" pitchFamily="34" charset="0"/>
              <a:cs typeface="Arial" panose="020B0604020202020204" pitchFamily="34" charset="0"/>
            </a:endParaRPr>
          </a:p>
        </p:txBody>
      </p:sp>
      <p:sp>
        <p:nvSpPr>
          <p:cNvPr id="55" name="Oval 54"/>
          <p:cNvSpPr/>
          <p:nvPr/>
        </p:nvSpPr>
        <p:spPr bwMode="auto">
          <a:xfrm>
            <a:off x="4377565" y="1638652"/>
            <a:ext cx="1721409" cy="446505"/>
          </a:xfrm>
          <a:prstGeom prst="ellipse">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solidFill>
                  <a:srgbClr val="FFFFFF"/>
                </a:solidFill>
                <a:latin typeface="Arial" panose="020B0604020202020204" pitchFamily="34" charset="0"/>
                <a:cs typeface="Arial" panose="020B0604020202020204" pitchFamily="34" charset="0"/>
              </a:rPr>
              <a:t>Procurement</a:t>
            </a:r>
          </a:p>
        </p:txBody>
      </p:sp>
      <p:sp>
        <p:nvSpPr>
          <p:cNvPr id="56" name="Oval 55"/>
          <p:cNvSpPr/>
          <p:nvPr/>
        </p:nvSpPr>
        <p:spPr bwMode="auto">
          <a:xfrm>
            <a:off x="2722242" y="5105420"/>
            <a:ext cx="1721409" cy="446505"/>
          </a:xfrm>
          <a:prstGeom prst="ellipse">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en-GB" sz="900" b="1" dirty="0" smtClean="0">
                <a:solidFill>
                  <a:srgbClr val="FFFFFF"/>
                </a:solidFill>
                <a:latin typeface="Arial" panose="020B0604020202020204" pitchFamily="34" charset="0"/>
                <a:cs typeface="Arial" panose="020B0604020202020204" pitchFamily="34" charset="0"/>
              </a:rPr>
              <a:t>Competitors</a:t>
            </a:r>
            <a:endParaRPr lang="en-GB" sz="900" b="1" dirty="0">
              <a:solidFill>
                <a:srgbClr val="FFFFFF"/>
              </a:solidFill>
              <a:latin typeface="Arial" panose="020B0604020202020204" pitchFamily="34" charset="0"/>
              <a:cs typeface="Arial" panose="020B0604020202020204" pitchFamily="34" charset="0"/>
            </a:endParaRPr>
          </a:p>
        </p:txBody>
      </p:sp>
      <p:sp>
        <p:nvSpPr>
          <p:cNvPr id="57" name="Rectangle 38"/>
          <p:cNvSpPr>
            <a:spLocks noChangeArrowheads="1"/>
          </p:cNvSpPr>
          <p:nvPr/>
        </p:nvSpPr>
        <p:spPr bwMode="auto">
          <a:xfrm>
            <a:off x="3737393" y="5841268"/>
            <a:ext cx="1536449" cy="260713"/>
          </a:xfrm>
          <a:prstGeom prst="rect">
            <a:avLst/>
          </a:prstGeom>
          <a:noFill/>
          <a:ln w="38100">
            <a:noFill/>
            <a:prstDash val="dash"/>
            <a:miter lim="800000"/>
            <a:headEnd/>
            <a:tailEnd/>
          </a:ln>
        </p:spPr>
        <p:txBody>
          <a:bodyPr wrap="square" lIns="18000" tIns="46800" rIns="18000" bIns="46800">
            <a:spAutoFit/>
          </a:bodyPr>
          <a:lstStyle/>
          <a:p>
            <a:pPr algn="ctr" eaLnBrk="0" fontAlgn="auto" hangingPunct="0">
              <a:lnSpc>
                <a:spcPct val="90000"/>
              </a:lnSpc>
              <a:spcBef>
                <a:spcPts val="0"/>
              </a:spcBef>
              <a:spcAft>
                <a:spcPts val="0"/>
              </a:spcAft>
              <a:defRPr/>
            </a:pPr>
            <a:r>
              <a:rPr lang="en-GB" b="1" kern="0" dirty="0" smtClean="0">
                <a:solidFill>
                  <a:srgbClr val="6A1A41"/>
                </a:solidFill>
                <a:latin typeface="Arial" panose="020B0604020202020204" pitchFamily="34" charset="0"/>
                <a:cs typeface="Arial" panose="020B0604020202020204" pitchFamily="34" charset="0"/>
              </a:rPr>
              <a:t>External</a:t>
            </a:r>
            <a:endParaRPr lang="en-GB" b="1" kern="0" dirty="0">
              <a:solidFill>
                <a:srgbClr val="6A1A41"/>
              </a:solidFill>
              <a:latin typeface="Arial" panose="020B0604020202020204" pitchFamily="34" charset="0"/>
              <a:cs typeface="Arial" panose="020B0604020202020204" pitchFamily="34" charset="0"/>
            </a:endParaRPr>
          </a:p>
        </p:txBody>
      </p:sp>
      <p:grpSp>
        <p:nvGrpSpPr>
          <p:cNvPr id="58" name="Group 57"/>
          <p:cNvGrpSpPr/>
          <p:nvPr/>
        </p:nvGrpSpPr>
        <p:grpSpPr>
          <a:xfrm>
            <a:off x="6510894" y="5837144"/>
            <a:ext cx="2340260" cy="249842"/>
            <a:chOff x="6405466" y="5822005"/>
            <a:chExt cx="2340260" cy="249842"/>
          </a:xfrm>
        </p:grpSpPr>
        <p:sp>
          <p:nvSpPr>
            <p:cNvPr id="59" name="Oval 58"/>
            <p:cNvSpPr/>
            <p:nvPr/>
          </p:nvSpPr>
          <p:spPr bwMode="auto">
            <a:xfrm>
              <a:off x="6405466" y="5822005"/>
              <a:ext cx="724720" cy="249842"/>
            </a:xfrm>
            <a:prstGeom prst="ellipse">
              <a:avLst/>
            </a:prstGeom>
            <a:gradFill flip="none" rotWithShape="1">
              <a:gsLst>
                <a:gs pos="0">
                  <a:srgbClr val="41B949"/>
                </a:gs>
                <a:gs pos="54000">
                  <a:srgbClr val="FFC000"/>
                </a:gs>
                <a:gs pos="100000">
                  <a:srgbClr val="C00000"/>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en-GB" sz="900" b="1" dirty="0">
                <a:solidFill>
                  <a:srgbClr val="FFFFFF"/>
                </a:solidFill>
                <a:latin typeface="Arial" panose="020B0604020202020204" pitchFamily="34" charset="0"/>
                <a:cs typeface="Arial" panose="020B0604020202020204" pitchFamily="34" charset="0"/>
              </a:endParaRPr>
            </a:p>
          </p:txBody>
        </p:sp>
        <p:sp>
          <p:nvSpPr>
            <p:cNvPr id="60" name="Rectangle 59"/>
            <p:cNvSpPr/>
            <p:nvPr/>
          </p:nvSpPr>
          <p:spPr bwMode="auto">
            <a:xfrm>
              <a:off x="7125546" y="5822005"/>
              <a:ext cx="1620180" cy="24984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r>
                <a:rPr lang="en-GB" sz="900" b="1" dirty="0" smtClean="0">
                  <a:latin typeface="Arial" panose="020B0604020202020204" pitchFamily="34" charset="0"/>
                  <a:cs typeface="Arial" panose="020B0604020202020204" pitchFamily="34" charset="0"/>
                </a:rPr>
                <a:t>=  Potential for resistance</a:t>
              </a:r>
              <a:endParaRPr lang="en-GB" sz="900" b="1" dirty="0">
                <a:latin typeface="Arial" panose="020B0604020202020204" pitchFamily="34" charset="0"/>
                <a:cs typeface="Arial" panose="020B0604020202020204" pitchFamily="34" charset="0"/>
              </a:endParaRPr>
            </a:p>
          </p:txBody>
        </p:sp>
      </p:grpSp>
      <p:sp>
        <p:nvSpPr>
          <p:cNvPr id="62" name="Title 1"/>
          <p:cNvSpPr>
            <a:spLocks noGrp="1"/>
          </p:cNvSpPr>
          <p:nvPr>
            <p:ph type="title"/>
          </p:nvPr>
        </p:nvSpPr>
        <p:spPr/>
        <p:txBody>
          <a:bodyPr/>
          <a:lstStyle/>
          <a:p>
            <a:r>
              <a:rPr lang="en-GB" dirty="0" smtClean="0"/>
              <a:t>Stakeholder map</a:t>
            </a:r>
            <a:endParaRPr lang="en-GB" dirty="0"/>
          </a:p>
        </p:txBody>
      </p:sp>
    </p:spTree>
    <p:extLst>
      <p:ext uri="{BB962C8B-B14F-4D97-AF65-F5344CB8AC3E}">
        <p14:creationId xmlns:p14="http://schemas.microsoft.com/office/powerpoint/2010/main" val="4207914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 name="Object 224" hidden="1"/>
          <p:cNvGraphicFramePr>
            <a:graphicFrameLocks noChangeAspect="1"/>
          </p:cNvGraphicFramePr>
          <p:nvPr>
            <p:custDataLst>
              <p:tags r:id="rId2"/>
            </p:custDataLst>
            <p:extLst>
              <p:ext uri="{D42A27DB-BD31-4B8C-83A1-F6EECF244321}">
                <p14:modId xmlns:p14="http://schemas.microsoft.com/office/powerpoint/2010/main" val="1199543724"/>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65949" name="think-cell Slide" r:id="rId9" imgW="360" imgH="360" progId="TCLayout.ActiveDocument.1">
                  <p:embed/>
                </p:oleObj>
              </mc:Choice>
              <mc:Fallback>
                <p:oleObj name="think-cell Slide" r:id="rId9" imgW="360" imgH="360" progId="TCLayout.ActiveDocument.1">
                  <p:embed/>
                  <p:pic>
                    <p:nvPicPr>
                      <p:cNvPr id="0" name=""/>
                      <p:cNvPicPr/>
                      <p:nvPr/>
                    </p:nvPicPr>
                    <p:blipFill>
                      <a:blip r:embed="rId10"/>
                      <a:stretch>
                        <a:fillRect/>
                      </a:stretch>
                    </p:blipFill>
                    <p:spPr>
                      <a:xfrm>
                        <a:off x="1466" y="265236"/>
                        <a:ext cx="1465" cy="1465"/>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Introduction</a:t>
            </a:r>
            <a:br>
              <a:rPr lang="en-US" dirty="0" smtClean="0"/>
            </a:br>
            <a:r>
              <a:rPr lang="en-US" b="0" dirty="0" smtClean="0"/>
              <a:t>The EGFL programme is based on five core themes</a:t>
            </a:r>
            <a:endParaRPr lang="en-GB" b="0" dirty="0"/>
          </a:p>
        </p:txBody>
      </p:sp>
      <p:sp>
        <p:nvSpPr>
          <p:cNvPr id="124" name="Rectangle 123"/>
          <p:cNvSpPr/>
          <p:nvPr/>
        </p:nvSpPr>
        <p:spPr>
          <a:xfrm>
            <a:off x="2332629" y="1355214"/>
            <a:ext cx="6367989" cy="677908"/>
          </a:xfrm>
          <a:prstGeom prst="rect">
            <a:avLst/>
          </a:prstGeom>
          <a:gradFill>
            <a:gsLst>
              <a:gs pos="100000">
                <a:srgbClr val="00A4DE"/>
              </a:gs>
              <a:gs pos="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923" rIns="132923" rtlCol="0" anchor="ctr"/>
          <a:lstStyle/>
          <a:p>
            <a:pPr algn="ctr"/>
            <a:r>
              <a:rPr lang="en-IN" b="1" dirty="0">
                <a:solidFill>
                  <a:prstClr val="white"/>
                </a:solidFill>
                <a:latin typeface="Arial" panose="020B0604020202020204" pitchFamily="34" charset="0"/>
                <a:cs typeface="Arial" panose="020B0604020202020204" pitchFamily="34" charset="0"/>
              </a:rPr>
              <a:t>Rationalizing EU trucking schedules by considering actual transit times, GHA capabilities, potential for spread delivery and peak volumes at the hub</a:t>
            </a:r>
          </a:p>
        </p:txBody>
      </p:sp>
      <p:sp>
        <p:nvSpPr>
          <p:cNvPr id="126" name="Rectangle 125"/>
          <p:cNvSpPr/>
          <p:nvPr/>
        </p:nvSpPr>
        <p:spPr>
          <a:xfrm>
            <a:off x="2332629" y="4811598"/>
            <a:ext cx="6367989" cy="677908"/>
          </a:xfrm>
          <a:prstGeom prst="rect">
            <a:avLst/>
          </a:prstGeom>
          <a:gradFill>
            <a:gsLst>
              <a:gs pos="100000">
                <a:srgbClr val="00A4DE"/>
              </a:gs>
              <a:gs pos="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923" rIns="132923" rtlCol="0" anchor="ctr"/>
          <a:lstStyle/>
          <a:p>
            <a:pPr algn="ctr"/>
            <a:r>
              <a:rPr lang="en-IN" b="1" dirty="0">
                <a:solidFill>
                  <a:prstClr val="white"/>
                </a:solidFill>
                <a:latin typeface="Arial" panose="020B0604020202020204" pitchFamily="34" charset="0"/>
                <a:cs typeface="Arial" panose="020B0604020202020204" pitchFamily="34" charset="0"/>
              </a:rPr>
              <a:t>Providing status updates of shipments to customers, e.g. in case of Late-show </a:t>
            </a:r>
          </a:p>
        </p:txBody>
      </p:sp>
      <p:sp>
        <p:nvSpPr>
          <p:cNvPr id="128" name="Rectangle 127"/>
          <p:cNvSpPr/>
          <p:nvPr/>
        </p:nvSpPr>
        <p:spPr>
          <a:xfrm>
            <a:off x="2332629" y="3947502"/>
            <a:ext cx="6367989" cy="677908"/>
          </a:xfrm>
          <a:prstGeom prst="rect">
            <a:avLst/>
          </a:prstGeom>
          <a:gradFill>
            <a:gsLst>
              <a:gs pos="100000">
                <a:srgbClr val="00A4DE"/>
              </a:gs>
              <a:gs pos="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923" rIns="132923" rtlCol="0" anchor="ctr"/>
          <a:lstStyle/>
          <a:p>
            <a:pPr algn="ctr"/>
            <a:r>
              <a:rPr lang="en-IN" b="1" dirty="0">
                <a:solidFill>
                  <a:prstClr val="white"/>
                </a:solidFill>
                <a:latin typeface="Arial" panose="020B0604020202020204" pitchFamily="34" charset="0"/>
                <a:cs typeface="Arial" panose="020B0604020202020204" pitchFamily="34" charset="0"/>
              </a:rPr>
              <a:t>Launching a compliance checker that verifies shipment documentation and proactively signals potential violations of customs requirements</a:t>
            </a:r>
          </a:p>
        </p:txBody>
      </p:sp>
      <p:sp>
        <p:nvSpPr>
          <p:cNvPr id="149" name="Rectangle 148"/>
          <p:cNvSpPr/>
          <p:nvPr/>
        </p:nvSpPr>
        <p:spPr>
          <a:xfrm>
            <a:off x="2332629" y="3083406"/>
            <a:ext cx="6367989" cy="677908"/>
          </a:xfrm>
          <a:prstGeom prst="rect">
            <a:avLst/>
          </a:prstGeom>
          <a:gradFill>
            <a:gsLst>
              <a:gs pos="100000">
                <a:srgbClr val="00A4DE"/>
              </a:gs>
              <a:gs pos="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923" rIns="132923" rtlCol="0" anchor="ctr"/>
          <a:lstStyle/>
          <a:p>
            <a:pPr algn="ctr"/>
            <a:r>
              <a:rPr lang="en-IN" b="1" dirty="0">
                <a:solidFill>
                  <a:prstClr val="white"/>
                </a:solidFill>
                <a:latin typeface="Arial" panose="020B0604020202020204" pitchFamily="34" charset="0"/>
                <a:cs typeface="Arial" panose="020B0604020202020204" pitchFamily="34" charset="0"/>
              </a:rPr>
              <a:t>Implementing a 100% weighing requirement of individual shipments at outstations; updating the air waybill </a:t>
            </a:r>
            <a:r>
              <a:rPr lang="en-IN" b="1" dirty="0" smtClean="0">
                <a:solidFill>
                  <a:prstClr val="white"/>
                </a:solidFill>
                <a:latin typeface="Arial" panose="020B0604020202020204" pitchFamily="34" charset="0"/>
                <a:cs typeface="Arial" panose="020B0604020202020204" pitchFamily="34" charset="0"/>
              </a:rPr>
              <a:t>accordingly</a:t>
            </a:r>
            <a:endParaRPr lang="en-IN" b="1" dirty="0">
              <a:solidFill>
                <a:prstClr val="white"/>
              </a:solidFill>
              <a:latin typeface="Arial" panose="020B0604020202020204" pitchFamily="34" charset="0"/>
              <a:cs typeface="Arial" panose="020B0604020202020204" pitchFamily="34" charset="0"/>
            </a:endParaRPr>
          </a:p>
        </p:txBody>
      </p:sp>
      <p:sp>
        <p:nvSpPr>
          <p:cNvPr id="168" name="Rectangle 167"/>
          <p:cNvSpPr/>
          <p:nvPr/>
        </p:nvSpPr>
        <p:spPr>
          <a:xfrm>
            <a:off x="2332629" y="2219310"/>
            <a:ext cx="6367989" cy="677908"/>
          </a:xfrm>
          <a:prstGeom prst="rect">
            <a:avLst/>
          </a:prstGeom>
          <a:gradFill>
            <a:gsLst>
              <a:gs pos="100000">
                <a:srgbClr val="00A4DE"/>
              </a:gs>
              <a:gs pos="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923" rIns="132923" rtlCol="0" anchor="ctr"/>
          <a:lstStyle/>
          <a:p>
            <a:pPr algn="ctr"/>
            <a:r>
              <a:rPr lang="en-IN" b="1" dirty="0">
                <a:solidFill>
                  <a:prstClr val="white"/>
                </a:solidFill>
                <a:latin typeface="Arial" panose="020B0604020202020204" pitchFamily="34" charset="0"/>
                <a:cs typeface="Arial" panose="020B0604020202020204" pitchFamily="34" charset="0"/>
              </a:rPr>
              <a:t>Redesign of the cargo acceptance process at outstations: new procedures for handling late-show, no-show shipments, status messaging and rebooking</a:t>
            </a:r>
          </a:p>
        </p:txBody>
      </p:sp>
      <p:grpSp>
        <p:nvGrpSpPr>
          <p:cNvPr id="428" name="Group 427"/>
          <p:cNvGrpSpPr>
            <a:grpSpLocks noChangeAspect="1"/>
          </p:cNvGrpSpPr>
          <p:nvPr/>
        </p:nvGrpSpPr>
        <p:grpSpPr>
          <a:xfrm>
            <a:off x="443384" y="3074615"/>
            <a:ext cx="1924413" cy="686730"/>
            <a:chOff x="538260" y="1871989"/>
            <a:chExt cx="1433853" cy="511673"/>
          </a:xfrm>
        </p:grpSpPr>
        <p:sp>
          <p:nvSpPr>
            <p:cNvPr id="153" name="Parallelogram 42"/>
            <p:cNvSpPr/>
            <p:nvPr>
              <p:custDataLst>
                <p:tags r:id="rId7"/>
              </p:custDataLst>
            </p:nvPr>
          </p:nvSpPr>
          <p:spPr>
            <a:xfrm rot="16200000">
              <a:off x="999350" y="1410899"/>
              <a:ext cx="511673" cy="1433853"/>
            </a:xfrm>
            <a:prstGeom prst="rect">
              <a:avLst/>
            </a:prstGeom>
            <a:solidFill>
              <a:sysClr val="window" lastClr="FFFFFF"/>
            </a:solidFill>
            <a:ln w="9525" cap="flat" cmpd="sng" algn="ctr">
              <a:solidFill>
                <a:srgbClr val="6A1A41">
                  <a:shade val="95000"/>
                  <a:satMod val="105000"/>
                </a:srgbClr>
              </a:solidFill>
              <a:prstDash val="solid"/>
              <a:headEnd/>
              <a:tailEnd/>
            </a:ln>
            <a:effectLst>
              <a:outerShdw blurRad="40000" dist="23000" dir="5400000" rotWithShape="0">
                <a:srgbClr val="000000">
                  <a:alpha val="35000"/>
                </a:srgbClr>
              </a:outerShdw>
            </a:effectLst>
          </p:spPr>
          <p:txBody>
            <a:bodyPr vert="vert" lIns="0" tIns="33231" rIns="0" bIns="564923" anchor="ctr"/>
            <a:lstStyle/>
            <a:p>
              <a:pPr algn="ctr" fontAlgn="auto">
                <a:lnSpc>
                  <a:spcPct val="90000"/>
                </a:lnSpc>
                <a:spcBef>
                  <a:spcPts val="0"/>
                </a:spcBef>
                <a:spcAft>
                  <a:spcPts val="0"/>
                </a:spcAft>
                <a:defRPr/>
              </a:pPr>
              <a:r>
                <a:rPr lang="en-GB" b="1" kern="0" dirty="0">
                  <a:solidFill>
                    <a:prstClr val="black"/>
                  </a:solidFill>
                  <a:latin typeface="Arial" panose="020B0604020202020204" pitchFamily="34" charset="0"/>
                  <a:cs typeface="Arial" panose="020B0604020202020204" pitchFamily="34" charset="0"/>
                </a:rPr>
                <a:t>Weighing</a:t>
              </a:r>
            </a:p>
          </p:txBody>
        </p:sp>
        <p:grpSp>
          <p:nvGrpSpPr>
            <p:cNvPr id="154" name="Group 153"/>
            <p:cNvGrpSpPr>
              <a:grpSpLocks noChangeAspect="1"/>
            </p:cNvGrpSpPr>
            <p:nvPr/>
          </p:nvGrpSpPr>
          <p:grpSpPr>
            <a:xfrm>
              <a:off x="1577248" y="2000009"/>
              <a:ext cx="299072" cy="259416"/>
              <a:chOff x="1209671" y="169863"/>
              <a:chExt cx="862011" cy="747713"/>
            </a:xfrm>
            <a:solidFill>
              <a:srgbClr val="0FB4CC"/>
            </a:solidFill>
          </p:grpSpPr>
          <p:sp>
            <p:nvSpPr>
              <p:cNvPr id="155" name="Freeform 137"/>
              <p:cNvSpPr>
                <a:spLocks/>
              </p:cNvSpPr>
              <p:nvPr/>
            </p:nvSpPr>
            <p:spPr bwMode="auto">
              <a:xfrm>
                <a:off x="1209671" y="485777"/>
                <a:ext cx="862011" cy="431799"/>
              </a:xfrm>
              <a:custGeom>
                <a:avLst/>
                <a:gdLst>
                  <a:gd name="T0" fmla="*/ 285 w 1130"/>
                  <a:gd name="T1" fmla="*/ 480 h 565"/>
                  <a:gd name="T2" fmla="*/ 0 w 1130"/>
                  <a:gd name="T3" fmla="*/ 441 h 565"/>
                  <a:gd name="T4" fmla="*/ 0 w 1130"/>
                  <a:gd name="T5" fmla="*/ 99 h 565"/>
                  <a:gd name="T6" fmla="*/ 172 w 1130"/>
                  <a:gd name="T7" fmla="*/ 61 h 565"/>
                  <a:gd name="T8" fmla="*/ 467 w 1130"/>
                  <a:gd name="T9" fmla="*/ 16 h 565"/>
                  <a:gd name="T10" fmla="*/ 728 w 1130"/>
                  <a:gd name="T11" fmla="*/ 116 h 565"/>
                  <a:gd name="T12" fmla="*/ 408 w 1130"/>
                  <a:gd name="T13" fmla="*/ 201 h 565"/>
                  <a:gd name="T14" fmla="*/ 722 w 1130"/>
                  <a:gd name="T15" fmla="*/ 332 h 565"/>
                  <a:gd name="T16" fmla="*/ 1118 w 1130"/>
                  <a:gd name="T17" fmla="*/ 302 h 565"/>
                  <a:gd name="T18" fmla="*/ 646 w 1130"/>
                  <a:gd name="T19" fmla="*/ 565 h 565"/>
                  <a:gd name="T20" fmla="*/ 285 w 1130"/>
                  <a:gd name="T21" fmla="*/ 48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0" h="565">
                    <a:moveTo>
                      <a:pt x="285" y="480"/>
                    </a:moveTo>
                    <a:cubicBezTo>
                      <a:pt x="156" y="425"/>
                      <a:pt x="0" y="441"/>
                      <a:pt x="0" y="441"/>
                    </a:cubicBezTo>
                    <a:lnTo>
                      <a:pt x="0" y="99"/>
                    </a:lnTo>
                    <a:cubicBezTo>
                      <a:pt x="0" y="99"/>
                      <a:pt x="96" y="85"/>
                      <a:pt x="172" y="61"/>
                    </a:cubicBezTo>
                    <a:cubicBezTo>
                      <a:pt x="276" y="29"/>
                      <a:pt x="341" y="0"/>
                      <a:pt x="467" y="16"/>
                    </a:cubicBezTo>
                    <a:cubicBezTo>
                      <a:pt x="638" y="39"/>
                      <a:pt x="728" y="36"/>
                      <a:pt x="728" y="116"/>
                    </a:cubicBezTo>
                    <a:cubicBezTo>
                      <a:pt x="728" y="179"/>
                      <a:pt x="441" y="147"/>
                      <a:pt x="408" y="201"/>
                    </a:cubicBezTo>
                    <a:cubicBezTo>
                      <a:pt x="373" y="259"/>
                      <a:pt x="502" y="337"/>
                      <a:pt x="722" y="332"/>
                    </a:cubicBezTo>
                    <a:cubicBezTo>
                      <a:pt x="936" y="327"/>
                      <a:pt x="1098" y="188"/>
                      <a:pt x="1118" y="302"/>
                    </a:cubicBezTo>
                    <a:cubicBezTo>
                      <a:pt x="1130" y="370"/>
                      <a:pt x="816" y="565"/>
                      <a:pt x="646" y="565"/>
                    </a:cubicBezTo>
                    <a:cubicBezTo>
                      <a:pt x="482" y="564"/>
                      <a:pt x="413" y="536"/>
                      <a:pt x="285" y="480"/>
                    </a:cubicBezTo>
                    <a:close/>
                  </a:path>
                </a:pathLst>
              </a:custGeom>
              <a:grpFill/>
              <a:ln w="0">
                <a:noFill/>
                <a:prstDash val="solid"/>
                <a:round/>
                <a:headEnd/>
                <a:tailEnd/>
              </a:ln>
            </p:spPr>
            <p:txBody>
              <a:bodyPr vert="horz" wrap="square" lIns="84406" tIns="33231" rIns="0" bIns="564923" numCol="1" anchor="t" anchorCtr="0" compatLnSpc="1">
                <a:prstTxWarp prst="textNoShape">
                  <a:avLst/>
                </a:prstTxWarp>
              </a:bodyPr>
              <a:lstStyle/>
              <a:p>
                <a:pPr fontAlgn="auto">
                  <a:spcBef>
                    <a:spcPts val="0"/>
                  </a:spcBef>
                  <a:spcAft>
                    <a:spcPts val="0"/>
                  </a:spcAft>
                  <a:defRPr/>
                </a:pPr>
                <a:endParaRPr lang="nl-NL" b="1" kern="0">
                  <a:solidFill>
                    <a:prstClr val="black"/>
                  </a:solidFill>
                  <a:latin typeface="Arial" panose="020B0604020202020204" pitchFamily="34" charset="0"/>
                  <a:cs typeface="Arial" panose="020B0604020202020204" pitchFamily="34" charset="0"/>
                </a:endParaRPr>
              </a:p>
            </p:txBody>
          </p:sp>
          <p:sp>
            <p:nvSpPr>
              <p:cNvPr id="156" name="Oval 138"/>
              <p:cNvSpPr>
                <a:spLocks noChangeArrowheads="1"/>
              </p:cNvSpPr>
              <p:nvPr/>
            </p:nvSpPr>
            <p:spPr bwMode="auto">
              <a:xfrm>
                <a:off x="1857372" y="379414"/>
                <a:ext cx="184149" cy="184150"/>
              </a:xfrm>
              <a:prstGeom prst="ellipse">
                <a:avLst/>
              </a:prstGeom>
              <a:grpFill/>
              <a:ln w="0">
                <a:noFill/>
                <a:prstDash val="solid"/>
                <a:round/>
                <a:headEnd/>
                <a:tailEnd/>
              </a:ln>
            </p:spPr>
            <p:txBody>
              <a:bodyPr vert="horz" wrap="square" lIns="84406" tIns="33231" rIns="0" bIns="564923" numCol="1" anchor="t" anchorCtr="0" compatLnSpc="1">
                <a:prstTxWarp prst="textNoShape">
                  <a:avLst/>
                </a:prstTxWarp>
              </a:bodyPr>
              <a:lstStyle/>
              <a:p>
                <a:pPr fontAlgn="auto">
                  <a:spcBef>
                    <a:spcPts val="0"/>
                  </a:spcBef>
                  <a:spcAft>
                    <a:spcPts val="0"/>
                  </a:spcAft>
                  <a:defRPr/>
                </a:pPr>
                <a:endParaRPr lang="nl-NL" b="1" kern="0">
                  <a:solidFill>
                    <a:prstClr val="black"/>
                  </a:solidFill>
                  <a:latin typeface="Arial" panose="020B0604020202020204" pitchFamily="34" charset="0"/>
                  <a:cs typeface="Arial" panose="020B0604020202020204" pitchFamily="34" charset="0"/>
                </a:endParaRPr>
              </a:p>
            </p:txBody>
          </p:sp>
          <p:sp>
            <p:nvSpPr>
              <p:cNvPr id="157" name="Oval 139"/>
              <p:cNvSpPr>
                <a:spLocks noChangeArrowheads="1"/>
              </p:cNvSpPr>
              <p:nvPr/>
            </p:nvSpPr>
            <p:spPr bwMode="auto">
              <a:xfrm>
                <a:off x="1687513" y="266702"/>
                <a:ext cx="157163" cy="158751"/>
              </a:xfrm>
              <a:prstGeom prst="ellipse">
                <a:avLst/>
              </a:prstGeom>
              <a:grpFill/>
              <a:ln w="0">
                <a:noFill/>
                <a:prstDash val="solid"/>
                <a:round/>
                <a:headEnd/>
                <a:tailEnd/>
              </a:ln>
            </p:spPr>
            <p:txBody>
              <a:bodyPr vert="horz" wrap="square" lIns="84406" tIns="33231" rIns="0" bIns="564923" numCol="1" anchor="t" anchorCtr="0" compatLnSpc="1">
                <a:prstTxWarp prst="textNoShape">
                  <a:avLst/>
                </a:prstTxWarp>
              </a:bodyPr>
              <a:lstStyle/>
              <a:p>
                <a:pPr fontAlgn="auto">
                  <a:spcBef>
                    <a:spcPts val="0"/>
                  </a:spcBef>
                  <a:spcAft>
                    <a:spcPts val="0"/>
                  </a:spcAft>
                  <a:defRPr/>
                </a:pPr>
                <a:endParaRPr lang="nl-NL" b="1" kern="0">
                  <a:solidFill>
                    <a:prstClr val="black"/>
                  </a:solidFill>
                  <a:latin typeface="Arial" panose="020B0604020202020204" pitchFamily="34" charset="0"/>
                  <a:cs typeface="Arial" panose="020B0604020202020204" pitchFamily="34" charset="0"/>
                </a:endParaRPr>
              </a:p>
            </p:txBody>
          </p:sp>
          <p:sp>
            <p:nvSpPr>
              <p:cNvPr id="158" name="Oval 140"/>
              <p:cNvSpPr>
                <a:spLocks noChangeArrowheads="1"/>
              </p:cNvSpPr>
              <p:nvPr/>
            </p:nvSpPr>
            <p:spPr bwMode="auto">
              <a:xfrm>
                <a:off x="1849437" y="169863"/>
                <a:ext cx="103189" cy="101601"/>
              </a:xfrm>
              <a:prstGeom prst="ellipse">
                <a:avLst/>
              </a:prstGeom>
              <a:grpFill/>
              <a:ln w="0">
                <a:noFill/>
                <a:prstDash val="solid"/>
                <a:round/>
                <a:headEnd/>
                <a:tailEnd/>
              </a:ln>
            </p:spPr>
            <p:txBody>
              <a:bodyPr vert="horz" wrap="square" lIns="84406" tIns="33231" rIns="0" bIns="564923" numCol="1" anchor="t" anchorCtr="0" compatLnSpc="1">
                <a:prstTxWarp prst="textNoShape">
                  <a:avLst/>
                </a:prstTxWarp>
              </a:bodyPr>
              <a:lstStyle/>
              <a:p>
                <a:pPr fontAlgn="auto">
                  <a:spcBef>
                    <a:spcPts val="0"/>
                  </a:spcBef>
                  <a:spcAft>
                    <a:spcPts val="0"/>
                  </a:spcAft>
                  <a:defRPr/>
                </a:pPr>
                <a:endParaRPr lang="nl-NL" b="1" kern="0">
                  <a:solidFill>
                    <a:prstClr val="black"/>
                  </a:solidFill>
                  <a:latin typeface="Arial" panose="020B0604020202020204" pitchFamily="34" charset="0"/>
                  <a:cs typeface="Arial" panose="020B0604020202020204" pitchFamily="34" charset="0"/>
                </a:endParaRPr>
              </a:p>
            </p:txBody>
          </p:sp>
        </p:grpSp>
      </p:grpSp>
      <p:grpSp>
        <p:nvGrpSpPr>
          <p:cNvPr id="424" name="Group 423"/>
          <p:cNvGrpSpPr>
            <a:grpSpLocks noChangeAspect="1"/>
          </p:cNvGrpSpPr>
          <p:nvPr/>
        </p:nvGrpSpPr>
        <p:grpSpPr>
          <a:xfrm>
            <a:off x="443384" y="4802806"/>
            <a:ext cx="1924413" cy="686730"/>
            <a:chOff x="538260" y="4516626"/>
            <a:chExt cx="1433853" cy="511673"/>
          </a:xfrm>
        </p:grpSpPr>
        <p:sp>
          <p:nvSpPr>
            <p:cNvPr id="159" name="Parallelogram 42"/>
            <p:cNvSpPr/>
            <p:nvPr>
              <p:custDataLst>
                <p:tags r:id="rId6"/>
              </p:custDataLst>
            </p:nvPr>
          </p:nvSpPr>
          <p:spPr>
            <a:xfrm rot="16200000">
              <a:off x="999350" y="4055536"/>
              <a:ext cx="511673" cy="1433853"/>
            </a:xfrm>
            <a:prstGeom prst="rect">
              <a:avLst/>
            </a:prstGeom>
            <a:solidFill>
              <a:sysClr val="window" lastClr="FFFFFF"/>
            </a:solidFill>
            <a:ln w="9525" cap="flat" cmpd="sng" algn="ctr">
              <a:solidFill>
                <a:srgbClr val="6A1A41">
                  <a:shade val="95000"/>
                  <a:satMod val="105000"/>
                </a:srgbClr>
              </a:solidFill>
              <a:prstDash val="solid"/>
              <a:headEnd/>
              <a:tailEnd/>
            </a:ln>
            <a:effectLst>
              <a:outerShdw blurRad="40000" dist="23000" dir="5400000" rotWithShape="0">
                <a:srgbClr val="000000">
                  <a:alpha val="35000"/>
                </a:srgbClr>
              </a:outerShdw>
            </a:effectLst>
          </p:spPr>
          <p:txBody>
            <a:bodyPr vert="vert" lIns="0" tIns="33231" rIns="0" bIns="564923" anchor="ctr"/>
            <a:lstStyle/>
            <a:p>
              <a:pPr algn="ctr" fontAlgn="auto">
                <a:lnSpc>
                  <a:spcPct val="90000"/>
                </a:lnSpc>
                <a:spcBef>
                  <a:spcPts val="0"/>
                </a:spcBef>
                <a:spcAft>
                  <a:spcPts val="0"/>
                </a:spcAft>
                <a:defRPr/>
              </a:pPr>
              <a:r>
                <a:rPr lang="en-GB" b="1" kern="0" dirty="0">
                  <a:solidFill>
                    <a:prstClr val="black"/>
                  </a:solidFill>
                  <a:latin typeface="Arial" panose="020B0604020202020204" pitchFamily="34" charset="0"/>
                  <a:cs typeface="Arial" panose="020B0604020202020204" pitchFamily="34" charset="0"/>
                </a:rPr>
                <a:t>Status updates</a:t>
              </a:r>
            </a:p>
          </p:txBody>
        </p:sp>
        <p:sp>
          <p:nvSpPr>
            <p:cNvPr id="231" name="Freeform 5"/>
            <p:cNvSpPr>
              <a:spLocks noChangeAspect="1" noEditPoints="1"/>
            </p:cNvSpPr>
            <p:nvPr/>
          </p:nvSpPr>
          <p:spPr bwMode="auto">
            <a:xfrm>
              <a:off x="1570761" y="4665254"/>
              <a:ext cx="312046" cy="224964"/>
            </a:xfrm>
            <a:custGeom>
              <a:avLst/>
              <a:gdLst>
                <a:gd name="T0" fmla="*/ 537 w 1074"/>
                <a:gd name="T1" fmla="*/ 0 h 776"/>
                <a:gd name="T2" fmla="*/ 316 w 1074"/>
                <a:gd name="T3" fmla="*/ 92 h 776"/>
                <a:gd name="T4" fmla="*/ 226 w 1074"/>
                <a:gd name="T5" fmla="*/ 277 h 776"/>
                <a:gd name="T6" fmla="*/ 0 w 1074"/>
                <a:gd name="T7" fmla="*/ 526 h 776"/>
                <a:gd name="T8" fmla="*/ 250 w 1074"/>
                <a:gd name="T9" fmla="*/ 776 h 776"/>
                <a:gd name="T10" fmla="*/ 862 w 1074"/>
                <a:gd name="T11" fmla="*/ 776 h 776"/>
                <a:gd name="T12" fmla="*/ 1074 w 1074"/>
                <a:gd name="T13" fmla="*/ 563 h 776"/>
                <a:gd name="T14" fmla="*/ 862 w 1074"/>
                <a:gd name="T15" fmla="*/ 350 h 776"/>
                <a:gd name="T16" fmla="*/ 847 w 1074"/>
                <a:gd name="T17" fmla="*/ 350 h 776"/>
                <a:gd name="T18" fmla="*/ 758 w 1074"/>
                <a:gd name="T19" fmla="*/ 92 h 776"/>
                <a:gd name="T20" fmla="*/ 537 w 1074"/>
                <a:gd name="T21" fmla="*/ 0 h 776"/>
                <a:gd name="T22" fmla="*/ 537 w 1074"/>
                <a:gd name="T23" fmla="*/ 250 h 776"/>
                <a:gd name="T24" fmla="*/ 554 w 1074"/>
                <a:gd name="T25" fmla="*/ 257 h 776"/>
                <a:gd name="T26" fmla="*/ 691 w 1074"/>
                <a:gd name="T27" fmla="*/ 382 h 776"/>
                <a:gd name="T28" fmla="*/ 693 w 1074"/>
                <a:gd name="T29" fmla="*/ 417 h 776"/>
                <a:gd name="T30" fmla="*/ 658 w 1074"/>
                <a:gd name="T31" fmla="*/ 419 h 776"/>
                <a:gd name="T32" fmla="*/ 562 w 1074"/>
                <a:gd name="T33" fmla="*/ 332 h 776"/>
                <a:gd name="T34" fmla="*/ 562 w 1074"/>
                <a:gd name="T35" fmla="*/ 626 h 776"/>
                <a:gd name="T36" fmla="*/ 537 w 1074"/>
                <a:gd name="T37" fmla="*/ 651 h 776"/>
                <a:gd name="T38" fmla="*/ 512 w 1074"/>
                <a:gd name="T39" fmla="*/ 626 h 776"/>
                <a:gd name="T40" fmla="*/ 512 w 1074"/>
                <a:gd name="T41" fmla="*/ 332 h 776"/>
                <a:gd name="T42" fmla="*/ 416 w 1074"/>
                <a:gd name="T43" fmla="*/ 419 h 776"/>
                <a:gd name="T44" fmla="*/ 381 w 1074"/>
                <a:gd name="T45" fmla="*/ 417 h 776"/>
                <a:gd name="T46" fmla="*/ 383 w 1074"/>
                <a:gd name="T47" fmla="*/ 382 h 776"/>
                <a:gd name="T48" fmla="*/ 520 w 1074"/>
                <a:gd name="T49" fmla="*/ 257 h 776"/>
                <a:gd name="T50" fmla="*/ 537 w 1074"/>
                <a:gd name="T51" fmla="*/ 25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4" h="776">
                  <a:moveTo>
                    <a:pt x="537" y="0"/>
                  </a:moveTo>
                  <a:cubicBezTo>
                    <a:pt x="457" y="0"/>
                    <a:pt x="377" y="31"/>
                    <a:pt x="316" y="92"/>
                  </a:cubicBezTo>
                  <a:cubicBezTo>
                    <a:pt x="264" y="144"/>
                    <a:pt x="234" y="209"/>
                    <a:pt x="226" y="277"/>
                  </a:cubicBezTo>
                  <a:cubicBezTo>
                    <a:pt x="99" y="288"/>
                    <a:pt x="0" y="395"/>
                    <a:pt x="0" y="526"/>
                  </a:cubicBezTo>
                  <a:cubicBezTo>
                    <a:pt x="0" y="664"/>
                    <a:pt x="111" y="776"/>
                    <a:pt x="250" y="776"/>
                  </a:cubicBezTo>
                  <a:lnTo>
                    <a:pt x="862" y="776"/>
                  </a:lnTo>
                  <a:cubicBezTo>
                    <a:pt x="980" y="776"/>
                    <a:pt x="1074" y="681"/>
                    <a:pt x="1074" y="563"/>
                  </a:cubicBezTo>
                  <a:cubicBezTo>
                    <a:pt x="1074" y="445"/>
                    <a:pt x="980" y="350"/>
                    <a:pt x="862" y="350"/>
                  </a:cubicBezTo>
                  <a:lnTo>
                    <a:pt x="847" y="350"/>
                  </a:lnTo>
                  <a:cubicBezTo>
                    <a:pt x="858" y="259"/>
                    <a:pt x="828" y="162"/>
                    <a:pt x="758" y="92"/>
                  </a:cubicBezTo>
                  <a:cubicBezTo>
                    <a:pt x="697" y="31"/>
                    <a:pt x="617" y="0"/>
                    <a:pt x="537" y="0"/>
                  </a:cubicBezTo>
                  <a:close/>
                  <a:moveTo>
                    <a:pt x="537" y="250"/>
                  </a:moveTo>
                  <a:cubicBezTo>
                    <a:pt x="544" y="250"/>
                    <a:pt x="548" y="252"/>
                    <a:pt x="554" y="257"/>
                  </a:cubicBezTo>
                  <a:lnTo>
                    <a:pt x="691" y="382"/>
                  </a:lnTo>
                  <a:cubicBezTo>
                    <a:pt x="701" y="391"/>
                    <a:pt x="703" y="408"/>
                    <a:pt x="693" y="417"/>
                  </a:cubicBezTo>
                  <a:cubicBezTo>
                    <a:pt x="684" y="427"/>
                    <a:pt x="667" y="428"/>
                    <a:pt x="658" y="419"/>
                  </a:cubicBezTo>
                  <a:lnTo>
                    <a:pt x="562" y="332"/>
                  </a:lnTo>
                  <a:lnTo>
                    <a:pt x="562" y="626"/>
                  </a:lnTo>
                  <a:cubicBezTo>
                    <a:pt x="562" y="639"/>
                    <a:pt x="551" y="651"/>
                    <a:pt x="537" y="651"/>
                  </a:cubicBezTo>
                  <a:cubicBezTo>
                    <a:pt x="523" y="651"/>
                    <a:pt x="512" y="639"/>
                    <a:pt x="512" y="626"/>
                  </a:cubicBezTo>
                  <a:lnTo>
                    <a:pt x="512" y="332"/>
                  </a:lnTo>
                  <a:lnTo>
                    <a:pt x="416" y="419"/>
                  </a:lnTo>
                  <a:cubicBezTo>
                    <a:pt x="407" y="428"/>
                    <a:pt x="390" y="427"/>
                    <a:pt x="381" y="417"/>
                  </a:cubicBezTo>
                  <a:cubicBezTo>
                    <a:pt x="372" y="408"/>
                    <a:pt x="372" y="391"/>
                    <a:pt x="383" y="382"/>
                  </a:cubicBezTo>
                  <a:lnTo>
                    <a:pt x="520" y="257"/>
                  </a:lnTo>
                  <a:cubicBezTo>
                    <a:pt x="524" y="253"/>
                    <a:pt x="530" y="251"/>
                    <a:pt x="537" y="250"/>
                  </a:cubicBezTo>
                  <a:close/>
                </a:path>
              </a:pathLst>
            </a:custGeom>
            <a:solidFill>
              <a:srgbClr val="0E305D"/>
            </a:solidFill>
            <a:ln>
              <a:noFill/>
            </a:ln>
          </p:spPr>
          <p:txBody>
            <a:bodyPr vert="horz" wrap="square" lIns="84406" tIns="33231" rIns="0" bIns="564923" numCol="1" anchor="t" anchorCtr="0" compatLnSpc="1">
              <a:prstTxWarp prst="textNoShape">
                <a:avLst/>
              </a:prstTxWarp>
            </a:bodyPr>
            <a:lstStyle/>
            <a:p>
              <a:endParaRPr lang="en-GB">
                <a:solidFill>
                  <a:prstClr val="black"/>
                </a:solidFill>
                <a:latin typeface="Arial" charset="0"/>
              </a:endParaRPr>
            </a:p>
          </p:txBody>
        </p:sp>
      </p:grpSp>
      <p:grpSp>
        <p:nvGrpSpPr>
          <p:cNvPr id="427" name="Group 426"/>
          <p:cNvGrpSpPr>
            <a:grpSpLocks noChangeAspect="1"/>
          </p:cNvGrpSpPr>
          <p:nvPr/>
        </p:nvGrpSpPr>
        <p:grpSpPr>
          <a:xfrm>
            <a:off x="443384" y="2210519"/>
            <a:ext cx="1924413" cy="686730"/>
            <a:chOff x="538260" y="2492896"/>
            <a:chExt cx="1433853" cy="511673"/>
          </a:xfrm>
        </p:grpSpPr>
        <p:sp>
          <p:nvSpPr>
            <p:cNvPr id="163" name="Parallelogram 42"/>
            <p:cNvSpPr/>
            <p:nvPr>
              <p:custDataLst>
                <p:tags r:id="rId5"/>
              </p:custDataLst>
            </p:nvPr>
          </p:nvSpPr>
          <p:spPr>
            <a:xfrm rot="16200000">
              <a:off x="999350" y="2031806"/>
              <a:ext cx="511673" cy="1433853"/>
            </a:xfrm>
            <a:prstGeom prst="rect">
              <a:avLst/>
            </a:prstGeom>
            <a:solidFill>
              <a:sysClr val="window" lastClr="FFFFFF"/>
            </a:solidFill>
            <a:ln w="9525" cap="flat" cmpd="sng" algn="ctr">
              <a:solidFill>
                <a:srgbClr val="6A1A41">
                  <a:shade val="95000"/>
                  <a:satMod val="105000"/>
                </a:srgbClr>
              </a:solidFill>
              <a:prstDash val="solid"/>
              <a:headEnd/>
              <a:tailEnd/>
            </a:ln>
            <a:effectLst>
              <a:outerShdw blurRad="40000" dist="23000" dir="5400000" rotWithShape="0">
                <a:srgbClr val="000000">
                  <a:alpha val="35000"/>
                </a:srgbClr>
              </a:outerShdw>
            </a:effectLst>
          </p:spPr>
          <p:txBody>
            <a:bodyPr vert="vert" lIns="0" tIns="33231" rIns="0" bIns="564923" anchor="ctr"/>
            <a:lstStyle/>
            <a:p>
              <a:pPr algn="ctr" fontAlgn="auto">
                <a:lnSpc>
                  <a:spcPct val="90000"/>
                </a:lnSpc>
                <a:spcBef>
                  <a:spcPts val="0"/>
                </a:spcBef>
                <a:spcAft>
                  <a:spcPts val="0"/>
                </a:spcAft>
                <a:defRPr/>
              </a:pPr>
              <a:r>
                <a:rPr lang="en-GB" b="1" kern="0" dirty="0">
                  <a:solidFill>
                    <a:prstClr val="black"/>
                  </a:solidFill>
                  <a:latin typeface="Arial" panose="020B0604020202020204" pitchFamily="34" charset="0"/>
                  <a:cs typeface="Arial" panose="020B0604020202020204" pitchFamily="34" charset="0"/>
                </a:rPr>
                <a:t>Acceptance procedures</a:t>
              </a:r>
            </a:p>
          </p:txBody>
        </p:sp>
        <p:grpSp>
          <p:nvGrpSpPr>
            <p:cNvPr id="404" name="Group 403"/>
            <p:cNvGrpSpPr>
              <a:grpSpLocks noChangeAspect="1"/>
            </p:cNvGrpSpPr>
            <p:nvPr/>
          </p:nvGrpSpPr>
          <p:grpSpPr>
            <a:xfrm>
              <a:off x="1561343" y="2605482"/>
              <a:ext cx="330882" cy="272266"/>
              <a:chOff x="4600575" y="-398463"/>
              <a:chExt cx="958851" cy="788988"/>
            </a:xfrm>
            <a:solidFill>
              <a:srgbClr val="3DAD94"/>
            </a:solidFill>
          </p:grpSpPr>
          <p:sp>
            <p:nvSpPr>
              <p:cNvPr id="318" name="Freeform 92"/>
              <p:cNvSpPr>
                <a:spLocks/>
              </p:cNvSpPr>
              <p:nvPr/>
            </p:nvSpPr>
            <p:spPr bwMode="auto">
              <a:xfrm>
                <a:off x="4973638" y="-288925"/>
                <a:ext cx="585788" cy="419100"/>
              </a:xfrm>
              <a:custGeom>
                <a:avLst/>
                <a:gdLst>
                  <a:gd name="T0" fmla="*/ 735 w 769"/>
                  <a:gd name="T1" fmla="*/ 34 h 549"/>
                  <a:gd name="T2" fmla="*/ 611 w 769"/>
                  <a:gd name="T3" fmla="*/ 34 h 549"/>
                  <a:gd name="T4" fmla="*/ 307 w 769"/>
                  <a:gd name="T5" fmla="*/ 338 h 549"/>
                  <a:gd name="T6" fmla="*/ 158 w 769"/>
                  <a:gd name="T7" fmla="*/ 189 h 549"/>
                  <a:gd name="T8" fmla="*/ 34 w 769"/>
                  <a:gd name="T9" fmla="*/ 189 h 549"/>
                  <a:gd name="T10" fmla="*/ 34 w 769"/>
                  <a:gd name="T11" fmla="*/ 313 h 549"/>
                  <a:gd name="T12" fmla="*/ 245 w 769"/>
                  <a:gd name="T13" fmla="*/ 524 h 549"/>
                  <a:gd name="T14" fmla="*/ 307 w 769"/>
                  <a:gd name="T15" fmla="*/ 549 h 549"/>
                  <a:gd name="T16" fmla="*/ 369 w 769"/>
                  <a:gd name="T17" fmla="*/ 524 h 549"/>
                  <a:gd name="T18" fmla="*/ 735 w 769"/>
                  <a:gd name="T19" fmla="*/ 158 h 549"/>
                  <a:gd name="T20" fmla="*/ 735 w 769"/>
                  <a:gd name="T21" fmla="*/ 34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9" h="549">
                    <a:moveTo>
                      <a:pt x="735" y="34"/>
                    </a:moveTo>
                    <a:cubicBezTo>
                      <a:pt x="701" y="0"/>
                      <a:pt x="646" y="0"/>
                      <a:pt x="611" y="34"/>
                    </a:cubicBezTo>
                    <a:lnTo>
                      <a:pt x="307" y="338"/>
                    </a:lnTo>
                    <a:lnTo>
                      <a:pt x="158" y="189"/>
                    </a:lnTo>
                    <a:cubicBezTo>
                      <a:pt x="124" y="155"/>
                      <a:pt x="68" y="155"/>
                      <a:pt x="34" y="189"/>
                    </a:cubicBezTo>
                    <a:cubicBezTo>
                      <a:pt x="0" y="223"/>
                      <a:pt x="0" y="278"/>
                      <a:pt x="34" y="313"/>
                    </a:cubicBezTo>
                    <a:lnTo>
                      <a:pt x="245" y="524"/>
                    </a:lnTo>
                    <a:cubicBezTo>
                      <a:pt x="262" y="541"/>
                      <a:pt x="285" y="549"/>
                      <a:pt x="307" y="549"/>
                    </a:cubicBezTo>
                    <a:cubicBezTo>
                      <a:pt x="330" y="549"/>
                      <a:pt x="352" y="541"/>
                      <a:pt x="369" y="524"/>
                    </a:cubicBezTo>
                    <a:lnTo>
                      <a:pt x="735" y="158"/>
                    </a:lnTo>
                    <a:cubicBezTo>
                      <a:pt x="769" y="124"/>
                      <a:pt x="769" y="68"/>
                      <a:pt x="735" y="34"/>
                    </a:cubicBezTo>
                    <a:close/>
                  </a:path>
                </a:pathLst>
              </a:custGeom>
              <a:grpFill/>
              <a:ln w="0">
                <a:noFill/>
                <a:prstDash val="solid"/>
                <a:round/>
                <a:headEnd/>
                <a:tailEnd/>
              </a:ln>
            </p:spPr>
            <p:txBody>
              <a:bodyPr vert="horz" wrap="square" lIns="84406" tIns="33231" rIns="0" bIns="564923" numCol="1" anchor="t" anchorCtr="0" compatLnSpc="1">
                <a:prstTxWarp prst="textNoShape">
                  <a:avLst/>
                </a:prstTxWarp>
              </a:bodyPr>
              <a:lstStyle/>
              <a:p>
                <a:endParaRPr lang="en-GB">
                  <a:solidFill>
                    <a:prstClr val="black"/>
                  </a:solidFill>
                  <a:latin typeface="Arial" charset="0"/>
                </a:endParaRPr>
              </a:p>
            </p:txBody>
          </p:sp>
          <p:sp>
            <p:nvSpPr>
              <p:cNvPr id="319" name="Freeform 93"/>
              <p:cNvSpPr>
                <a:spLocks/>
              </p:cNvSpPr>
              <p:nvPr/>
            </p:nvSpPr>
            <p:spPr bwMode="auto">
              <a:xfrm>
                <a:off x="4600575" y="-398463"/>
                <a:ext cx="612775" cy="788988"/>
              </a:xfrm>
              <a:custGeom>
                <a:avLst/>
                <a:gdLst>
                  <a:gd name="T0" fmla="*/ 652 w 804"/>
                  <a:gd name="T1" fmla="*/ 749 h 1034"/>
                  <a:gd name="T2" fmla="*/ 440 w 804"/>
                  <a:gd name="T3" fmla="*/ 538 h 1034"/>
                  <a:gd name="T4" fmla="*/ 380 w 804"/>
                  <a:gd name="T5" fmla="*/ 393 h 1034"/>
                  <a:gd name="T6" fmla="*/ 440 w 804"/>
                  <a:gd name="T7" fmla="*/ 248 h 1034"/>
                  <a:gd name="T8" fmla="*/ 585 w 804"/>
                  <a:gd name="T9" fmla="*/ 188 h 1034"/>
                  <a:gd name="T10" fmla="*/ 730 w 804"/>
                  <a:gd name="T11" fmla="*/ 248 h 1034"/>
                  <a:gd name="T12" fmla="*/ 797 w 804"/>
                  <a:gd name="T13" fmla="*/ 315 h 1034"/>
                  <a:gd name="T14" fmla="*/ 804 w 804"/>
                  <a:gd name="T15" fmla="*/ 308 h 1034"/>
                  <a:gd name="T16" fmla="*/ 804 w 804"/>
                  <a:gd name="T17" fmla="*/ 0 h 1034"/>
                  <a:gd name="T18" fmla="*/ 0 w 804"/>
                  <a:gd name="T19" fmla="*/ 0 h 1034"/>
                  <a:gd name="T20" fmla="*/ 0 w 804"/>
                  <a:gd name="T21" fmla="*/ 1034 h 1034"/>
                  <a:gd name="T22" fmla="*/ 804 w 804"/>
                  <a:gd name="T23" fmla="*/ 1034 h 1034"/>
                  <a:gd name="T24" fmla="*/ 804 w 804"/>
                  <a:gd name="T25" fmla="*/ 809 h 1034"/>
                  <a:gd name="T26" fmla="*/ 797 w 804"/>
                  <a:gd name="T27" fmla="*/ 809 h 1034"/>
                  <a:gd name="T28" fmla="*/ 652 w 804"/>
                  <a:gd name="T29" fmla="*/ 749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4" h="1034">
                    <a:moveTo>
                      <a:pt x="652" y="749"/>
                    </a:moveTo>
                    <a:lnTo>
                      <a:pt x="440" y="538"/>
                    </a:lnTo>
                    <a:cubicBezTo>
                      <a:pt x="402" y="499"/>
                      <a:pt x="380" y="447"/>
                      <a:pt x="380" y="393"/>
                    </a:cubicBezTo>
                    <a:cubicBezTo>
                      <a:pt x="380" y="338"/>
                      <a:pt x="402" y="287"/>
                      <a:pt x="440" y="248"/>
                    </a:cubicBezTo>
                    <a:cubicBezTo>
                      <a:pt x="479" y="209"/>
                      <a:pt x="530" y="188"/>
                      <a:pt x="585" y="188"/>
                    </a:cubicBezTo>
                    <a:cubicBezTo>
                      <a:pt x="640" y="188"/>
                      <a:pt x="691" y="209"/>
                      <a:pt x="730" y="248"/>
                    </a:cubicBezTo>
                    <a:lnTo>
                      <a:pt x="797" y="315"/>
                    </a:lnTo>
                    <a:lnTo>
                      <a:pt x="804" y="308"/>
                    </a:lnTo>
                    <a:lnTo>
                      <a:pt x="804" y="0"/>
                    </a:lnTo>
                    <a:lnTo>
                      <a:pt x="0" y="0"/>
                    </a:lnTo>
                    <a:lnTo>
                      <a:pt x="0" y="1034"/>
                    </a:lnTo>
                    <a:lnTo>
                      <a:pt x="804" y="1034"/>
                    </a:lnTo>
                    <a:lnTo>
                      <a:pt x="804" y="809"/>
                    </a:lnTo>
                    <a:cubicBezTo>
                      <a:pt x="802" y="809"/>
                      <a:pt x="800" y="809"/>
                      <a:pt x="797" y="809"/>
                    </a:cubicBezTo>
                    <a:cubicBezTo>
                      <a:pt x="742" y="809"/>
                      <a:pt x="691" y="788"/>
                      <a:pt x="652" y="749"/>
                    </a:cubicBezTo>
                    <a:close/>
                  </a:path>
                </a:pathLst>
              </a:custGeom>
              <a:grpFill/>
              <a:ln w="0">
                <a:noFill/>
                <a:prstDash val="solid"/>
                <a:round/>
                <a:headEnd/>
                <a:tailEnd/>
              </a:ln>
            </p:spPr>
            <p:txBody>
              <a:bodyPr vert="horz" wrap="square" lIns="84406" tIns="33231" rIns="0" bIns="564923" numCol="1" anchor="t" anchorCtr="0" compatLnSpc="1">
                <a:prstTxWarp prst="textNoShape">
                  <a:avLst/>
                </a:prstTxWarp>
              </a:bodyPr>
              <a:lstStyle/>
              <a:p>
                <a:endParaRPr lang="en-GB">
                  <a:solidFill>
                    <a:prstClr val="black"/>
                  </a:solidFill>
                  <a:latin typeface="Arial" charset="0"/>
                </a:endParaRPr>
              </a:p>
            </p:txBody>
          </p:sp>
        </p:grpSp>
      </p:grpSp>
      <p:grpSp>
        <p:nvGrpSpPr>
          <p:cNvPr id="426" name="Group 425"/>
          <p:cNvGrpSpPr>
            <a:grpSpLocks noChangeAspect="1"/>
          </p:cNvGrpSpPr>
          <p:nvPr/>
        </p:nvGrpSpPr>
        <p:grpSpPr>
          <a:xfrm>
            <a:off x="443384" y="1346423"/>
            <a:ext cx="1924413" cy="686730"/>
            <a:chOff x="538260" y="3670200"/>
            <a:chExt cx="1433853" cy="511673"/>
          </a:xfrm>
        </p:grpSpPr>
        <p:sp>
          <p:nvSpPr>
            <p:cNvPr id="147" name="Parallelogram 42"/>
            <p:cNvSpPr/>
            <p:nvPr>
              <p:custDataLst>
                <p:tags r:id="rId4"/>
              </p:custDataLst>
            </p:nvPr>
          </p:nvSpPr>
          <p:spPr>
            <a:xfrm rot="16200000">
              <a:off x="999350" y="3209110"/>
              <a:ext cx="511673" cy="1433853"/>
            </a:xfrm>
            <a:prstGeom prst="rect">
              <a:avLst/>
            </a:prstGeom>
            <a:solidFill>
              <a:sysClr val="window" lastClr="FFFFFF"/>
            </a:solidFill>
            <a:ln w="9525" cap="flat" cmpd="sng" algn="ctr">
              <a:solidFill>
                <a:srgbClr val="6A1A41">
                  <a:shade val="95000"/>
                  <a:satMod val="105000"/>
                </a:srgbClr>
              </a:solidFill>
              <a:prstDash val="solid"/>
              <a:headEnd/>
              <a:tailEnd/>
            </a:ln>
            <a:effectLst>
              <a:outerShdw blurRad="40000" dist="23000" dir="5400000" rotWithShape="0">
                <a:srgbClr val="000000">
                  <a:alpha val="35000"/>
                </a:srgbClr>
              </a:outerShdw>
            </a:effectLst>
          </p:spPr>
          <p:txBody>
            <a:bodyPr vert="vert" lIns="0" tIns="33231" rIns="0" bIns="564923" anchor="ctr"/>
            <a:lstStyle/>
            <a:p>
              <a:pPr algn="ctr" fontAlgn="auto">
                <a:lnSpc>
                  <a:spcPct val="90000"/>
                </a:lnSpc>
                <a:spcBef>
                  <a:spcPts val="0"/>
                </a:spcBef>
                <a:spcAft>
                  <a:spcPts val="0"/>
                </a:spcAft>
                <a:defRPr/>
              </a:pPr>
              <a:r>
                <a:rPr lang="en-GB" b="1" kern="0" dirty="0">
                  <a:solidFill>
                    <a:prstClr val="black"/>
                  </a:solidFill>
                  <a:latin typeface="Arial" panose="020B0604020202020204" pitchFamily="34" charset="0"/>
                  <a:cs typeface="Arial" panose="020B0604020202020204" pitchFamily="34" charset="0"/>
                </a:rPr>
                <a:t>Trucking rationalization</a:t>
              </a:r>
            </a:p>
          </p:txBody>
        </p:sp>
        <p:grpSp>
          <p:nvGrpSpPr>
            <p:cNvPr id="403" name="Group 402"/>
            <p:cNvGrpSpPr>
              <a:grpSpLocks noChangeAspect="1"/>
            </p:cNvGrpSpPr>
            <p:nvPr/>
          </p:nvGrpSpPr>
          <p:grpSpPr>
            <a:xfrm>
              <a:off x="1568685" y="3832149"/>
              <a:ext cx="307013" cy="210975"/>
              <a:chOff x="3092450" y="-233363"/>
              <a:chExt cx="954088" cy="655638"/>
            </a:xfrm>
            <a:solidFill>
              <a:srgbClr val="86C463"/>
            </a:solidFill>
          </p:grpSpPr>
          <p:sp>
            <p:nvSpPr>
              <p:cNvPr id="363" name="Oval 138"/>
              <p:cNvSpPr>
                <a:spLocks noChangeArrowheads="1"/>
              </p:cNvSpPr>
              <p:nvPr/>
            </p:nvSpPr>
            <p:spPr bwMode="auto">
              <a:xfrm>
                <a:off x="3748088" y="242887"/>
                <a:ext cx="179388" cy="179388"/>
              </a:xfrm>
              <a:prstGeom prst="ellipse">
                <a:avLst/>
              </a:prstGeom>
              <a:grpFill/>
              <a:ln w="0">
                <a:noFill/>
                <a:prstDash val="solid"/>
                <a:round/>
                <a:headEnd/>
                <a:tailEnd/>
              </a:ln>
            </p:spPr>
            <p:txBody>
              <a:bodyPr vert="horz" wrap="square" lIns="84406" tIns="33231" rIns="0" bIns="564923" numCol="1" anchor="t" anchorCtr="0" compatLnSpc="1">
                <a:prstTxWarp prst="textNoShape">
                  <a:avLst/>
                </a:prstTxWarp>
              </a:bodyPr>
              <a:lstStyle/>
              <a:p>
                <a:endParaRPr lang="en-GB">
                  <a:solidFill>
                    <a:prstClr val="black"/>
                  </a:solidFill>
                  <a:latin typeface="Arial" charset="0"/>
                </a:endParaRPr>
              </a:p>
            </p:txBody>
          </p:sp>
          <p:sp>
            <p:nvSpPr>
              <p:cNvPr id="364" name="Freeform 139"/>
              <p:cNvSpPr>
                <a:spLocks/>
              </p:cNvSpPr>
              <p:nvPr/>
            </p:nvSpPr>
            <p:spPr bwMode="auto">
              <a:xfrm>
                <a:off x="3092450" y="-233363"/>
                <a:ext cx="685800" cy="565150"/>
              </a:xfrm>
              <a:custGeom>
                <a:avLst/>
                <a:gdLst>
                  <a:gd name="T0" fmla="*/ 898 w 898"/>
                  <a:gd name="T1" fmla="*/ 235 h 743"/>
                  <a:gd name="T2" fmla="*/ 898 w 898"/>
                  <a:gd name="T3" fmla="*/ 118 h 743"/>
                  <a:gd name="T4" fmla="*/ 898 w 898"/>
                  <a:gd name="T5" fmla="*/ 78 h 743"/>
                  <a:gd name="T6" fmla="*/ 820 w 898"/>
                  <a:gd name="T7" fmla="*/ 0 h 743"/>
                  <a:gd name="T8" fmla="*/ 78 w 898"/>
                  <a:gd name="T9" fmla="*/ 0 h 743"/>
                  <a:gd name="T10" fmla="*/ 0 w 898"/>
                  <a:gd name="T11" fmla="*/ 78 h 743"/>
                  <a:gd name="T12" fmla="*/ 0 w 898"/>
                  <a:gd name="T13" fmla="*/ 508 h 743"/>
                  <a:gd name="T14" fmla="*/ 78 w 898"/>
                  <a:gd name="T15" fmla="*/ 586 h 743"/>
                  <a:gd name="T16" fmla="*/ 156 w 898"/>
                  <a:gd name="T17" fmla="*/ 586 h 743"/>
                  <a:gd name="T18" fmla="*/ 156 w 898"/>
                  <a:gd name="T19" fmla="*/ 587 h 743"/>
                  <a:gd name="T20" fmla="*/ 273 w 898"/>
                  <a:gd name="T21" fmla="*/ 547 h 743"/>
                  <a:gd name="T22" fmla="*/ 469 w 898"/>
                  <a:gd name="T23" fmla="*/ 743 h 743"/>
                  <a:gd name="T24" fmla="*/ 781 w 898"/>
                  <a:gd name="T25" fmla="*/ 743 h 743"/>
                  <a:gd name="T26" fmla="*/ 898 w 898"/>
                  <a:gd name="T27" fmla="*/ 564 h 743"/>
                  <a:gd name="T28" fmla="*/ 898 w 898"/>
                  <a:gd name="T29" fmla="*/ 23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8" h="743">
                    <a:moveTo>
                      <a:pt x="898" y="235"/>
                    </a:moveTo>
                    <a:lnTo>
                      <a:pt x="898" y="118"/>
                    </a:lnTo>
                    <a:lnTo>
                      <a:pt x="898" y="78"/>
                    </a:lnTo>
                    <a:cubicBezTo>
                      <a:pt x="898" y="35"/>
                      <a:pt x="863" y="0"/>
                      <a:pt x="820" y="0"/>
                    </a:cubicBezTo>
                    <a:lnTo>
                      <a:pt x="78" y="0"/>
                    </a:lnTo>
                    <a:cubicBezTo>
                      <a:pt x="35" y="0"/>
                      <a:pt x="0" y="35"/>
                      <a:pt x="0" y="78"/>
                    </a:cubicBezTo>
                    <a:lnTo>
                      <a:pt x="0" y="508"/>
                    </a:lnTo>
                    <a:cubicBezTo>
                      <a:pt x="0" y="551"/>
                      <a:pt x="35" y="586"/>
                      <a:pt x="78" y="586"/>
                    </a:cubicBezTo>
                    <a:lnTo>
                      <a:pt x="156" y="586"/>
                    </a:lnTo>
                    <a:lnTo>
                      <a:pt x="156" y="587"/>
                    </a:lnTo>
                    <a:cubicBezTo>
                      <a:pt x="189" y="562"/>
                      <a:pt x="229" y="547"/>
                      <a:pt x="273" y="547"/>
                    </a:cubicBezTo>
                    <a:cubicBezTo>
                      <a:pt x="381" y="547"/>
                      <a:pt x="469" y="635"/>
                      <a:pt x="469" y="743"/>
                    </a:cubicBezTo>
                    <a:lnTo>
                      <a:pt x="781" y="743"/>
                    </a:lnTo>
                    <a:cubicBezTo>
                      <a:pt x="781" y="663"/>
                      <a:pt x="830" y="594"/>
                      <a:pt x="898" y="564"/>
                    </a:cubicBezTo>
                    <a:lnTo>
                      <a:pt x="898" y="235"/>
                    </a:lnTo>
                    <a:close/>
                  </a:path>
                </a:pathLst>
              </a:custGeom>
              <a:grpFill/>
              <a:ln w="0">
                <a:noFill/>
                <a:prstDash val="solid"/>
                <a:round/>
                <a:headEnd/>
                <a:tailEnd/>
              </a:ln>
            </p:spPr>
            <p:txBody>
              <a:bodyPr vert="horz" wrap="square" lIns="84406" tIns="33231" rIns="0" bIns="564923" numCol="1" anchor="t" anchorCtr="0" compatLnSpc="1">
                <a:prstTxWarp prst="textNoShape">
                  <a:avLst/>
                </a:prstTxWarp>
              </a:bodyPr>
              <a:lstStyle/>
              <a:p>
                <a:endParaRPr lang="en-GB">
                  <a:solidFill>
                    <a:prstClr val="black"/>
                  </a:solidFill>
                  <a:latin typeface="Arial" charset="0"/>
                </a:endParaRPr>
              </a:p>
            </p:txBody>
          </p:sp>
          <p:sp>
            <p:nvSpPr>
              <p:cNvPr id="365" name="Freeform 140"/>
              <p:cNvSpPr>
                <a:spLocks noEditPoints="1"/>
              </p:cNvSpPr>
              <p:nvPr/>
            </p:nvSpPr>
            <p:spPr bwMode="auto">
              <a:xfrm>
                <a:off x="3808413" y="-55563"/>
                <a:ext cx="238125" cy="387350"/>
              </a:xfrm>
              <a:custGeom>
                <a:avLst/>
                <a:gdLst>
                  <a:gd name="T0" fmla="*/ 269 w 312"/>
                  <a:gd name="T1" fmla="*/ 70 h 508"/>
                  <a:gd name="T2" fmla="*/ 156 w 312"/>
                  <a:gd name="T3" fmla="*/ 0 h 508"/>
                  <a:gd name="T4" fmla="*/ 0 w 312"/>
                  <a:gd name="T5" fmla="*/ 0 h 508"/>
                  <a:gd name="T6" fmla="*/ 0 w 312"/>
                  <a:gd name="T7" fmla="*/ 316 h 508"/>
                  <a:gd name="T8" fmla="*/ 39 w 312"/>
                  <a:gd name="T9" fmla="*/ 312 h 508"/>
                  <a:gd name="T10" fmla="*/ 234 w 312"/>
                  <a:gd name="T11" fmla="*/ 508 h 508"/>
                  <a:gd name="T12" fmla="*/ 312 w 312"/>
                  <a:gd name="T13" fmla="*/ 429 h 508"/>
                  <a:gd name="T14" fmla="*/ 312 w 312"/>
                  <a:gd name="T15" fmla="*/ 312 h 508"/>
                  <a:gd name="T16" fmla="*/ 312 w 312"/>
                  <a:gd name="T17" fmla="*/ 156 h 508"/>
                  <a:gd name="T18" fmla="*/ 269 w 312"/>
                  <a:gd name="T19" fmla="*/ 70 h 508"/>
                  <a:gd name="T20" fmla="*/ 256 w 312"/>
                  <a:gd name="T21" fmla="*/ 195 h 508"/>
                  <a:gd name="T22" fmla="*/ 78 w 312"/>
                  <a:gd name="T23" fmla="*/ 195 h 508"/>
                  <a:gd name="T24" fmla="*/ 78 w 312"/>
                  <a:gd name="T25" fmla="*/ 39 h 508"/>
                  <a:gd name="T26" fmla="*/ 156 w 312"/>
                  <a:gd name="T27" fmla="*/ 39 h 508"/>
                  <a:gd name="T28" fmla="*/ 212 w 312"/>
                  <a:gd name="T29" fmla="*/ 74 h 508"/>
                  <a:gd name="T30" fmla="*/ 256 w 312"/>
                  <a:gd name="T31" fmla="*/ 162 h 508"/>
                  <a:gd name="T32" fmla="*/ 256 w 312"/>
                  <a:gd name="T33" fmla="*/ 19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 h="508">
                    <a:moveTo>
                      <a:pt x="269" y="70"/>
                    </a:moveTo>
                    <a:cubicBezTo>
                      <a:pt x="250" y="31"/>
                      <a:pt x="199" y="0"/>
                      <a:pt x="156" y="0"/>
                    </a:cubicBezTo>
                    <a:lnTo>
                      <a:pt x="0" y="0"/>
                    </a:lnTo>
                    <a:lnTo>
                      <a:pt x="0" y="316"/>
                    </a:lnTo>
                    <a:cubicBezTo>
                      <a:pt x="12" y="314"/>
                      <a:pt x="25" y="312"/>
                      <a:pt x="39" y="312"/>
                    </a:cubicBezTo>
                    <a:cubicBezTo>
                      <a:pt x="146" y="312"/>
                      <a:pt x="234" y="400"/>
                      <a:pt x="234" y="508"/>
                    </a:cubicBezTo>
                    <a:cubicBezTo>
                      <a:pt x="277" y="508"/>
                      <a:pt x="312" y="473"/>
                      <a:pt x="312" y="429"/>
                    </a:cubicBezTo>
                    <a:lnTo>
                      <a:pt x="312" y="312"/>
                    </a:lnTo>
                    <a:lnTo>
                      <a:pt x="312" y="156"/>
                    </a:lnTo>
                    <a:lnTo>
                      <a:pt x="269" y="70"/>
                    </a:lnTo>
                    <a:close/>
                    <a:moveTo>
                      <a:pt x="256" y="195"/>
                    </a:moveTo>
                    <a:lnTo>
                      <a:pt x="78" y="195"/>
                    </a:lnTo>
                    <a:lnTo>
                      <a:pt x="78" y="39"/>
                    </a:lnTo>
                    <a:lnTo>
                      <a:pt x="156" y="39"/>
                    </a:lnTo>
                    <a:cubicBezTo>
                      <a:pt x="177" y="39"/>
                      <a:pt x="203" y="54"/>
                      <a:pt x="212" y="74"/>
                    </a:cubicBezTo>
                    <a:lnTo>
                      <a:pt x="256" y="162"/>
                    </a:lnTo>
                    <a:lnTo>
                      <a:pt x="256" y="195"/>
                    </a:lnTo>
                    <a:close/>
                  </a:path>
                </a:pathLst>
              </a:custGeom>
              <a:grpFill/>
              <a:ln w="0">
                <a:noFill/>
                <a:prstDash val="solid"/>
                <a:round/>
                <a:headEnd/>
                <a:tailEnd/>
              </a:ln>
            </p:spPr>
            <p:txBody>
              <a:bodyPr vert="horz" wrap="square" lIns="84406" tIns="33231" rIns="0" bIns="564923" numCol="1" anchor="t" anchorCtr="0" compatLnSpc="1">
                <a:prstTxWarp prst="textNoShape">
                  <a:avLst/>
                </a:prstTxWarp>
              </a:bodyPr>
              <a:lstStyle/>
              <a:p>
                <a:endParaRPr lang="en-GB">
                  <a:solidFill>
                    <a:prstClr val="black"/>
                  </a:solidFill>
                  <a:latin typeface="Arial" charset="0"/>
                </a:endParaRPr>
              </a:p>
            </p:txBody>
          </p:sp>
          <p:sp>
            <p:nvSpPr>
              <p:cNvPr id="366" name="Oval 141"/>
              <p:cNvSpPr>
                <a:spLocks noChangeArrowheads="1"/>
              </p:cNvSpPr>
              <p:nvPr/>
            </p:nvSpPr>
            <p:spPr bwMode="auto">
              <a:xfrm>
                <a:off x="3211513" y="242887"/>
                <a:ext cx="179388" cy="179388"/>
              </a:xfrm>
              <a:prstGeom prst="ellipse">
                <a:avLst/>
              </a:prstGeom>
              <a:grpFill/>
              <a:ln w="0">
                <a:noFill/>
                <a:prstDash val="solid"/>
                <a:round/>
                <a:headEnd/>
                <a:tailEnd/>
              </a:ln>
            </p:spPr>
            <p:txBody>
              <a:bodyPr vert="horz" wrap="square" lIns="84406" tIns="33231" rIns="0" bIns="564923" numCol="1" anchor="t" anchorCtr="0" compatLnSpc="1">
                <a:prstTxWarp prst="textNoShape">
                  <a:avLst/>
                </a:prstTxWarp>
              </a:bodyPr>
              <a:lstStyle/>
              <a:p>
                <a:endParaRPr lang="en-GB">
                  <a:solidFill>
                    <a:prstClr val="black"/>
                  </a:solidFill>
                  <a:latin typeface="Arial" charset="0"/>
                </a:endParaRPr>
              </a:p>
            </p:txBody>
          </p:sp>
        </p:grpSp>
      </p:grpSp>
      <p:grpSp>
        <p:nvGrpSpPr>
          <p:cNvPr id="119" name="Group 118"/>
          <p:cNvGrpSpPr>
            <a:grpSpLocks noChangeAspect="1"/>
          </p:cNvGrpSpPr>
          <p:nvPr/>
        </p:nvGrpSpPr>
        <p:grpSpPr>
          <a:xfrm>
            <a:off x="443384" y="3938711"/>
            <a:ext cx="1924413" cy="686730"/>
            <a:chOff x="373048" y="2489922"/>
            <a:chExt cx="1433853" cy="511673"/>
          </a:xfrm>
        </p:grpSpPr>
        <p:sp>
          <p:nvSpPr>
            <p:cNvPr id="81" name="Parallelogram 42"/>
            <p:cNvSpPr/>
            <p:nvPr>
              <p:custDataLst>
                <p:tags r:id="rId3"/>
              </p:custDataLst>
            </p:nvPr>
          </p:nvSpPr>
          <p:spPr>
            <a:xfrm rot="16200000">
              <a:off x="834138" y="2028832"/>
              <a:ext cx="511673" cy="1433853"/>
            </a:xfrm>
            <a:prstGeom prst="rect">
              <a:avLst/>
            </a:prstGeom>
            <a:solidFill>
              <a:sysClr val="window" lastClr="FFFFFF"/>
            </a:solidFill>
            <a:ln w="9525" cap="flat" cmpd="sng" algn="ctr">
              <a:solidFill>
                <a:srgbClr val="6A1A41">
                  <a:shade val="95000"/>
                  <a:satMod val="105000"/>
                </a:srgbClr>
              </a:solidFill>
              <a:prstDash val="solid"/>
              <a:headEnd/>
              <a:tailEnd/>
            </a:ln>
            <a:effectLst>
              <a:outerShdw blurRad="40000" dist="23000" dir="5400000" rotWithShape="0">
                <a:srgbClr val="000000">
                  <a:alpha val="35000"/>
                </a:srgbClr>
              </a:outerShdw>
            </a:effectLst>
          </p:spPr>
          <p:txBody>
            <a:bodyPr vert="vert" lIns="0" tIns="33231" rIns="0" bIns="564923" anchor="ctr"/>
            <a:lstStyle/>
            <a:p>
              <a:pPr algn="ctr" fontAlgn="auto">
                <a:lnSpc>
                  <a:spcPct val="90000"/>
                </a:lnSpc>
                <a:spcBef>
                  <a:spcPts val="0"/>
                </a:spcBef>
                <a:spcAft>
                  <a:spcPts val="0"/>
                </a:spcAft>
                <a:defRPr/>
              </a:pPr>
              <a:r>
                <a:rPr lang="en-GB" b="1" kern="0" dirty="0">
                  <a:solidFill>
                    <a:prstClr val="black"/>
                  </a:solidFill>
                  <a:latin typeface="Arial" panose="020B0604020202020204" pitchFamily="34" charset="0"/>
                  <a:cs typeface="Arial" panose="020B0604020202020204" pitchFamily="34" charset="0"/>
                </a:rPr>
                <a:t>Compliance checker</a:t>
              </a:r>
            </a:p>
          </p:txBody>
        </p:sp>
        <p:grpSp>
          <p:nvGrpSpPr>
            <p:cNvPr id="118" name="Group 117"/>
            <p:cNvGrpSpPr>
              <a:grpSpLocks noChangeAspect="1"/>
            </p:cNvGrpSpPr>
            <p:nvPr/>
          </p:nvGrpSpPr>
          <p:grpSpPr>
            <a:xfrm>
              <a:off x="1402826" y="2617165"/>
              <a:ext cx="267522" cy="269911"/>
              <a:chOff x="4439734" y="549522"/>
              <a:chExt cx="533400" cy="538163"/>
            </a:xfrm>
            <a:solidFill>
              <a:srgbClr val="E2001A"/>
            </a:solidFill>
          </p:grpSpPr>
          <p:sp>
            <p:nvSpPr>
              <p:cNvPr id="30" name="Freeform 13"/>
              <p:cNvSpPr>
                <a:spLocks noEditPoints="1"/>
              </p:cNvSpPr>
              <p:nvPr/>
            </p:nvSpPr>
            <p:spPr bwMode="auto">
              <a:xfrm>
                <a:off x="4439734" y="549522"/>
                <a:ext cx="533400" cy="538163"/>
              </a:xfrm>
              <a:custGeom>
                <a:avLst/>
                <a:gdLst>
                  <a:gd name="T0" fmla="*/ 613 w 699"/>
                  <a:gd name="T1" fmla="*/ 86 h 705"/>
                  <a:gd name="T2" fmla="*/ 405 w 699"/>
                  <a:gd name="T3" fmla="*/ 0 h 705"/>
                  <a:gd name="T4" fmla="*/ 197 w 699"/>
                  <a:gd name="T5" fmla="*/ 86 h 705"/>
                  <a:gd name="T6" fmla="*/ 111 w 699"/>
                  <a:gd name="T7" fmla="*/ 294 h 705"/>
                  <a:gd name="T8" fmla="*/ 161 w 699"/>
                  <a:gd name="T9" fmla="*/ 458 h 705"/>
                  <a:gd name="T10" fmla="*/ 26 w 699"/>
                  <a:gd name="T11" fmla="*/ 578 h 705"/>
                  <a:gd name="T12" fmla="*/ 20 w 699"/>
                  <a:gd name="T13" fmla="*/ 583 h 705"/>
                  <a:gd name="T14" fmla="*/ 0 w 699"/>
                  <a:gd name="T15" fmla="*/ 630 h 705"/>
                  <a:gd name="T16" fmla="*/ 20 w 699"/>
                  <a:gd name="T17" fmla="*/ 679 h 705"/>
                  <a:gd name="T18" fmla="*/ 116 w 699"/>
                  <a:gd name="T19" fmla="*/ 679 h 705"/>
                  <a:gd name="T20" fmla="*/ 121 w 699"/>
                  <a:gd name="T21" fmla="*/ 673 h 705"/>
                  <a:gd name="T22" fmla="*/ 241 w 699"/>
                  <a:gd name="T23" fmla="*/ 536 h 705"/>
                  <a:gd name="T24" fmla="*/ 613 w 699"/>
                  <a:gd name="T25" fmla="*/ 500 h 705"/>
                  <a:gd name="T26" fmla="*/ 699 w 699"/>
                  <a:gd name="T27" fmla="*/ 292 h 705"/>
                  <a:gd name="T28" fmla="*/ 613 w 699"/>
                  <a:gd name="T29" fmla="*/ 86 h 705"/>
                  <a:gd name="T30" fmla="*/ 406 w 699"/>
                  <a:gd name="T31" fmla="*/ 544 h 705"/>
                  <a:gd name="T32" fmla="*/ 156 w 699"/>
                  <a:gd name="T33" fmla="*/ 294 h 705"/>
                  <a:gd name="T34" fmla="*/ 406 w 699"/>
                  <a:gd name="T35" fmla="*/ 44 h 705"/>
                  <a:gd name="T36" fmla="*/ 656 w 699"/>
                  <a:gd name="T37" fmla="*/ 294 h 705"/>
                  <a:gd name="T38" fmla="*/ 406 w 699"/>
                  <a:gd name="T39" fmla="*/ 544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9" h="705">
                    <a:moveTo>
                      <a:pt x="613" y="86"/>
                    </a:moveTo>
                    <a:cubicBezTo>
                      <a:pt x="558" y="30"/>
                      <a:pt x="484" y="0"/>
                      <a:pt x="405" y="0"/>
                    </a:cubicBezTo>
                    <a:cubicBezTo>
                      <a:pt x="326" y="0"/>
                      <a:pt x="254" y="30"/>
                      <a:pt x="197" y="86"/>
                    </a:cubicBezTo>
                    <a:cubicBezTo>
                      <a:pt x="142" y="141"/>
                      <a:pt x="111" y="215"/>
                      <a:pt x="111" y="294"/>
                    </a:cubicBezTo>
                    <a:cubicBezTo>
                      <a:pt x="111" y="353"/>
                      <a:pt x="129" y="410"/>
                      <a:pt x="161" y="458"/>
                    </a:cubicBezTo>
                    <a:lnTo>
                      <a:pt x="26" y="578"/>
                    </a:lnTo>
                    <a:cubicBezTo>
                      <a:pt x="24" y="579"/>
                      <a:pt x="23" y="581"/>
                      <a:pt x="20" y="583"/>
                    </a:cubicBezTo>
                    <a:cubicBezTo>
                      <a:pt x="6" y="596"/>
                      <a:pt x="0" y="614"/>
                      <a:pt x="0" y="630"/>
                    </a:cubicBezTo>
                    <a:cubicBezTo>
                      <a:pt x="0" y="648"/>
                      <a:pt x="6" y="665"/>
                      <a:pt x="20" y="679"/>
                    </a:cubicBezTo>
                    <a:cubicBezTo>
                      <a:pt x="46" y="705"/>
                      <a:pt x="90" y="705"/>
                      <a:pt x="116" y="679"/>
                    </a:cubicBezTo>
                    <a:cubicBezTo>
                      <a:pt x="117" y="677"/>
                      <a:pt x="120" y="675"/>
                      <a:pt x="121" y="673"/>
                    </a:cubicBezTo>
                    <a:lnTo>
                      <a:pt x="241" y="536"/>
                    </a:lnTo>
                    <a:cubicBezTo>
                      <a:pt x="355" y="613"/>
                      <a:pt x="511" y="601"/>
                      <a:pt x="613" y="500"/>
                    </a:cubicBezTo>
                    <a:cubicBezTo>
                      <a:pt x="668" y="445"/>
                      <a:pt x="699" y="371"/>
                      <a:pt x="699" y="292"/>
                    </a:cubicBezTo>
                    <a:cubicBezTo>
                      <a:pt x="699" y="215"/>
                      <a:pt x="668" y="141"/>
                      <a:pt x="613" y="86"/>
                    </a:cubicBezTo>
                    <a:close/>
                    <a:moveTo>
                      <a:pt x="406" y="544"/>
                    </a:moveTo>
                    <a:cubicBezTo>
                      <a:pt x="267" y="544"/>
                      <a:pt x="156" y="431"/>
                      <a:pt x="156" y="294"/>
                    </a:cubicBezTo>
                    <a:cubicBezTo>
                      <a:pt x="156" y="155"/>
                      <a:pt x="269" y="44"/>
                      <a:pt x="406" y="44"/>
                    </a:cubicBezTo>
                    <a:cubicBezTo>
                      <a:pt x="544" y="44"/>
                      <a:pt x="656" y="156"/>
                      <a:pt x="656" y="294"/>
                    </a:cubicBezTo>
                    <a:cubicBezTo>
                      <a:pt x="656" y="431"/>
                      <a:pt x="544" y="544"/>
                      <a:pt x="406" y="544"/>
                    </a:cubicBezTo>
                    <a:close/>
                  </a:path>
                </a:pathLst>
              </a:custGeom>
              <a:grpFill/>
              <a:ln w="12700">
                <a:solidFill>
                  <a:srgbClr val="E2001A"/>
                </a:solidFill>
                <a:prstDash val="solid"/>
                <a:round/>
                <a:headEnd/>
                <a:tailEnd/>
              </a:ln>
            </p:spPr>
            <p:txBody>
              <a:bodyPr vert="horz" wrap="square" lIns="84406" tIns="33231" rIns="0" bIns="564923" numCol="1" anchor="t" anchorCtr="0" compatLnSpc="1">
                <a:prstTxWarp prst="textNoShape">
                  <a:avLst/>
                </a:prstTxWarp>
              </a:bodyPr>
              <a:lstStyle/>
              <a:p>
                <a:endParaRPr lang="en-GB">
                  <a:solidFill>
                    <a:prstClr val="black"/>
                  </a:solidFill>
                  <a:latin typeface="Arial" charset="0"/>
                </a:endParaRPr>
              </a:p>
            </p:txBody>
          </p:sp>
          <p:sp>
            <p:nvSpPr>
              <p:cNvPr id="31" name="Freeform 14"/>
              <p:cNvSpPr>
                <a:spLocks/>
              </p:cNvSpPr>
              <p:nvPr/>
            </p:nvSpPr>
            <p:spPr bwMode="auto">
              <a:xfrm>
                <a:off x="4627059" y="690810"/>
                <a:ext cx="244475" cy="185738"/>
              </a:xfrm>
              <a:custGeom>
                <a:avLst/>
                <a:gdLst>
                  <a:gd name="T0" fmla="*/ 130 w 321"/>
                  <a:gd name="T1" fmla="*/ 141 h 245"/>
                  <a:gd name="T2" fmla="*/ 51 w 321"/>
                  <a:gd name="T3" fmla="*/ 62 h 245"/>
                  <a:gd name="T4" fmla="*/ 0 w 321"/>
                  <a:gd name="T5" fmla="*/ 115 h 245"/>
                  <a:gd name="T6" fmla="*/ 130 w 321"/>
                  <a:gd name="T7" fmla="*/ 245 h 245"/>
                  <a:gd name="T8" fmla="*/ 321 w 321"/>
                  <a:gd name="T9" fmla="*/ 52 h 245"/>
                  <a:gd name="T10" fmla="*/ 270 w 321"/>
                  <a:gd name="T11" fmla="*/ 0 h 245"/>
                  <a:gd name="T12" fmla="*/ 130 w 321"/>
                  <a:gd name="T13" fmla="*/ 141 h 245"/>
                </a:gdLst>
                <a:ahLst/>
                <a:cxnLst>
                  <a:cxn ang="0">
                    <a:pos x="T0" y="T1"/>
                  </a:cxn>
                  <a:cxn ang="0">
                    <a:pos x="T2" y="T3"/>
                  </a:cxn>
                  <a:cxn ang="0">
                    <a:pos x="T4" y="T5"/>
                  </a:cxn>
                  <a:cxn ang="0">
                    <a:pos x="T6" y="T7"/>
                  </a:cxn>
                  <a:cxn ang="0">
                    <a:pos x="T8" y="T9"/>
                  </a:cxn>
                  <a:cxn ang="0">
                    <a:pos x="T10" y="T11"/>
                  </a:cxn>
                  <a:cxn ang="0">
                    <a:pos x="T12" y="T13"/>
                  </a:cxn>
                </a:cxnLst>
                <a:rect l="0" t="0" r="r" b="b"/>
                <a:pathLst>
                  <a:path w="321" h="245">
                    <a:moveTo>
                      <a:pt x="130" y="141"/>
                    </a:moveTo>
                    <a:lnTo>
                      <a:pt x="51" y="62"/>
                    </a:lnTo>
                    <a:lnTo>
                      <a:pt x="0" y="115"/>
                    </a:lnTo>
                    <a:lnTo>
                      <a:pt x="130" y="245"/>
                    </a:lnTo>
                    <a:lnTo>
                      <a:pt x="321" y="52"/>
                    </a:lnTo>
                    <a:lnTo>
                      <a:pt x="270" y="0"/>
                    </a:lnTo>
                    <a:lnTo>
                      <a:pt x="130" y="141"/>
                    </a:lnTo>
                    <a:close/>
                  </a:path>
                </a:pathLst>
              </a:custGeom>
              <a:grpFill/>
              <a:ln w="3175">
                <a:solidFill>
                  <a:schemeClr val="bg1"/>
                </a:solidFill>
                <a:prstDash val="solid"/>
                <a:round/>
                <a:headEnd/>
                <a:tailEnd/>
              </a:ln>
            </p:spPr>
            <p:txBody>
              <a:bodyPr vert="horz" wrap="square" lIns="84406" tIns="33231" rIns="0" bIns="564923" numCol="1" anchor="t" anchorCtr="0" compatLnSpc="1">
                <a:prstTxWarp prst="textNoShape">
                  <a:avLst/>
                </a:prstTxWarp>
              </a:bodyPr>
              <a:lstStyle/>
              <a:p>
                <a:endParaRPr lang="en-GB">
                  <a:solidFill>
                    <a:prstClr val="black"/>
                  </a:solidFill>
                  <a:latin typeface="Arial" charset="0"/>
                </a:endParaRPr>
              </a:p>
            </p:txBody>
          </p:sp>
        </p:grpSp>
      </p:grpSp>
    </p:spTree>
    <p:extLst>
      <p:ext uri="{BB962C8B-B14F-4D97-AF65-F5344CB8AC3E}">
        <p14:creationId xmlns:p14="http://schemas.microsoft.com/office/powerpoint/2010/main" val="2919309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a:spLocks noGrp="1"/>
          </p:cNvSpPr>
          <p:nvPr>
            <p:ph type="title"/>
          </p:nvPr>
        </p:nvSpPr>
        <p:spPr/>
        <p:txBody>
          <a:bodyPr/>
          <a:lstStyle/>
          <a:p>
            <a:r>
              <a:rPr lang="en-GB" dirty="0" smtClean="0"/>
              <a:t>Stakeholder communication strategy</a:t>
            </a:r>
            <a:endParaRPr lang="en-GB" dirty="0"/>
          </a:p>
        </p:txBody>
      </p:sp>
      <p:grpSp>
        <p:nvGrpSpPr>
          <p:cNvPr id="100" name="Group 45"/>
          <p:cNvGrpSpPr>
            <a:grpSpLocks/>
          </p:cNvGrpSpPr>
          <p:nvPr/>
        </p:nvGrpSpPr>
        <p:grpSpPr bwMode="auto">
          <a:xfrm>
            <a:off x="283514" y="1692155"/>
            <a:ext cx="6774839" cy="3448977"/>
            <a:chOff x="360765" y="2029025"/>
            <a:chExt cx="6775050" cy="3448061"/>
          </a:xfrm>
        </p:grpSpPr>
        <p:sp>
          <p:nvSpPr>
            <p:cNvPr id="101" name="Rectangle 30"/>
            <p:cNvSpPr>
              <a:spLocks noChangeArrowheads="1"/>
            </p:cNvSpPr>
            <p:nvPr>
              <p:custDataLst>
                <p:tags r:id="rId5"/>
              </p:custDataLst>
            </p:nvPr>
          </p:nvSpPr>
          <p:spPr bwMode="auto">
            <a:xfrm>
              <a:off x="2332007" y="5200161"/>
              <a:ext cx="2834518" cy="276925"/>
            </a:xfrm>
            <a:prstGeom prst="rect">
              <a:avLst/>
            </a:prstGeom>
            <a:noFill/>
            <a:ln w="9525">
              <a:noFill/>
              <a:miter lim="800000"/>
              <a:headEnd/>
              <a:tailEnd/>
            </a:ln>
          </p:spPr>
          <p:txBody>
            <a:bodyPr wrap="none" anchor="ctr">
              <a:spAutoFit/>
            </a:bodyPr>
            <a:lstStyle/>
            <a:p>
              <a:pPr marL="368300" marR="0" lvl="2" indent="-187325"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Elapsed Time throughout Change</a:t>
              </a:r>
            </a:p>
          </p:txBody>
        </p:sp>
        <p:sp>
          <p:nvSpPr>
            <p:cNvPr id="102" name="Rectangle 5"/>
            <p:cNvSpPr>
              <a:spLocks noChangeArrowheads="1"/>
            </p:cNvSpPr>
            <p:nvPr>
              <p:custDataLst>
                <p:tags r:id="rId6"/>
              </p:custDataLst>
            </p:nvPr>
          </p:nvSpPr>
          <p:spPr bwMode="auto">
            <a:xfrm>
              <a:off x="712591" y="2030613"/>
              <a:ext cx="6423224" cy="3075758"/>
            </a:xfrm>
            <a:prstGeom prst="rect">
              <a:avLst/>
            </a:prstGeom>
            <a:solidFill>
              <a:srgbClr val="AACBEE">
                <a:lumMod val="20000"/>
                <a:lumOff val="80000"/>
              </a:srgbClr>
            </a:solidFill>
            <a:ln w="9525" algn="ctr">
              <a:no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3" name="Rectangle 6"/>
            <p:cNvSpPr>
              <a:spLocks noChangeArrowheads="1"/>
            </p:cNvSpPr>
            <p:nvPr>
              <p:custDataLst>
                <p:tags r:id="rId7"/>
              </p:custDataLst>
            </p:nvPr>
          </p:nvSpPr>
          <p:spPr bwMode="auto">
            <a:xfrm>
              <a:off x="746318" y="4516439"/>
              <a:ext cx="1062824" cy="431414"/>
            </a:xfrm>
            <a:prstGeom prst="rect">
              <a:avLst/>
            </a:prstGeom>
            <a:noFill/>
            <a:ln w="9525">
              <a:noFill/>
              <a:miter lim="800000"/>
              <a:headEnd/>
              <a:tailEnd/>
            </a:ln>
          </p:spPr>
          <p:txBody>
            <a:bodyPr wrap="none" lIns="0"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Contact</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(Message sent)</a:t>
              </a:r>
            </a:p>
          </p:txBody>
        </p:sp>
        <p:sp>
          <p:nvSpPr>
            <p:cNvPr id="104" name="Rectangle 7"/>
            <p:cNvSpPr>
              <a:spLocks noChangeArrowheads="1"/>
            </p:cNvSpPr>
            <p:nvPr>
              <p:custDataLst>
                <p:tags r:id="rId8"/>
              </p:custDataLst>
            </p:nvPr>
          </p:nvSpPr>
          <p:spPr bwMode="auto">
            <a:xfrm>
              <a:off x="1938250" y="4410187"/>
              <a:ext cx="1330533" cy="431414"/>
            </a:xfrm>
            <a:prstGeom prst="rect">
              <a:avLst/>
            </a:prstGeom>
            <a:noFill/>
            <a:ln w="9525">
              <a:noFill/>
              <a:miter lim="800000"/>
              <a:headEnd/>
              <a:tailEnd/>
            </a:ln>
          </p:spPr>
          <p:txBody>
            <a:bodyPr wrap="none" lIns="0"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Awareness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(Message received)</a:t>
              </a:r>
            </a:p>
          </p:txBody>
        </p:sp>
        <p:sp>
          <p:nvSpPr>
            <p:cNvPr id="105" name="Rectangle 8"/>
            <p:cNvSpPr>
              <a:spLocks noChangeArrowheads="1"/>
            </p:cNvSpPr>
            <p:nvPr>
              <p:custDataLst>
                <p:tags r:id="rId9"/>
              </p:custDataLst>
            </p:nvPr>
          </p:nvSpPr>
          <p:spPr bwMode="auto">
            <a:xfrm>
              <a:off x="3163890" y="4207075"/>
              <a:ext cx="1502061" cy="431414"/>
            </a:xfrm>
            <a:prstGeom prst="rect">
              <a:avLst/>
            </a:prstGeom>
            <a:noFill/>
            <a:ln w="9525">
              <a:noFill/>
              <a:miter lim="800000"/>
              <a:headEnd/>
              <a:tailEnd/>
            </a:ln>
          </p:spPr>
          <p:txBody>
            <a:bodyPr wrap="none" lIns="0"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Understanding</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(Message understood)</a:t>
              </a:r>
            </a:p>
          </p:txBody>
        </p:sp>
        <p:sp>
          <p:nvSpPr>
            <p:cNvPr id="106" name="Rectangle 9"/>
            <p:cNvSpPr>
              <a:spLocks noChangeArrowheads="1"/>
            </p:cNvSpPr>
            <p:nvPr>
              <p:custDataLst>
                <p:tags r:id="rId10"/>
              </p:custDataLst>
            </p:nvPr>
          </p:nvSpPr>
          <p:spPr bwMode="auto">
            <a:xfrm>
              <a:off x="4290240" y="3754639"/>
              <a:ext cx="1285648" cy="446799"/>
            </a:xfrm>
            <a:prstGeom prst="rect">
              <a:avLst/>
            </a:prstGeom>
            <a:noFill/>
            <a:ln w="9525">
              <a:noFill/>
              <a:miter lim="800000"/>
              <a:headEnd/>
              <a:tailEnd/>
            </a:ln>
          </p:spPr>
          <p:txBody>
            <a:bodyPr wrap="none" lIns="0"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Positive perception</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(Testing)</a:t>
              </a:r>
            </a:p>
          </p:txBody>
        </p:sp>
        <p:sp>
          <p:nvSpPr>
            <p:cNvPr id="107" name="Rectangle 10"/>
            <p:cNvSpPr>
              <a:spLocks noChangeArrowheads="1"/>
            </p:cNvSpPr>
            <p:nvPr>
              <p:custDataLst>
                <p:tags r:id="rId11"/>
              </p:custDataLst>
            </p:nvPr>
          </p:nvSpPr>
          <p:spPr bwMode="auto">
            <a:xfrm>
              <a:off x="5040314" y="3303788"/>
              <a:ext cx="1072442" cy="431414"/>
            </a:xfrm>
            <a:prstGeom prst="rect">
              <a:avLst/>
            </a:prstGeom>
            <a:noFill/>
            <a:ln w="9525">
              <a:noFill/>
              <a:miter lim="800000"/>
              <a:headEnd/>
              <a:tailEnd/>
            </a:ln>
          </p:spPr>
          <p:txBody>
            <a:bodyPr wrap="none" lIns="0"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Adoption</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(The new rules)</a:t>
              </a:r>
            </a:p>
          </p:txBody>
        </p:sp>
        <p:sp>
          <p:nvSpPr>
            <p:cNvPr id="108" name="Rectangle 11"/>
            <p:cNvSpPr>
              <a:spLocks noChangeArrowheads="1"/>
            </p:cNvSpPr>
            <p:nvPr>
              <p:custDataLst>
                <p:tags r:id="rId12"/>
              </p:custDataLst>
            </p:nvPr>
          </p:nvSpPr>
          <p:spPr bwMode="auto">
            <a:xfrm>
              <a:off x="5637215" y="2738639"/>
              <a:ext cx="1215114" cy="446799"/>
            </a:xfrm>
            <a:prstGeom prst="rect">
              <a:avLst/>
            </a:prstGeom>
            <a:noFill/>
            <a:ln w="9525">
              <a:noFill/>
              <a:miter lim="800000"/>
              <a:headEnd/>
              <a:tailEnd/>
            </a:ln>
          </p:spPr>
          <p:txBody>
            <a:bodyPr wrap="none" lIns="0"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Institutionalisation</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(The rules)</a:t>
              </a:r>
            </a:p>
          </p:txBody>
        </p:sp>
        <p:sp>
          <p:nvSpPr>
            <p:cNvPr id="109" name="Rectangle 12"/>
            <p:cNvSpPr>
              <a:spLocks noChangeArrowheads="1"/>
            </p:cNvSpPr>
            <p:nvPr>
              <p:custDataLst>
                <p:tags r:id="rId13"/>
              </p:custDataLst>
            </p:nvPr>
          </p:nvSpPr>
          <p:spPr bwMode="auto">
            <a:xfrm>
              <a:off x="5924591" y="2141157"/>
              <a:ext cx="971450" cy="446799"/>
            </a:xfrm>
            <a:prstGeom prst="rect">
              <a:avLst/>
            </a:prstGeom>
            <a:noFill/>
            <a:ln w="9525">
              <a:noFill/>
              <a:miter lim="800000"/>
              <a:headEnd/>
              <a:tailEnd/>
            </a:ln>
          </p:spPr>
          <p:txBody>
            <a:bodyPr wrap="none" lIns="0"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Internalisation</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(Our way)</a:t>
              </a:r>
            </a:p>
          </p:txBody>
        </p:sp>
        <p:sp>
          <p:nvSpPr>
            <p:cNvPr id="110" name="Line 27"/>
            <p:cNvSpPr>
              <a:spLocks noChangeShapeType="1"/>
            </p:cNvSpPr>
            <p:nvPr>
              <p:custDataLst>
                <p:tags r:id="rId14"/>
              </p:custDataLst>
            </p:nvPr>
          </p:nvSpPr>
          <p:spPr bwMode="auto">
            <a:xfrm>
              <a:off x="712790" y="4172150"/>
              <a:ext cx="6423025" cy="0"/>
            </a:xfrm>
            <a:prstGeom prst="line">
              <a:avLst/>
            </a:prstGeom>
            <a:noFill/>
            <a:ln w="12700">
              <a:solidFill>
                <a:srgbClr val="BEE7F9"/>
              </a:solidFill>
              <a:prstDash val="dash"/>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1" name="Line 28"/>
            <p:cNvSpPr>
              <a:spLocks noChangeShapeType="1"/>
            </p:cNvSpPr>
            <p:nvPr>
              <p:custDataLst>
                <p:tags r:id="rId15"/>
              </p:custDataLst>
            </p:nvPr>
          </p:nvSpPr>
          <p:spPr bwMode="auto">
            <a:xfrm>
              <a:off x="712790" y="3279975"/>
              <a:ext cx="6423025" cy="0"/>
            </a:xfrm>
            <a:prstGeom prst="line">
              <a:avLst/>
            </a:prstGeom>
            <a:noFill/>
            <a:ln w="12700">
              <a:solidFill>
                <a:srgbClr val="BEE7F9"/>
              </a:solidFill>
              <a:prstDash val="dash"/>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2" name="Freeform 48"/>
            <p:cNvSpPr>
              <a:spLocks/>
            </p:cNvSpPr>
            <p:nvPr>
              <p:custDataLst>
                <p:tags r:id="rId16"/>
              </p:custDataLst>
            </p:nvPr>
          </p:nvSpPr>
          <p:spPr bwMode="auto">
            <a:xfrm>
              <a:off x="712790" y="2029025"/>
              <a:ext cx="6423025" cy="3074988"/>
            </a:xfrm>
            <a:custGeom>
              <a:avLst/>
              <a:gdLst>
                <a:gd name="T0" fmla="*/ 0 w 3765"/>
                <a:gd name="T1" fmla="*/ 0 h 2223"/>
                <a:gd name="T2" fmla="*/ 0 w 3765"/>
                <a:gd name="T3" fmla="*/ 2147483647 h 2223"/>
                <a:gd name="T4" fmla="*/ 2147483647 w 3765"/>
                <a:gd name="T5" fmla="*/ 2147483647 h 2223"/>
                <a:gd name="T6" fmla="*/ 0 60000 65536"/>
                <a:gd name="T7" fmla="*/ 0 60000 65536"/>
                <a:gd name="T8" fmla="*/ 0 60000 65536"/>
                <a:gd name="T9" fmla="*/ 0 w 3765"/>
                <a:gd name="T10" fmla="*/ 0 h 2223"/>
                <a:gd name="T11" fmla="*/ 3765 w 3765"/>
                <a:gd name="T12" fmla="*/ 2223 h 2223"/>
              </a:gdLst>
              <a:ahLst/>
              <a:cxnLst>
                <a:cxn ang="T6">
                  <a:pos x="T0" y="T1"/>
                </a:cxn>
                <a:cxn ang="T7">
                  <a:pos x="T2" y="T3"/>
                </a:cxn>
                <a:cxn ang="T8">
                  <a:pos x="T4" y="T5"/>
                </a:cxn>
              </a:cxnLst>
              <a:rect l="T9" t="T10" r="T11" b="T12"/>
              <a:pathLst>
                <a:path w="3765" h="2223">
                  <a:moveTo>
                    <a:pt x="0" y="0"/>
                  </a:moveTo>
                  <a:lnTo>
                    <a:pt x="0" y="2223"/>
                  </a:lnTo>
                  <a:lnTo>
                    <a:pt x="3765" y="2223"/>
                  </a:lnTo>
                </a:path>
              </a:pathLst>
            </a:custGeom>
            <a:noFill/>
            <a:ln w="9525">
              <a:solidFill>
                <a:srgbClr val="000066"/>
              </a:solidFill>
              <a:round/>
              <a:headEnd type="triangle" w="med" len="med"/>
              <a:tailEnd type="triangle" w="med" len="me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3" name="Rectangle 40"/>
            <p:cNvSpPr>
              <a:spLocks noChangeArrowheads="1"/>
            </p:cNvSpPr>
            <p:nvPr>
              <p:custDataLst>
                <p:tags r:id="rId17"/>
              </p:custDataLst>
            </p:nvPr>
          </p:nvSpPr>
          <p:spPr bwMode="auto">
            <a:xfrm rot="16200000">
              <a:off x="364492" y="4786122"/>
              <a:ext cx="269554" cy="27700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a:t>
              </a:r>
            </a:p>
          </p:txBody>
        </p:sp>
        <p:sp>
          <p:nvSpPr>
            <p:cNvPr id="114" name="Rectangle 41"/>
            <p:cNvSpPr>
              <a:spLocks noChangeArrowheads="1"/>
            </p:cNvSpPr>
            <p:nvPr>
              <p:custDataLst>
                <p:tags r:id="rId18"/>
              </p:custDataLst>
            </p:nvPr>
          </p:nvSpPr>
          <p:spPr bwMode="auto">
            <a:xfrm rot="16200000">
              <a:off x="369232" y="2072291"/>
              <a:ext cx="274361" cy="27700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a:t>
              </a:r>
            </a:p>
          </p:txBody>
        </p:sp>
        <p:sp>
          <p:nvSpPr>
            <p:cNvPr id="115" name="Rectangle 42"/>
            <p:cNvSpPr>
              <a:spLocks noChangeArrowheads="1"/>
            </p:cNvSpPr>
            <p:nvPr>
              <p:custDataLst>
                <p:tags r:id="rId19"/>
              </p:custDataLst>
            </p:nvPr>
          </p:nvSpPr>
          <p:spPr bwMode="auto">
            <a:xfrm rot="16200000">
              <a:off x="-424111" y="3429703"/>
              <a:ext cx="1875337" cy="27700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Degree of Commitment</a:t>
              </a:r>
            </a:p>
          </p:txBody>
        </p:sp>
        <p:sp>
          <p:nvSpPr>
            <p:cNvPr id="116" name="Arc 14"/>
            <p:cNvSpPr>
              <a:spLocks/>
            </p:cNvSpPr>
            <p:nvPr>
              <p:custDataLst>
                <p:tags r:id="rId20"/>
              </p:custDataLst>
            </p:nvPr>
          </p:nvSpPr>
          <p:spPr bwMode="auto">
            <a:xfrm>
              <a:off x="803275" y="2152854"/>
              <a:ext cx="5014913" cy="22955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rgbClr val="41B949"/>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7" name="Oval 15"/>
            <p:cNvSpPr>
              <a:spLocks noChangeArrowheads="1"/>
            </p:cNvSpPr>
            <p:nvPr>
              <p:custDataLst>
                <p:tags r:id="rId21"/>
              </p:custDataLst>
            </p:nvPr>
          </p:nvSpPr>
          <p:spPr bwMode="auto">
            <a:xfrm>
              <a:off x="5735638" y="2108400"/>
              <a:ext cx="146050" cy="127000"/>
            </a:xfrm>
            <a:prstGeom prst="ellipse">
              <a:avLst/>
            </a:prstGeom>
            <a:solidFill>
              <a:srgbClr val="41B949"/>
            </a:solidFill>
            <a:ln w="12700">
              <a:solidFill>
                <a:srgbClr val="41B94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18" name="Oval 16"/>
            <p:cNvSpPr>
              <a:spLocks noChangeArrowheads="1"/>
            </p:cNvSpPr>
            <p:nvPr>
              <p:custDataLst>
                <p:tags r:id="rId22"/>
              </p:custDataLst>
            </p:nvPr>
          </p:nvSpPr>
          <p:spPr bwMode="auto">
            <a:xfrm>
              <a:off x="5427665" y="2881513"/>
              <a:ext cx="146050" cy="127000"/>
            </a:xfrm>
            <a:prstGeom prst="ellipse">
              <a:avLst/>
            </a:prstGeom>
            <a:solidFill>
              <a:srgbClr val="41B949"/>
            </a:solidFill>
            <a:ln w="12700">
              <a:solidFill>
                <a:srgbClr val="41B94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19" name="Oval 17"/>
            <p:cNvSpPr>
              <a:spLocks noChangeArrowheads="1"/>
            </p:cNvSpPr>
            <p:nvPr>
              <p:custDataLst>
                <p:tags r:id="rId23"/>
              </p:custDataLst>
            </p:nvPr>
          </p:nvSpPr>
          <p:spPr bwMode="auto">
            <a:xfrm>
              <a:off x="4821240" y="3427617"/>
              <a:ext cx="146050" cy="128587"/>
            </a:xfrm>
            <a:prstGeom prst="ellipse">
              <a:avLst/>
            </a:prstGeom>
            <a:solidFill>
              <a:srgbClr val="41B949"/>
            </a:solidFill>
            <a:ln w="12700">
              <a:solidFill>
                <a:srgbClr val="41B94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20" name="Oval 18"/>
            <p:cNvSpPr>
              <a:spLocks noChangeArrowheads="1"/>
            </p:cNvSpPr>
            <p:nvPr>
              <p:custDataLst>
                <p:tags r:id="rId24"/>
              </p:custDataLst>
            </p:nvPr>
          </p:nvSpPr>
          <p:spPr bwMode="auto">
            <a:xfrm>
              <a:off x="4059238" y="3811789"/>
              <a:ext cx="146050" cy="128587"/>
            </a:xfrm>
            <a:prstGeom prst="ellipse">
              <a:avLst/>
            </a:prstGeom>
            <a:solidFill>
              <a:srgbClr val="41B949"/>
            </a:solidFill>
            <a:ln w="12700">
              <a:solidFill>
                <a:srgbClr val="41B94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21" name="Oval 19"/>
            <p:cNvSpPr>
              <a:spLocks noChangeArrowheads="1"/>
            </p:cNvSpPr>
            <p:nvPr>
              <p:custDataLst>
                <p:tags r:id="rId25"/>
              </p:custDataLst>
            </p:nvPr>
          </p:nvSpPr>
          <p:spPr bwMode="auto">
            <a:xfrm>
              <a:off x="3046413" y="4145167"/>
              <a:ext cx="147637" cy="128587"/>
            </a:xfrm>
            <a:prstGeom prst="ellipse">
              <a:avLst/>
            </a:prstGeom>
            <a:solidFill>
              <a:srgbClr val="41B949"/>
            </a:solidFill>
            <a:ln w="12700">
              <a:solidFill>
                <a:srgbClr val="41B94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22" name="Oval 20"/>
            <p:cNvSpPr>
              <a:spLocks noChangeArrowheads="1"/>
            </p:cNvSpPr>
            <p:nvPr>
              <p:custDataLst>
                <p:tags r:id="rId26"/>
              </p:custDataLst>
            </p:nvPr>
          </p:nvSpPr>
          <p:spPr bwMode="auto">
            <a:xfrm>
              <a:off x="1905002" y="4329313"/>
              <a:ext cx="147638" cy="127000"/>
            </a:xfrm>
            <a:prstGeom prst="ellipse">
              <a:avLst/>
            </a:prstGeom>
            <a:solidFill>
              <a:srgbClr val="41B949"/>
            </a:solidFill>
            <a:ln w="12700">
              <a:solidFill>
                <a:srgbClr val="41B94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23" name="Oval 21"/>
            <p:cNvSpPr>
              <a:spLocks noChangeArrowheads="1"/>
            </p:cNvSpPr>
            <p:nvPr>
              <p:custDataLst>
                <p:tags r:id="rId27"/>
              </p:custDataLst>
            </p:nvPr>
          </p:nvSpPr>
          <p:spPr bwMode="auto">
            <a:xfrm>
              <a:off x="738190" y="4361067"/>
              <a:ext cx="147637" cy="128587"/>
            </a:xfrm>
            <a:prstGeom prst="ellipse">
              <a:avLst/>
            </a:prstGeom>
            <a:solidFill>
              <a:srgbClr val="41B949"/>
            </a:solidFill>
            <a:ln w="12700">
              <a:solidFill>
                <a:srgbClr val="41B94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24" name="Group 123"/>
          <p:cNvGrpSpPr/>
          <p:nvPr/>
        </p:nvGrpSpPr>
        <p:grpSpPr>
          <a:xfrm>
            <a:off x="7133530" y="1664804"/>
            <a:ext cx="1701800" cy="3159314"/>
            <a:chOff x="7859713" y="1428750"/>
            <a:chExt cx="1701800" cy="4149725"/>
          </a:xfrm>
        </p:grpSpPr>
        <p:sp>
          <p:nvSpPr>
            <p:cNvPr id="125" name="Rectangle 7"/>
            <p:cNvSpPr>
              <a:spLocks noChangeArrowheads="1"/>
            </p:cNvSpPr>
            <p:nvPr/>
          </p:nvSpPr>
          <p:spPr bwMode="auto">
            <a:xfrm>
              <a:off x="7859713" y="1428750"/>
              <a:ext cx="1701800" cy="358775"/>
            </a:xfrm>
            <a:prstGeom prst="round2SameRect">
              <a:avLst/>
            </a:prstGeom>
            <a:solidFill>
              <a:srgbClr val="41B949"/>
            </a:solidFill>
            <a:ln w="9525">
              <a:solidFill>
                <a:srgbClr val="FFFFFF">
                  <a:lumMod val="65000"/>
                </a:srgbClr>
              </a:solidFill>
              <a:miter lim="800000"/>
              <a:headEnd/>
              <a:tailEnd/>
            </a:ln>
            <a:effectLst>
              <a:outerShdw blurRad="50800" dist="38099" dir="2700015" rotWithShape="0">
                <a:scrgbClr r="0" g="0" b="0">
                  <a:alpha val="40000"/>
                </a:scrgbClr>
              </a:outerShdw>
            </a:effectLst>
          </p:spPr>
          <p:txBody>
            <a:bodyPr lIns="90000" tIns="46800" rIns="90000" bIns="46800" anchor="ctr"/>
            <a:lstStyle/>
            <a:p>
              <a:pPr marL="0" marR="0" lvl="0" indent="0" algn="ctr" defTabSz="228600" eaLnBrk="0" fontAlgn="auto" latinLnBrk="0" hangingPunct="0">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Buy-In stages</a:t>
              </a:r>
            </a:p>
          </p:txBody>
        </p:sp>
        <p:sp>
          <p:nvSpPr>
            <p:cNvPr id="126" name="Right Arrow 125"/>
            <p:cNvSpPr>
              <a:spLocks noChangeArrowheads="1"/>
            </p:cNvSpPr>
            <p:nvPr/>
          </p:nvSpPr>
          <p:spPr bwMode="auto">
            <a:xfrm rot="16200000">
              <a:off x="7143750" y="3775075"/>
              <a:ext cx="3133725" cy="473075"/>
            </a:xfrm>
            <a:prstGeom prst="rightArrow">
              <a:avLst>
                <a:gd name="adj1" fmla="val 50000"/>
                <a:gd name="adj2" fmla="val 47914"/>
              </a:avLst>
            </a:prstGeom>
            <a:gradFill rotWithShape="1">
              <a:gsLst>
                <a:gs pos="0">
                  <a:srgbClr val="AACBEE">
                    <a:shade val="51000"/>
                    <a:satMod val="130000"/>
                  </a:srgbClr>
                </a:gs>
                <a:gs pos="80000">
                  <a:srgbClr val="AACBEE">
                    <a:shade val="93000"/>
                    <a:satMod val="130000"/>
                  </a:srgbClr>
                </a:gs>
                <a:gs pos="100000">
                  <a:srgbClr val="AACBEE">
                    <a:shade val="94000"/>
                    <a:satMod val="135000"/>
                  </a:srgbClr>
                </a:gs>
              </a:gsLst>
              <a:lin ang="16200000" scaled="0"/>
            </a:gradFill>
            <a:ln w="9525" cap="flat" cmpd="sng" algn="ctr">
              <a:solidFill>
                <a:srgbClr val="AACBEE">
                  <a:shade val="95000"/>
                  <a:satMod val="105000"/>
                </a:srgbClr>
              </a:solidFill>
              <a:prstDash val="solid"/>
              <a:headEnd/>
              <a:tailEnd/>
            </a:ln>
            <a:effectLst>
              <a:outerShdw blurRad="40000" dist="23000" dir="5400000" rotWithShape="0">
                <a:srgbClr val="000000">
                  <a:alpha val="35000"/>
                </a:srgbClr>
              </a:outerShdw>
            </a:effectLst>
          </p:spPr>
          <p:txBody>
            <a:bodyPr vert="eaVert"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27" name="AutoShape 33"/>
            <p:cNvSpPr>
              <a:spLocks noChangeArrowheads="1"/>
            </p:cNvSpPr>
            <p:nvPr>
              <p:custDataLst>
                <p:tags r:id="rId1"/>
              </p:custDataLst>
            </p:nvPr>
          </p:nvSpPr>
          <p:spPr bwMode="auto">
            <a:xfrm>
              <a:off x="8037513" y="4930775"/>
              <a:ext cx="1347787" cy="576263"/>
            </a:xfrm>
            <a:prstGeom prst="rect">
              <a:avLst/>
            </a:prstGeom>
            <a:solidFill>
              <a:srgbClr val="10315F"/>
            </a:solidFill>
            <a:ln w="9525" algn="ctr">
              <a:noFill/>
              <a:round/>
              <a:headEnd/>
              <a:tailEnd/>
            </a:ln>
            <a:effectLst>
              <a:outerShdw blurRad="50800" dist="38099" dir="2700015" rotWithShape="0">
                <a:scrgbClr r="0" g="0" b="0">
                  <a:alpha val="40000"/>
                </a:scrgbClr>
              </a:outerShdw>
            </a:effectLst>
          </p:spPr>
          <p:txBody>
            <a:bodyPr wrap="none"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Informed</a:t>
              </a:r>
            </a:p>
          </p:txBody>
        </p:sp>
        <p:sp>
          <p:nvSpPr>
            <p:cNvPr id="128" name="AutoShape 50"/>
            <p:cNvSpPr>
              <a:spLocks noChangeArrowheads="1"/>
            </p:cNvSpPr>
            <p:nvPr>
              <p:custDataLst>
                <p:tags r:id="rId2"/>
              </p:custDataLst>
            </p:nvPr>
          </p:nvSpPr>
          <p:spPr bwMode="auto">
            <a:xfrm>
              <a:off x="8037513" y="4292600"/>
              <a:ext cx="1347787" cy="576263"/>
            </a:xfrm>
            <a:prstGeom prst="rect">
              <a:avLst/>
            </a:prstGeom>
            <a:solidFill>
              <a:srgbClr val="10315F"/>
            </a:solidFill>
            <a:ln w="9525" algn="ctr">
              <a:noFill/>
              <a:round/>
              <a:headEnd/>
              <a:tailEnd/>
            </a:ln>
            <a:effectLst>
              <a:outerShdw blurRad="50800" dist="38099" dir="2700015" rotWithShape="0">
                <a:scrgbClr r="0" g="0" b="0">
                  <a:alpha val="40000"/>
                </a:scrgbClr>
              </a:outerShdw>
            </a:effectLst>
          </p:spPr>
          <p:txBody>
            <a:bodyPr wrap="none"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Understand</a:t>
              </a:r>
            </a:p>
          </p:txBody>
        </p:sp>
        <p:sp>
          <p:nvSpPr>
            <p:cNvPr id="129" name="AutoShape 51"/>
            <p:cNvSpPr>
              <a:spLocks noChangeArrowheads="1"/>
            </p:cNvSpPr>
            <p:nvPr>
              <p:custDataLst>
                <p:tags r:id="rId3"/>
              </p:custDataLst>
            </p:nvPr>
          </p:nvSpPr>
          <p:spPr bwMode="auto">
            <a:xfrm>
              <a:off x="8037513" y="3378200"/>
              <a:ext cx="1347787" cy="574675"/>
            </a:xfrm>
            <a:prstGeom prst="rect">
              <a:avLst/>
            </a:prstGeom>
            <a:solidFill>
              <a:srgbClr val="10315F"/>
            </a:solidFill>
            <a:ln w="9525" algn="ctr">
              <a:noFill/>
              <a:round/>
              <a:headEnd/>
              <a:tailEnd/>
            </a:ln>
            <a:effectLst>
              <a:outerShdw blurRad="50800" dist="38099" dir="2700015" rotWithShape="0">
                <a:scrgbClr r="0" g="0" b="0">
                  <a:alpha val="40000"/>
                </a:scrgbClr>
              </a:outerShdw>
            </a:effectLst>
          </p:spPr>
          <p:txBody>
            <a:bodyPr wrap="none"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Accept</a:t>
              </a:r>
            </a:p>
          </p:txBody>
        </p:sp>
        <p:sp>
          <p:nvSpPr>
            <p:cNvPr id="130" name="AutoShape 52"/>
            <p:cNvSpPr>
              <a:spLocks noChangeArrowheads="1"/>
            </p:cNvSpPr>
            <p:nvPr>
              <p:custDataLst>
                <p:tags r:id="rId4"/>
              </p:custDataLst>
            </p:nvPr>
          </p:nvSpPr>
          <p:spPr bwMode="auto">
            <a:xfrm>
              <a:off x="8037513" y="1844676"/>
              <a:ext cx="1347787" cy="704105"/>
            </a:xfrm>
            <a:prstGeom prst="rect">
              <a:avLst/>
            </a:prstGeom>
            <a:solidFill>
              <a:srgbClr val="10315F"/>
            </a:solidFill>
            <a:ln w="9525" algn="ctr">
              <a:noFill/>
              <a:round/>
              <a:headEnd/>
              <a:tailEnd/>
            </a:ln>
            <a:effectLst>
              <a:outerShdw blurRad="50800" dist="38099" dir="2700015" rotWithShape="0">
                <a:scrgbClr r="0" g="0" b="0">
                  <a:alpha val="40000"/>
                </a:scrgbClr>
              </a:outerShdw>
            </a:effectLst>
          </p:spPr>
          <p:txBody>
            <a:bodyPr wrap="none"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Support / </a:t>
              </a:r>
              <a:b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Engagement</a:t>
              </a:r>
            </a:p>
          </p:txBody>
        </p:sp>
      </p:grpSp>
      <p:sp>
        <p:nvSpPr>
          <p:cNvPr id="131" name="Oval 130"/>
          <p:cNvSpPr/>
          <p:nvPr/>
        </p:nvSpPr>
        <p:spPr bwMode="auto">
          <a:xfrm>
            <a:off x="2491457" y="2221567"/>
            <a:ext cx="1721409" cy="446505"/>
          </a:xfrm>
          <a:prstGeom prst="ellipse">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GHA’s</a:t>
            </a:r>
          </a:p>
        </p:txBody>
      </p:sp>
      <p:sp>
        <p:nvSpPr>
          <p:cNvPr id="132" name="Oval 131"/>
          <p:cNvSpPr/>
          <p:nvPr/>
        </p:nvSpPr>
        <p:spPr bwMode="auto">
          <a:xfrm>
            <a:off x="2143011" y="3148625"/>
            <a:ext cx="1721409" cy="446505"/>
          </a:xfrm>
          <a:prstGeom prst="ellipse">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Network Planning (NP)</a:t>
            </a:r>
          </a:p>
        </p:txBody>
      </p:sp>
      <p:sp>
        <p:nvSpPr>
          <p:cNvPr id="133" name="Oval 132"/>
          <p:cNvSpPr/>
          <p:nvPr/>
        </p:nvSpPr>
        <p:spPr bwMode="auto">
          <a:xfrm>
            <a:off x="3233388" y="2708271"/>
            <a:ext cx="1721409" cy="446505"/>
          </a:xfrm>
          <a:prstGeom prst="ellipse">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Truckers</a:t>
            </a:r>
          </a:p>
        </p:txBody>
      </p:sp>
      <p:sp>
        <p:nvSpPr>
          <p:cNvPr id="134" name="Oval 133"/>
          <p:cNvSpPr/>
          <p:nvPr/>
        </p:nvSpPr>
        <p:spPr bwMode="auto">
          <a:xfrm>
            <a:off x="3752535" y="1775942"/>
            <a:ext cx="1721409" cy="446505"/>
          </a:xfrm>
          <a:prstGeom prst="ellipse">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Customer Service Organization (CSO)</a:t>
            </a:r>
          </a:p>
        </p:txBody>
      </p:sp>
      <p:sp>
        <p:nvSpPr>
          <p:cNvPr id="135" name="Oval 134"/>
          <p:cNvSpPr/>
          <p:nvPr/>
        </p:nvSpPr>
        <p:spPr bwMode="auto">
          <a:xfrm>
            <a:off x="724807" y="2156666"/>
            <a:ext cx="1721409" cy="446505"/>
          </a:xfrm>
          <a:prstGeom prst="ellipse">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Revenue Management</a:t>
            </a:r>
          </a:p>
        </p:txBody>
      </p:sp>
      <p:sp>
        <p:nvSpPr>
          <p:cNvPr id="136" name="Oval 135"/>
          <p:cNvSpPr/>
          <p:nvPr/>
        </p:nvSpPr>
        <p:spPr bwMode="auto">
          <a:xfrm>
            <a:off x="1889072" y="1741917"/>
            <a:ext cx="1721409" cy="446505"/>
          </a:xfrm>
          <a:prstGeom prst="ellipse">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Customers</a:t>
            </a:r>
          </a:p>
        </p:txBody>
      </p:sp>
      <p:sp>
        <p:nvSpPr>
          <p:cNvPr id="137" name="Oval 136"/>
          <p:cNvSpPr/>
          <p:nvPr/>
        </p:nvSpPr>
        <p:spPr bwMode="auto">
          <a:xfrm>
            <a:off x="1279640" y="2656309"/>
            <a:ext cx="1721409" cy="446505"/>
          </a:xfrm>
          <a:prstGeom prst="ellipse">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Local AFKL operations</a:t>
            </a:r>
          </a:p>
        </p:txBody>
      </p:sp>
    </p:spTree>
    <p:extLst>
      <p:ext uri="{BB962C8B-B14F-4D97-AF65-F5344CB8AC3E}">
        <p14:creationId xmlns:p14="http://schemas.microsoft.com/office/powerpoint/2010/main" val="1928365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0825" y="2974975"/>
            <a:ext cx="8642350" cy="908050"/>
          </a:xfrm>
          <a:prstGeom prst="rect">
            <a:avLst/>
          </a:prstGeom>
        </p:spPr>
        <p:txBody>
          <a:bodyPr anchor="ctr"/>
          <a:lstStyle>
            <a:lvl1pPr algn="l" rtl="0" eaLnBrk="0" fontAlgn="base" hangingPunct="0">
              <a:spcBef>
                <a:spcPct val="0"/>
              </a:spcBef>
              <a:spcAft>
                <a:spcPct val="0"/>
              </a:spcAft>
              <a:defRPr sz="2400" b="1">
                <a:solidFill>
                  <a:schemeClr val="accent1"/>
                </a:solidFill>
                <a:latin typeface="Noa LT Pro" panose="020B0603050000020004" pitchFamily="34" charset="0"/>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a:lstStyle>
          <a:p>
            <a:pPr algn="ctr"/>
            <a:r>
              <a:rPr lang="nl-NL" sz="4000" kern="0" dirty="0" smtClean="0">
                <a:solidFill>
                  <a:srgbClr val="10315F"/>
                </a:solidFill>
                <a:latin typeface="Arial" panose="020B0604020202020204" pitchFamily="34" charset="0"/>
                <a:cs typeface="Arial" panose="020B0604020202020204" pitchFamily="34" charset="0"/>
              </a:rPr>
              <a:t>Appendix</a:t>
            </a:r>
          </a:p>
          <a:p>
            <a:pPr algn="ctr"/>
            <a:r>
              <a:rPr lang="nl-NL" sz="2800" b="0" kern="0" dirty="0" smtClean="0">
                <a:solidFill>
                  <a:srgbClr val="10315F"/>
                </a:solidFill>
                <a:latin typeface="Arial" panose="020B0604020202020204" pitchFamily="34" charset="0"/>
                <a:cs typeface="Arial" panose="020B0604020202020204" pitchFamily="34" charset="0"/>
              </a:rPr>
              <a:t>Process descriptions</a:t>
            </a:r>
            <a:endParaRPr lang="nl-NL" sz="2800" b="0" kern="0" dirty="0">
              <a:solidFill>
                <a:srgbClr val="1031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102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RACI</a:t>
            </a:r>
            <a:br>
              <a:rPr lang="en-US" dirty="0"/>
            </a:br>
            <a:r>
              <a:rPr lang="en-US" sz="2000" b="0" dirty="0"/>
              <a:t>Roles and responsibilities for GHA operations</a:t>
            </a:r>
            <a:r>
              <a:rPr lang="en-US" dirty="0"/>
              <a:t/>
            </a:r>
            <a:br>
              <a:rPr lang="en-US" dirty="0"/>
            </a:br>
            <a:endParaRPr lang="en-GB" sz="2000" b="0" dirty="0"/>
          </a:p>
        </p:txBody>
      </p:sp>
      <p:sp>
        <p:nvSpPr>
          <p:cNvPr id="159" name="Rectangle 158"/>
          <p:cNvSpPr/>
          <p:nvPr/>
        </p:nvSpPr>
        <p:spPr>
          <a:xfrm>
            <a:off x="352428" y="980728"/>
            <a:ext cx="5466354" cy="5035181"/>
          </a:xfrm>
          <a:prstGeom prst="rect">
            <a:avLst/>
          </a:prstGeom>
          <a:solidFill>
            <a:srgbClr val="FFFFFF">
              <a:lumMod val="9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solidFill>
                <a:srgbClr val="6EB7E4">
                  <a:lumMod val="75000"/>
                </a:srgbClr>
              </a:solidFill>
              <a:latin typeface="Arial" panose="020B0604020202020204" pitchFamily="34" charset="0"/>
              <a:cs typeface="Arial" panose="020B0604020202020204" pitchFamily="34" charset="0"/>
            </a:endParaRPr>
          </a:p>
        </p:txBody>
      </p:sp>
      <p:sp>
        <p:nvSpPr>
          <p:cNvPr id="160" name="Rectangle 159"/>
          <p:cNvSpPr/>
          <p:nvPr/>
        </p:nvSpPr>
        <p:spPr>
          <a:xfrm rot="5400000">
            <a:off x="2854874" y="-1521717"/>
            <a:ext cx="461461" cy="5466358"/>
          </a:xfrm>
          <a:prstGeom prst="rect">
            <a:avLst/>
          </a:prstGeom>
          <a:solidFill>
            <a:srgbClr val="FFFFFF">
              <a:lumMod val="20000"/>
              <a:lumOff val="80000"/>
            </a:srgbClr>
          </a:solidFill>
          <a:ln w="9525" cap="flat" cmpd="sng" algn="ctr">
            <a:solidFill>
              <a:srgbClr val="000000"/>
            </a:solidFill>
            <a:prstDash val="solid"/>
            <a:round/>
            <a:headEnd type="none" w="med" len="med"/>
            <a:tailEnd type="none" w="med" len="med"/>
          </a:ln>
          <a:effectLst>
            <a:outerShdw dist="35921" dir="2700000" algn="ctr" rotWithShape="0">
              <a:srgbClr val="928B81"/>
            </a:outerShdw>
          </a:effectLst>
        </p:spPr>
        <p:txBody>
          <a:bodyPr vert="vert270" wrap="square" anchor="ctr">
            <a:noAutofit/>
          </a:bodyPr>
          <a:lstStyle/>
          <a:p>
            <a:pPr marL="92075">
              <a:tabLst>
                <a:tab pos="2065338" algn="l"/>
              </a:tabLst>
              <a:defRPr/>
            </a:pPr>
            <a:r>
              <a:rPr lang="en-GB" b="1" kern="0" dirty="0" smtClean="0">
                <a:solidFill>
                  <a:srgbClr val="009BE1"/>
                </a:solidFill>
                <a:latin typeface="Arial" panose="020B0604020202020204" pitchFamily="34" charset="0"/>
                <a:cs typeface="Arial" panose="020B0604020202020204" pitchFamily="34" charset="0"/>
              </a:rPr>
              <a:t>GHA operations</a:t>
            </a:r>
          </a:p>
        </p:txBody>
      </p:sp>
      <p:sp>
        <p:nvSpPr>
          <p:cNvPr id="161" name="Rectangle 160"/>
          <p:cNvSpPr/>
          <p:nvPr/>
        </p:nvSpPr>
        <p:spPr>
          <a:xfrm>
            <a:off x="885902" y="3502653"/>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In case of RCS failure (unhappy flow): identify problem and report to CSO</a:t>
            </a:r>
            <a:endParaRPr lang="en-US" sz="800" b="1" kern="0" dirty="0">
              <a:latin typeface="Arial" panose="020B0604020202020204" pitchFamily="34" charset="0"/>
              <a:cs typeface="Arial" panose="020B0604020202020204" pitchFamily="34" charset="0"/>
            </a:endParaRPr>
          </a:p>
        </p:txBody>
      </p:sp>
      <p:sp>
        <p:nvSpPr>
          <p:cNvPr id="162" name="Rectangle 161"/>
          <p:cNvSpPr/>
          <p:nvPr/>
        </p:nvSpPr>
        <p:spPr>
          <a:xfrm>
            <a:off x="2909314" y="350265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63" name="Rectangle 162"/>
          <p:cNvSpPr/>
          <p:nvPr/>
        </p:nvSpPr>
        <p:spPr>
          <a:xfrm>
            <a:off x="4582550" y="350265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64" name="Rectangle 163"/>
          <p:cNvSpPr/>
          <p:nvPr/>
        </p:nvSpPr>
        <p:spPr>
          <a:xfrm>
            <a:off x="3738040" y="350265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65" name="Rectangle 164"/>
          <p:cNvSpPr/>
          <p:nvPr/>
        </p:nvSpPr>
        <p:spPr>
          <a:xfrm rot="16200000">
            <a:off x="2678187" y="1717472"/>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a:lnSpc>
                <a:spcPct val="80000"/>
              </a:lnSpc>
              <a:defRPr/>
            </a:pPr>
            <a:r>
              <a:rPr lang="en-GB" sz="850" b="1" kern="0" dirty="0" smtClean="0">
                <a:latin typeface="Arial" panose="020B0604020202020204" pitchFamily="34" charset="0"/>
                <a:cs typeface="Arial" panose="020B0604020202020204" pitchFamily="34" charset="0"/>
              </a:rPr>
              <a:t>GHA Staff Warehouse</a:t>
            </a:r>
          </a:p>
        </p:txBody>
      </p:sp>
      <p:sp>
        <p:nvSpPr>
          <p:cNvPr id="166" name="Rectangle 165"/>
          <p:cNvSpPr/>
          <p:nvPr/>
        </p:nvSpPr>
        <p:spPr>
          <a:xfrm rot="16200000">
            <a:off x="4351423" y="1717472"/>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pPr>
            <a:r>
              <a:rPr lang="en-GB" sz="850" b="1" kern="0" dirty="0" smtClean="0">
                <a:latin typeface="Arial" panose="020B0604020202020204" pitchFamily="34" charset="0"/>
                <a:cs typeface="Arial" panose="020B0604020202020204" pitchFamily="34" charset="0"/>
              </a:rPr>
              <a:t>Customs</a:t>
            </a:r>
            <a:endParaRPr lang="en-GB" sz="850" b="1" kern="0" dirty="0">
              <a:latin typeface="Arial" panose="020B0604020202020204" pitchFamily="34" charset="0"/>
              <a:cs typeface="Arial" panose="020B0604020202020204" pitchFamily="34" charset="0"/>
            </a:endParaRPr>
          </a:p>
        </p:txBody>
      </p:sp>
      <p:sp>
        <p:nvSpPr>
          <p:cNvPr id="167" name="Rectangle 166"/>
          <p:cNvSpPr/>
          <p:nvPr/>
        </p:nvSpPr>
        <p:spPr>
          <a:xfrm rot="16200000">
            <a:off x="3506913" y="1717472"/>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a:lnSpc>
                <a:spcPct val="80000"/>
              </a:lnSpc>
              <a:defRPr/>
            </a:pPr>
            <a:r>
              <a:rPr lang="en-GB" sz="850" b="1" kern="0" dirty="0" smtClean="0">
                <a:latin typeface="Arial" panose="020B0604020202020204" pitchFamily="34" charset="0"/>
                <a:cs typeface="Arial" panose="020B0604020202020204" pitchFamily="34" charset="0"/>
              </a:rPr>
              <a:t>Customer</a:t>
            </a:r>
            <a:endParaRPr lang="en-GB" sz="850" b="1" kern="0" dirty="0">
              <a:latin typeface="Arial" panose="020B0604020202020204" pitchFamily="34" charset="0"/>
              <a:cs typeface="Arial" panose="020B0604020202020204" pitchFamily="34" charset="0"/>
            </a:endParaRPr>
          </a:p>
        </p:txBody>
      </p:sp>
      <p:sp>
        <p:nvSpPr>
          <p:cNvPr id="168" name="Rectangle 167"/>
          <p:cNvSpPr/>
          <p:nvPr/>
        </p:nvSpPr>
        <p:spPr>
          <a:xfrm rot="16200000">
            <a:off x="3088561" y="1717472"/>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defRPr/>
            </a:pPr>
            <a:r>
              <a:rPr lang="en-GB" sz="850" b="1" kern="0" dirty="0" smtClean="0">
                <a:latin typeface="Arial" panose="020B0604020202020204" pitchFamily="34" charset="0"/>
                <a:cs typeface="Arial" panose="020B0604020202020204" pitchFamily="34" charset="0"/>
              </a:rPr>
              <a:t>GHA Staff Office</a:t>
            </a:r>
            <a:endParaRPr lang="en-GB" sz="850" b="1" kern="0" dirty="0">
              <a:latin typeface="Arial" panose="020B0604020202020204" pitchFamily="34" charset="0"/>
              <a:cs typeface="Arial" panose="020B0604020202020204" pitchFamily="34" charset="0"/>
            </a:endParaRPr>
          </a:p>
        </p:txBody>
      </p:sp>
      <p:sp>
        <p:nvSpPr>
          <p:cNvPr id="169" name="Right Triangle 168"/>
          <p:cNvSpPr/>
          <p:nvPr/>
        </p:nvSpPr>
        <p:spPr>
          <a:xfrm>
            <a:off x="352430" y="1552263"/>
            <a:ext cx="2506130" cy="771429"/>
          </a:xfrm>
          <a:prstGeom prst="rtTriangle">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0" rIns="0" anchor="ctr"/>
          <a:lstStyle/>
          <a:p>
            <a:pPr algn="ctr" fontAlgn="auto">
              <a:spcBef>
                <a:spcPts val="0"/>
              </a:spcBef>
              <a:spcAft>
                <a:spcPts val="0"/>
              </a:spcAft>
              <a:defRPr/>
            </a:pPr>
            <a:r>
              <a:rPr lang="en-GB" sz="1400" b="1" kern="0" dirty="0" smtClean="0">
                <a:latin typeface="Arial" panose="020B0604020202020204" pitchFamily="34" charset="0"/>
                <a:cs typeface="Arial" panose="020B0604020202020204" pitchFamily="34" charset="0"/>
              </a:rPr>
              <a:t>Process</a:t>
            </a:r>
            <a:endParaRPr lang="en-GB" sz="1300" b="1" kern="0" dirty="0" smtClean="0">
              <a:latin typeface="Arial" panose="020B0604020202020204" pitchFamily="34" charset="0"/>
              <a:cs typeface="Arial" panose="020B0604020202020204" pitchFamily="34" charset="0"/>
            </a:endParaRPr>
          </a:p>
        </p:txBody>
      </p:sp>
      <p:sp>
        <p:nvSpPr>
          <p:cNvPr id="170" name="Right Triangle 169"/>
          <p:cNvSpPr/>
          <p:nvPr/>
        </p:nvSpPr>
        <p:spPr>
          <a:xfrm rot="10800000">
            <a:off x="352429" y="1486340"/>
            <a:ext cx="2506130" cy="771429"/>
          </a:xfrm>
          <a:prstGeom prst="rtTriangle">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vert" wrap="none" lIns="0" tIns="0" rIns="0" bIns="0" anchor="b" anchorCtr="1"/>
          <a:lstStyle/>
          <a:p>
            <a:pPr fontAlgn="auto">
              <a:spcBef>
                <a:spcPts val="0"/>
              </a:spcBef>
              <a:spcAft>
                <a:spcPts val="0"/>
              </a:spcAft>
              <a:defRPr/>
            </a:pPr>
            <a:r>
              <a:rPr lang="en-GB" sz="1400" b="1" kern="0" dirty="0" smtClean="0">
                <a:latin typeface="Arial" panose="020B0604020202020204" pitchFamily="34" charset="0"/>
                <a:cs typeface="Arial" panose="020B0604020202020204" pitchFamily="34" charset="0"/>
              </a:rPr>
              <a:t>R</a:t>
            </a:r>
            <a:r>
              <a:rPr lang="en-GB" sz="1400" b="1" kern="0" dirty="0" err="1" smtClean="0">
                <a:latin typeface="Arial" panose="020B0604020202020204" pitchFamily="34" charset="0"/>
                <a:cs typeface="Arial" panose="020B0604020202020204" pitchFamily="34" charset="0"/>
              </a:rPr>
              <a:t>oles</a:t>
            </a:r>
            <a:r>
              <a:rPr lang="en-GB" sz="1400" b="1" kern="0" dirty="0" smtClean="0">
                <a:latin typeface="Arial" panose="020B0604020202020204" pitchFamily="34" charset="0"/>
                <a:cs typeface="Arial" panose="020B0604020202020204" pitchFamily="34" charset="0"/>
              </a:rPr>
              <a:t>      </a:t>
            </a:r>
          </a:p>
        </p:txBody>
      </p:sp>
      <p:sp>
        <p:nvSpPr>
          <p:cNvPr id="171" name="Rectangle 170"/>
          <p:cNvSpPr/>
          <p:nvPr/>
        </p:nvSpPr>
        <p:spPr>
          <a:xfrm rot="16200000">
            <a:off x="3935009" y="1717472"/>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defRPr/>
            </a:pPr>
            <a:r>
              <a:rPr lang="en-GB" sz="850" b="1" kern="0" dirty="0" smtClean="0">
                <a:latin typeface="Arial" panose="020B0604020202020204" pitchFamily="34" charset="0"/>
                <a:cs typeface="Arial" panose="020B0604020202020204" pitchFamily="34" charset="0"/>
              </a:rPr>
              <a:t>CSO</a:t>
            </a:r>
            <a:endParaRPr lang="en-GB" sz="850" b="1" kern="0" dirty="0">
              <a:latin typeface="Arial" panose="020B0604020202020204" pitchFamily="34" charset="0"/>
              <a:cs typeface="Arial" panose="020B0604020202020204" pitchFamily="34" charset="0"/>
            </a:endParaRPr>
          </a:p>
        </p:txBody>
      </p:sp>
      <p:sp>
        <p:nvSpPr>
          <p:cNvPr id="172" name="Rectangle 171"/>
          <p:cNvSpPr/>
          <p:nvPr/>
        </p:nvSpPr>
        <p:spPr>
          <a:xfrm rot="16200000">
            <a:off x="4779553" y="1717472"/>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pPr>
            <a:r>
              <a:rPr lang="en-GB" sz="850" b="1" kern="0" dirty="0" smtClean="0">
                <a:latin typeface="Arial" panose="020B0604020202020204" pitchFamily="34" charset="0"/>
                <a:cs typeface="Arial" panose="020B0604020202020204" pitchFamily="34" charset="0"/>
              </a:rPr>
              <a:t>NP</a:t>
            </a:r>
            <a:endParaRPr lang="en-GB" sz="850" b="1" kern="0" dirty="0">
              <a:latin typeface="Arial" panose="020B0604020202020204" pitchFamily="34" charset="0"/>
              <a:cs typeface="Arial" panose="020B0604020202020204" pitchFamily="34" charset="0"/>
            </a:endParaRPr>
          </a:p>
        </p:txBody>
      </p:sp>
      <p:grpSp>
        <p:nvGrpSpPr>
          <p:cNvPr id="173" name="Group 171"/>
          <p:cNvGrpSpPr/>
          <p:nvPr/>
        </p:nvGrpSpPr>
        <p:grpSpPr>
          <a:xfrm>
            <a:off x="7381889" y="2741374"/>
            <a:ext cx="1152000" cy="1044000"/>
            <a:chOff x="7413942" y="1579539"/>
            <a:chExt cx="1152000" cy="1044000"/>
          </a:xfrm>
        </p:grpSpPr>
        <p:sp>
          <p:nvSpPr>
            <p:cNvPr id="174" name="Rounded Rectangle 173"/>
            <p:cNvSpPr/>
            <p:nvPr/>
          </p:nvSpPr>
          <p:spPr>
            <a:xfrm>
              <a:off x="7413942" y="1579539"/>
              <a:ext cx="1152000" cy="1044000"/>
            </a:xfrm>
            <a:prstGeom prst="roundRect">
              <a:avLst>
                <a:gd name="adj" fmla="val 4934"/>
              </a:avLst>
            </a:prstGeom>
            <a:noFill/>
            <a:ln w="9525" cap="flat" cmpd="sng" algn="ctr">
              <a:solidFill>
                <a:srgbClr val="FFFFFF">
                  <a:lumMod val="50000"/>
                </a:srgbClr>
              </a:solidFill>
              <a:prstDash val="dash"/>
            </a:ln>
            <a:effectLst/>
          </p:spPr>
          <p:txBody>
            <a:bodyPr lIns="360000" tIns="0" rIns="0" bIns="36000" rtlCol="0" anchor="ctr"/>
            <a:lstStyle/>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Accountable</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Responsible</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Consulted</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Informed</a:t>
              </a:r>
            </a:p>
          </p:txBody>
        </p:sp>
        <p:sp>
          <p:nvSpPr>
            <p:cNvPr id="175" name="Rectangle 174"/>
            <p:cNvSpPr/>
            <p:nvPr/>
          </p:nvSpPr>
          <p:spPr>
            <a:xfrm>
              <a:off x="7496714" y="2359724"/>
              <a:ext cx="199385" cy="180000"/>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I</a:t>
              </a:r>
            </a:p>
          </p:txBody>
        </p:sp>
        <p:sp>
          <p:nvSpPr>
            <p:cNvPr id="176" name="Rectangle 175"/>
            <p:cNvSpPr/>
            <p:nvPr/>
          </p:nvSpPr>
          <p:spPr>
            <a:xfrm>
              <a:off x="7498641" y="1879387"/>
              <a:ext cx="199385" cy="180000"/>
            </a:xfrm>
            <a:prstGeom prst="rect">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R</a:t>
              </a:r>
            </a:p>
          </p:txBody>
        </p:sp>
        <p:sp>
          <p:nvSpPr>
            <p:cNvPr id="177" name="Rectangle 176"/>
            <p:cNvSpPr/>
            <p:nvPr/>
          </p:nvSpPr>
          <p:spPr>
            <a:xfrm>
              <a:off x="7498641" y="1639219"/>
              <a:ext cx="199385" cy="180000"/>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A</a:t>
              </a:r>
            </a:p>
          </p:txBody>
        </p:sp>
        <p:sp>
          <p:nvSpPr>
            <p:cNvPr id="178" name="Rectangle 177"/>
            <p:cNvSpPr/>
            <p:nvPr/>
          </p:nvSpPr>
          <p:spPr>
            <a:xfrm>
              <a:off x="7496714" y="2119555"/>
              <a:ext cx="199385" cy="180000"/>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C</a:t>
              </a:r>
            </a:p>
          </p:txBody>
        </p:sp>
      </p:grpSp>
      <p:sp>
        <p:nvSpPr>
          <p:cNvPr id="179" name="Rectangle 178"/>
          <p:cNvSpPr/>
          <p:nvPr/>
        </p:nvSpPr>
        <p:spPr>
          <a:xfrm>
            <a:off x="2177159" y="1041767"/>
            <a:ext cx="364969" cy="328865"/>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sp>
        <p:nvSpPr>
          <p:cNvPr id="180" name="Rectangle 179"/>
          <p:cNvSpPr/>
          <p:nvPr/>
        </p:nvSpPr>
        <p:spPr>
          <a:xfrm>
            <a:off x="5010680" y="350265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1" name="Rectangle 180"/>
          <p:cNvSpPr/>
          <p:nvPr/>
        </p:nvSpPr>
        <p:spPr>
          <a:xfrm>
            <a:off x="885902" y="2364815"/>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GB" sz="800" b="1" kern="0" dirty="0" smtClean="0">
                <a:latin typeface="Arial" panose="020B0604020202020204" pitchFamily="34" charset="0"/>
                <a:cs typeface="Arial" panose="020B0604020202020204" pitchFamily="34" charset="0"/>
              </a:rPr>
              <a:t>Unload truck, issue FOH</a:t>
            </a:r>
          </a:p>
        </p:txBody>
      </p:sp>
      <p:sp>
        <p:nvSpPr>
          <p:cNvPr id="182" name="TextBox 181"/>
          <p:cNvSpPr txBox="1"/>
          <p:nvPr/>
        </p:nvSpPr>
        <p:spPr>
          <a:xfrm>
            <a:off x="2627784" y="1114979"/>
            <a:ext cx="1165384" cy="215444"/>
          </a:xfrm>
          <a:prstGeom prst="rect">
            <a:avLst/>
          </a:prstGeom>
          <a:noFill/>
        </p:spPr>
        <p:txBody>
          <a:bodyPr wrap="none" lIns="0" tIns="0" rIns="0" bIns="0" rtlCol="0">
            <a:spAutoFit/>
          </a:bodyPr>
          <a:lstStyle/>
          <a:p>
            <a:pPr marL="92075" indent="-285750">
              <a:buClr>
                <a:srgbClr val="009BE1"/>
              </a:buClr>
              <a:tabLst>
                <a:tab pos="2065338" algn="l"/>
              </a:tabLst>
              <a:defRPr/>
            </a:pPr>
            <a:r>
              <a:rPr lang="en-US" sz="1400" b="1" kern="0" dirty="0" smtClean="0">
                <a:solidFill>
                  <a:srgbClr val="009BE1"/>
                </a:solidFill>
                <a:latin typeface="Arial" panose="020B0604020202020204" pitchFamily="34" charset="0"/>
                <a:cs typeface="Arial" panose="020B0604020202020204" pitchFamily="34" charset="0"/>
              </a:rPr>
              <a:t>GHA Supplier</a:t>
            </a:r>
            <a:endParaRPr lang="en-US" sz="1400" b="1" kern="0" dirty="0">
              <a:solidFill>
                <a:srgbClr val="009BE1"/>
              </a:solidFill>
              <a:latin typeface="Arial" panose="020B0604020202020204" pitchFamily="34" charset="0"/>
              <a:cs typeface="Arial" panose="020B0604020202020204" pitchFamily="34" charset="0"/>
            </a:endParaRPr>
          </a:p>
        </p:txBody>
      </p:sp>
      <p:sp>
        <p:nvSpPr>
          <p:cNvPr id="183" name="Rectangle 182"/>
          <p:cNvSpPr/>
          <p:nvPr/>
        </p:nvSpPr>
        <p:spPr>
          <a:xfrm>
            <a:off x="4166136" y="274238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4" name="Rectangle 183"/>
          <p:cNvSpPr/>
          <p:nvPr/>
        </p:nvSpPr>
        <p:spPr>
          <a:xfrm>
            <a:off x="4582550" y="274238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5" name="Rectangle 184"/>
          <p:cNvSpPr/>
          <p:nvPr/>
        </p:nvSpPr>
        <p:spPr>
          <a:xfrm>
            <a:off x="3319688" y="274238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6" name="Rectangle 185"/>
          <p:cNvSpPr/>
          <p:nvPr/>
        </p:nvSpPr>
        <p:spPr>
          <a:xfrm>
            <a:off x="885902" y="2742382"/>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GB" sz="800" b="1" kern="0" dirty="0" smtClean="0">
                <a:latin typeface="Arial" panose="020B0604020202020204" pitchFamily="34" charset="0"/>
                <a:cs typeface="Arial" panose="020B0604020202020204" pitchFamily="34" charset="0"/>
              </a:rPr>
              <a:t>Physical Ready for Carriage check</a:t>
            </a:r>
          </a:p>
        </p:txBody>
      </p:sp>
      <p:sp>
        <p:nvSpPr>
          <p:cNvPr id="187" name="Rectangle 186"/>
          <p:cNvSpPr/>
          <p:nvPr/>
        </p:nvSpPr>
        <p:spPr>
          <a:xfrm>
            <a:off x="4166136" y="3129607"/>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8" name="Rectangle 187"/>
          <p:cNvSpPr/>
          <p:nvPr/>
        </p:nvSpPr>
        <p:spPr>
          <a:xfrm>
            <a:off x="4582550" y="3129607"/>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a:latin typeface="Arial" panose="020B0604020202020204" pitchFamily="34" charset="0"/>
                <a:cs typeface="Arial" panose="020B0604020202020204" pitchFamily="34" charset="0"/>
              </a:rPr>
              <a:t>C</a:t>
            </a:r>
          </a:p>
        </p:txBody>
      </p:sp>
      <p:sp>
        <p:nvSpPr>
          <p:cNvPr id="189" name="Rectangle 188"/>
          <p:cNvSpPr/>
          <p:nvPr/>
        </p:nvSpPr>
        <p:spPr>
          <a:xfrm>
            <a:off x="2909314" y="3129607"/>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0" name="Rectangle 189"/>
          <p:cNvSpPr/>
          <p:nvPr/>
        </p:nvSpPr>
        <p:spPr>
          <a:xfrm>
            <a:off x="885902" y="3129607"/>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US" sz="800" b="1" kern="0" dirty="0" smtClean="0">
                <a:latin typeface="Arial" panose="020B0604020202020204" pitchFamily="34" charset="0"/>
                <a:cs typeface="Arial" panose="020B0604020202020204" pitchFamily="34" charset="0"/>
              </a:rPr>
              <a:t>Documentation check and issue RCS</a:t>
            </a:r>
            <a:endParaRPr lang="en-US" sz="800" b="1" kern="0" dirty="0">
              <a:latin typeface="Arial" panose="020B0604020202020204" pitchFamily="34" charset="0"/>
              <a:cs typeface="Arial" panose="020B0604020202020204" pitchFamily="34" charset="0"/>
            </a:endParaRPr>
          </a:p>
        </p:txBody>
      </p:sp>
      <p:sp>
        <p:nvSpPr>
          <p:cNvPr id="191" name="Rectangle 190"/>
          <p:cNvSpPr/>
          <p:nvPr/>
        </p:nvSpPr>
        <p:spPr>
          <a:xfrm>
            <a:off x="3738040" y="3129607"/>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2" name="Rectangle 191"/>
          <p:cNvSpPr/>
          <p:nvPr/>
        </p:nvSpPr>
        <p:spPr>
          <a:xfrm>
            <a:off x="5446687" y="350265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3" name="Rectangle 192"/>
          <p:cNvSpPr/>
          <p:nvPr/>
        </p:nvSpPr>
        <p:spPr>
          <a:xfrm rot="16200000">
            <a:off x="5215560" y="1717472"/>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fontAlgn="auto">
              <a:lnSpc>
                <a:spcPct val="80000"/>
              </a:lnSpc>
              <a:spcBef>
                <a:spcPts val="0"/>
              </a:spcBef>
              <a:spcAft>
                <a:spcPts val="0"/>
              </a:spcAft>
              <a:defRPr/>
            </a:pPr>
            <a:r>
              <a:rPr lang="en-GB" sz="800" b="1" kern="0" dirty="0">
                <a:latin typeface="Arial" panose="020B0604020202020204" pitchFamily="34" charset="0"/>
                <a:cs typeface="Arial" panose="020B0604020202020204" pitchFamily="34" charset="0"/>
              </a:rPr>
              <a:t>AFKL </a:t>
            </a:r>
            <a:r>
              <a:rPr lang="en-GB" sz="800" b="1" kern="0" dirty="0" smtClean="0">
                <a:latin typeface="Arial" panose="020B0604020202020204" pitchFamily="34" charset="0"/>
                <a:cs typeface="Arial" panose="020B0604020202020204" pitchFamily="34" charset="0"/>
              </a:rPr>
              <a:t>Systems</a:t>
            </a:r>
            <a:endParaRPr lang="en-GB" sz="800" b="1" kern="0" dirty="0">
              <a:latin typeface="Arial" panose="020B0604020202020204" pitchFamily="34" charset="0"/>
              <a:cs typeface="Arial" panose="020B0604020202020204" pitchFamily="34" charset="0"/>
            </a:endParaRPr>
          </a:p>
        </p:txBody>
      </p:sp>
      <p:sp>
        <p:nvSpPr>
          <p:cNvPr id="194" name="Rectangle 193"/>
          <p:cNvSpPr/>
          <p:nvPr/>
        </p:nvSpPr>
        <p:spPr>
          <a:xfrm>
            <a:off x="5010680" y="274151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5" name="Rectangle 194"/>
          <p:cNvSpPr/>
          <p:nvPr/>
        </p:nvSpPr>
        <p:spPr>
          <a:xfrm>
            <a:off x="5010680" y="3128737"/>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6" name="Rectangle 195"/>
          <p:cNvSpPr/>
          <p:nvPr/>
        </p:nvSpPr>
        <p:spPr>
          <a:xfrm>
            <a:off x="885902" y="4595529"/>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Load (follow selective loading rules) and seal truck</a:t>
            </a:r>
          </a:p>
        </p:txBody>
      </p:sp>
      <p:sp>
        <p:nvSpPr>
          <p:cNvPr id="197" name="Rectangle 196"/>
          <p:cNvSpPr/>
          <p:nvPr/>
        </p:nvSpPr>
        <p:spPr>
          <a:xfrm>
            <a:off x="4582550" y="4595529"/>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98" name="Rectangle 197"/>
          <p:cNvSpPr/>
          <p:nvPr/>
        </p:nvSpPr>
        <p:spPr>
          <a:xfrm>
            <a:off x="3738040" y="459552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9" name="Rectangle 198"/>
          <p:cNvSpPr/>
          <p:nvPr/>
        </p:nvSpPr>
        <p:spPr>
          <a:xfrm>
            <a:off x="3319688" y="459552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0" name="Rectangle 199"/>
          <p:cNvSpPr/>
          <p:nvPr/>
        </p:nvSpPr>
        <p:spPr>
          <a:xfrm>
            <a:off x="4166136" y="459552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1" name="Rectangle 200"/>
          <p:cNvSpPr/>
          <p:nvPr/>
        </p:nvSpPr>
        <p:spPr>
          <a:xfrm>
            <a:off x="5010680" y="459552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2" name="Rectangle 201"/>
          <p:cNvSpPr/>
          <p:nvPr/>
        </p:nvSpPr>
        <p:spPr>
          <a:xfrm>
            <a:off x="5446687" y="459552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3" name="Rectangle 202"/>
          <p:cNvSpPr/>
          <p:nvPr/>
        </p:nvSpPr>
        <p:spPr>
          <a:xfrm>
            <a:off x="885902" y="4232136"/>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Prepare shipping documents (customs, T1, manifests)</a:t>
            </a:r>
          </a:p>
        </p:txBody>
      </p:sp>
      <p:sp>
        <p:nvSpPr>
          <p:cNvPr id="204" name="Rectangle 203"/>
          <p:cNvSpPr/>
          <p:nvPr/>
        </p:nvSpPr>
        <p:spPr>
          <a:xfrm>
            <a:off x="4582550" y="4232136"/>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205" name="Rectangle 204"/>
          <p:cNvSpPr/>
          <p:nvPr/>
        </p:nvSpPr>
        <p:spPr>
          <a:xfrm>
            <a:off x="3738040" y="423213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6" name="Rectangle 205"/>
          <p:cNvSpPr/>
          <p:nvPr/>
        </p:nvSpPr>
        <p:spPr>
          <a:xfrm>
            <a:off x="3319688" y="423213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7" name="Rectangle 206"/>
          <p:cNvSpPr/>
          <p:nvPr/>
        </p:nvSpPr>
        <p:spPr>
          <a:xfrm>
            <a:off x="4166136" y="423213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8" name="Rectangle 207"/>
          <p:cNvSpPr/>
          <p:nvPr/>
        </p:nvSpPr>
        <p:spPr>
          <a:xfrm>
            <a:off x="5010680" y="423213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9" name="Rectangle 208"/>
          <p:cNvSpPr/>
          <p:nvPr/>
        </p:nvSpPr>
        <p:spPr>
          <a:xfrm>
            <a:off x="2909314" y="38660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0" name="Rectangle 209"/>
          <p:cNvSpPr/>
          <p:nvPr/>
        </p:nvSpPr>
        <p:spPr>
          <a:xfrm>
            <a:off x="3738040" y="38660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1" name="Rectangle 210"/>
          <p:cNvSpPr/>
          <p:nvPr/>
        </p:nvSpPr>
        <p:spPr>
          <a:xfrm>
            <a:off x="4166136" y="38660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2" name="Rectangle 211"/>
          <p:cNvSpPr/>
          <p:nvPr/>
        </p:nvSpPr>
        <p:spPr>
          <a:xfrm>
            <a:off x="3738040" y="38660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3" name="Rectangle 212"/>
          <p:cNvSpPr/>
          <p:nvPr/>
        </p:nvSpPr>
        <p:spPr>
          <a:xfrm>
            <a:off x="4582550" y="38660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4" name="Rectangle 213"/>
          <p:cNvSpPr/>
          <p:nvPr/>
        </p:nvSpPr>
        <p:spPr>
          <a:xfrm>
            <a:off x="885902" y="3866046"/>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fontAlgn="auto">
              <a:lnSpc>
                <a:spcPct val="80000"/>
              </a:lnSpc>
              <a:spcBef>
                <a:spcPts val="0"/>
              </a:spcBef>
              <a:spcAft>
                <a:spcPts val="0"/>
              </a:spcAft>
              <a:defRPr/>
            </a:pPr>
            <a:r>
              <a:rPr lang="en-US" sz="800" b="1" kern="0" dirty="0" smtClean="0">
                <a:latin typeface="Arial" panose="020B0604020202020204" pitchFamily="34" charset="0"/>
                <a:cs typeface="Arial" panose="020B0604020202020204" pitchFamily="34" charset="0"/>
              </a:rPr>
              <a:t>After RCS: buildup cargo for transport and consult NP in case info misses</a:t>
            </a:r>
            <a:endParaRPr lang="en-US" sz="800" b="1" kern="0" dirty="0">
              <a:latin typeface="Arial" panose="020B0604020202020204" pitchFamily="34" charset="0"/>
              <a:cs typeface="Arial" panose="020B0604020202020204" pitchFamily="34" charset="0"/>
            </a:endParaRPr>
          </a:p>
        </p:txBody>
      </p:sp>
      <p:sp>
        <p:nvSpPr>
          <p:cNvPr id="215" name="Rectangle 214"/>
          <p:cNvSpPr/>
          <p:nvPr/>
        </p:nvSpPr>
        <p:spPr>
          <a:xfrm>
            <a:off x="5446687" y="38660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6" name="Rectangle 215"/>
          <p:cNvSpPr/>
          <p:nvPr/>
        </p:nvSpPr>
        <p:spPr>
          <a:xfrm>
            <a:off x="885902" y="4958828"/>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Send deviation report (to </a:t>
            </a:r>
            <a:r>
              <a:rPr lang="en-US" sz="800" b="1" kern="0" dirty="0">
                <a:latin typeface="Arial" panose="020B0604020202020204" pitchFamily="34" charset="0"/>
                <a:cs typeface="Arial" panose="020B0604020202020204" pitchFamily="34" charset="0"/>
              </a:rPr>
              <a:t>NP</a:t>
            </a:r>
            <a:r>
              <a:rPr lang="en-US" sz="800" b="1" kern="0" dirty="0" smtClean="0">
                <a:latin typeface="Arial" panose="020B0604020202020204" pitchFamily="34" charset="0"/>
                <a:cs typeface="Arial" panose="020B0604020202020204" pitchFamily="34" charset="0"/>
              </a:rPr>
              <a:t>) and FFM (to CSO and NP)</a:t>
            </a:r>
          </a:p>
        </p:txBody>
      </p:sp>
      <p:sp>
        <p:nvSpPr>
          <p:cNvPr id="217" name="Rectangle 216"/>
          <p:cNvSpPr/>
          <p:nvPr/>
        </p:nvSpPr>
        <p:spPr>
          <a:xfrm>
            <a:off x="2909314" y="4954670"/>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8" name="Rectangle 217"/>
          <p:cNvSpPr/>
          <p:nvPr/>
        </p:nvSpPr>
        <p:spPr>
          <a:xfrm>
            <a:off x="4582550" y="4954670"/>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219" name="Rectangle 218"/>
          <p:cNvSpPr/>
          <p:nvPr/>
        </p:nvSpPr>
        <p:spPr>
          <a:xfrm>
            <a:off x="3738040" y="4954670"/>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20" name="Rectangle 219"/>
          <p:cNvSpPr/>
          <p:nvPr/>
        </p:nvSpPr>
        <p:spPr>
          <a:xfrm>
            <a:off x="4166136" y="4954670"/>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21" name="Rectangle 220"/>
          <p:cNvSpPr/>
          <p:nvPr/>
        </p:nvSpPr>
        <p:spPr>
          <a:xfrm>
            <a:off x="5010680" y="4954670"/>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grpSp>
        <p:nvGrpSpPr>
          <p:cNvPr id="222" name="Group 221"/>
          <p:cNvGrpSpPr/>
          <p:nvPr/>
        </p:nvGrpSpPr>
        <p:grpSpPr>
          <a:xfrm>
            <a:off x="2909314" y="2365637"/>
            <a:ext cx="362747" cy="328868"/>
            <a:chOff x="7155621" y="5671310"/>
            <a:chExt cx="362747" cy="328868"/>
          </a:xfrm>
        </p:grpSpPr>
        <p:sp>
          <p:nvSpPr>
            <p:cNvPr id="223" name="Right Triangle 222"/>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24" name="Group 223"/>
            <p:cNvGrpSpPr/>
            <p:nvPr/>
          </p:nvGrpSpPr>
          <p:grpSpPr>
            <a:xfrm>
              <a:off x="7155621" y="5671310"/>
              <a:ext cx="362747" cy="328868"/>
              <a:chOff x="7155621" y="5671310"/>
              <a:chExt cx="362747" cy="328868"/>
            </a:xfrm>
          </p:grpSpPr>
          <p:sp>
            <p:nvSpPr>
              <p:cNvPr id="225" name="Right Triangle 224"/>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26" name="TextBox 225"/>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sp>
        <p:nvSpPr>
          <p:cNvPr id="227" name="Rectangle 226"/>
          <p:cNvSpPr/>
          <p:nvPr/>
        </p:nvSpPr>
        <p:spPr>
          <a:xfrm>
            <a:off x="3319688" y="236481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28" name="Rectangle 227"/>
          <p:cNvSpPr/>
          <p:nvPr/>
        </p:nvSpPr>
        <p:spPr>
          <a:xfrm>
            <a:off x="3738040" y="2365698"/>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229" name="Rectangle 228"/>
          <p:cNvSpPr/>
          <p:nvPr/>
        </p:nvSpPr>
        <p:spPr>
          <a:xfrm>
            <a:off x="5446687" y="2364691"/>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230" name="Rectangle 229"/>
          <p:cNvSpPr/>
          <p:nvPr/>
        </p:nvSpPr>
        <p:spPr>
          <a:xfrm>
            <a:off x="4166136" y="236481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1" name="Rectangle 230"/>
          <p:cNvSpPr/>
          <p:nvPr/>
        </p:nvSpPr>
        <p:spPr>
          <a:xfrm>
            <a:off x="4582550" y="236481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2" name="Rectangle 231"/>
          <p:cNvSpPr/>
          <p:nvPr/>
        </p:nvSpPr>
        <p:spPr>
          <a:xfrm>
            <a:off x="885902" y="5332383"/>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Confirm DEP in </a:t>
            </a:r>
            <a:r>
              <a:rPr lang="en-US" sz="800" b="1" kern="0" dirty="0" err="1" smtClean="0">
                <a:latin typeface="Arial" panose="020B0604020202020204" pitchFamily="34" charset="0"/>
                <a:cs typeface="Arial" panose="020B0604020202020204" pitchFamily="34" charset="0"/>
              </a:rPr>
              <a:t>Cargoal</a:t>
            </a:r>
            <a:endParaRPr lang="en-US" sz="800" b="1" kern="0" dirty="0" smtClean="0">
              <a:latin typeface="Arial" panose="020B0604020202020204" pitchFamily="34" charset="0"/>
              <a:cs typeface="Arial" panose="020B0604020202020204" pitchFamily="34" charset="0"/>
            </a:endParaRPr>
          </a:p>
        </p:txBody>
      </p:sp>
      <p:sp>
        <p:nvSpPr>
          <p:cNvPr id="233" name="Rectangle 232"/>
          <p:cNvSpPr/>
          <p:nvPr/>
        </p:nvSpPr>
        <p:spPr>
          <a:xfrm>
            <a:off x="2909314" y="532822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4" name="Rectangle 233"/>
          <p:cNvSpPr/>
          <p:nvPr/>
        </p:nvSpPr>
        <p:spPr>
          <a:xfrm>
            <a:off x="4582550" y="532822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5" name="Rectangle 234"/>
          <p:cNvSpPr/>
          <p:nvPr/>
        </p:nvSpPr>
        <p:spPr>
          <a:xfrm>
            <a:off x="3738040" y="532822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6" name="Rectangle 235"/>
          <p:cNvSpPr/>
          <p:nvPr/>
        </p:nvSpPr>
        <p:spPr>
          <a:xfrm>
            <a:off x="4166136" y="532822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7" name="Rectangle 236"/>
          <p:cNvSpPr/>
          <p:nvPr/>
        </p:nvSpPr>
        <p:spPr>
          <a:xfrm>
            <a:off x="5010680" y="532822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8" name="Rectangle 237"/>
          <p:cNvSpPr/>
          <p:nvPr/>
        </p:nvSpPr>
        <p:spPr>
          <a:xfrm>
            <a:off x="5446687" y="2741374"/>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239" name="Rectangle 238"/>
          <p:cNvSpPr/>
          <p:nvPr/>
        </p:nvSpPr>
        <p:spPr>
          <a:xfrm>
            <a:off x="5446687" y="3121510"/>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240" name="Rectangle 239"/>
          <p:cNvSpPr/>
          <p:nvPr/>
        </p:nvSpPr>
        <p:spPr>
          <a:xfrm>
            <a:off x="885902" y="5693193"/>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Enter arrival &amp; departure time of loading truck (AFKL trucker)</a:t>
            </a:r>
          </a:p>
        </p:txBody>
      </p:sp>
      <p:sp>
        <p:nvSpPr>
          <p:cNvPr id="241" name="Rectangle 240"/>
          <p:cNvSpPr/>
          <p:nvPr/>
        </p:nvSpPr>
        <p:spPr>
          <a:xfrm>
            <a:off x="2909314" y="568903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42" name="Rectangle 241"/>
          <p:cNvSpPr/>
          <p:nvPr/>
        </p:nvSpPr>
        <p:spPr>
          <a:xfrm>
            <a:off x="4582550" y="568903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43" name="Rectangle 242"/>
          <p:cNvSpPr/>
          <p:nvPr/>
        </p:nvSpPr>
        <p:spPr>
          <a:xfrm>
            <a:off x="3738040" y="568903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44" name="Rectangle 243"/>
          <p:cNvSpPr/>
          <p:nvPr/>
        </p:nvSpPr>
        <p:spPr>
          <a:xfrm>
            <a:off x="4166136" y="568903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45" name="Rectangle 244"/>
          <p:cNvSpPr/>
          <p:nvPr/>
        </p:nvSpPr>
        <p:spPr>
          <a:xfrm>
            <a:off x="5010680" y="568903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46" name="Right Brace 245"/>
          <p:cNvSpPr/>
          <p:nvPr/>
        </p:nvSpPr>
        <p:spPr bwMode="auto">
          <a:xfrm>
            <a:off x="5858066" y="2364813"/>
            <a:ext cx="357177" cy="3292275"/>
          </a:xfrm>
          <a:prstGeom prst="rightBrace">
            <a:avLst/>
          </a:prstGeom>
          <a:no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7" name="Rounded Rectangle 246"/>
          <p:cNvSpPr/>
          <p:nvPr/>
        </p:nvSpPr>
        <p:spPr>
          <a:xfrm>
            <a:off x="5947923" y="3667085"/>
            <a:ext cx="1104216" cy="677910"/>
          </a:xfrm>
          <a:prstGeom prst="roundRect">
            <a:avLst>
              <a:gd name="adj" fmla="val 4934"/>
            </a:avLst>
          </a:prstGeom>
          <a:noFill/>
          <a:ln w="9525" cap="flat" cmpd="sng" algn="ctr">
            <a:noFill/>
            <a:prstDash val="dash"/>
          </a:ln>
          <a:effectLst/>
        </p:spPr>
        <p:txBody>
          <a:bodyPr lIns="360000" tIns="0" rIns="0" bIns="36000" rtlCol="0" anchor="ctr"/>
          <a:lstStyle/>
          <a:p>
            <a:pPr fontAlgn="auto">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Related to individual shipments</a:t>
            </a:r>
          </a:p>
        </p:txBody>
      </p:sp>
      <p:sp>
        <p:nvSpPr>
          <p:cNvPr id="248" name="Rounded Rectangle 247"/>
          <p:cNvSpPr/>
          <p:nvPr/>
        </p:nvSpPr>
        <p:spPr>
          <a:xfrm>
            <a:off x="5962285" y="5514512"/>
            <a:ext cx="1310015" cy="677910"/>
          </a:xfrm>
          <a:prstGeom prst="roundRect">
            <a:avLst>
              <a:gd name="adj" fmla="val 4934"/>
            </a:avLst>
          </a:prstGeom>
          <a:noFill/>
          <a:ln w="9525" cap="flat" cmpd="sng" algn="ctr">
            <a:noFill/>
            <a:prstDash val="dash"/>
          </a:ln>
          <a:effectLst/>
        </p:spPr>
        <p:txBody>
          <a:bodyPr lIns="360000" tIns="0" rIns="0" bIns="36000" rtlCol="0" anchor="ctr"/>
          <a:lstStyle/>
          <a:p>
            <a:pPr fontAlgn="auto">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Related to AFKL contracted trucker</a:t>
            </a:r>
          </a:p>
        </p:txBody>
      </p:sp>
      <p:cxnSp>
        <p:nvCxnSpPr>
          <p:cNvPr id="249" name="Straight Arrow Connector 248"/>
          <p:cNvCxnSpPr/>
          <p:nvPr/>
        </p:nvCxnSpPr>
        <p:spPr bwMode="auto">
          <a:xfrm flipV="1">
            <a:off x="5840329" y="5853467"/>
            <a:ext cx="374914" cy="2"/>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0" name="Group 249"/>
          <p:cNvGrpSpPr/>
          <p:nvPr/>
        </p:nvGrpSpPr>
        <p:grpSpPr>
          <a:xfrm>
            <a:off x="2909314" y="2755430"/>
            <a:ext cx="362747" cy="328868"/>
            <a:chOff x="7155621" y="5671310"/>
            <a:chExt cx="362747" cy="328868"/>
          </a:xfrm>
        </p:grpSpPr>
        <p:sp>
          <p:nvSpPr>
            <p:cNvPr id="251" name="Right Triangle 250"/>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52" name="Group 251"/>
            <p:cNvGrpSpPr/>
            <p:nvPr/>
          </p:nvGrpSpPr>
          <p:grpSpPr>
            <a:xfrm>
              <a:off x="7155621" y="5671310"/>
              <a:ext cx="362747" cy="328868"/>
              <a:chOff x="7155621" y="5671310"/>
              <a:chExt cx="362747" cy="328868"/>
            </a:xfrm>
          </p:grpSpPr>
          <p:sp>
            <p:nvSpPr>
              <p:cNvPr id="253" name="Right Triangle 252"/>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54" name="TextBox 253"/>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55" name="Group 254"/>
          <p:cNvGrpSpPr/>
          <p:nvPr/>
        </p:nvGrpSpPr>
        <p:grpSpPr>
          <a:xfrm>
            <a:off x="2909314" y="4233169"/>
            <a:ext cx="362747" cy="328868"/>
            <a:chOff x="7155621" y="5671310"/>
            <a:chExt cx="362747" cy="328868"/>
          </a:xfrm>
        </p:grpSpPr>
        <p:sp>
          <p:nvSpPr>
            <p:cNvPr id="256" name="Right Triangle 255"/>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57" name="Group 256"/>
            <p:cNvGrpSpPr/>
            <p:nvPr/>
          </p:nvGrpSpPr>
          <p:grpSpPr>
            <a:xfrm>
              <a:off x="7155621" y="5671310"/>
              <a:ext cx="362747" cy="328868"/>
              <a:chOff x="7155621" y="5671310"/>
              <a:chExt cx="362747" cy="328868"/>
            </a:xfrm>
          </p:grpSpPr>
          <p:sp>
            <p:nvSpPr>
              <p:cNvPr id="258" name="Right Triangle 257"/>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59" name="TextBox 258"/>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60" name="Group 259"/>
          <p:cNvGrpSpPr/>
          <p:nvPr/>
        </p:nvGrpSpPr>
        <p:grpSpPr>
          <a:xfrm>
            <a:off x="2909314" y="4593919"/>
            <a:ext cx="366755" cy="328868"/>
            <a:chOff x="7151613" y="5671310"/>
            <a:chExt cx="366755" cy="328868"/>
          </a:xfrm>
        </p:grpSpPr>
        <p:sp>
          <p:nvSpPr>
            <p:cNvPr id="261" name="Right Triangle 260"/>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62" name="Group 261"/>
            <p:cNvGrpSpPr/>
            <p:nvPr/>
          </p:nvGrpSpPr>
          <p:grpSpPr>
            <a:xfrm>
              <a:off x="7151613" y="5671310"/>
              <a:ext cx="366755" cy="328868"/>
              <a:chOff x="7151613" y="5671310"/>
              <a:chExt cx="366755" cy="328868"/>
            </a:xfrm>
          </p:grpSpPr>
          <p:sp>
            <p:nvSpPr>
              <p:cNvPr id="263" name="Right Triangle 262"/>
              <p:cNvSpPr/>
              <p:nvPr/>
            </p:nvSpPr>
            <p:spPr>
              <a:xfrm rot="10800000">
                <a:off x="7151613"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64" name="TextBox 263"/>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65" name="Group 264"/>
          <p:cNvGrpSpPr/>
          <p:nvPr/>
        </p:nvGrpSpPr>
        <p:grpSpPr>
          <a:xfrm>
            <a:off x="3319688" y="3134119"/>
            <a:ext cx="362747" cy="328868"/>
            <a:chOff x="7155621" y="5671310"/>
            <a:chExt cx="362747" cy="328868"/>
          </a:xfrm>
        </p:grpSpPr>
        <p:sp>
          <p:nvSpPr>
            <p:cNvPr id="266" name="Right Triangle 265"/>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67" name="Group 266"/>
            <p:cNvGrpSpPr/>
            <p:nvPr/>
          </p:nvGrpSpPr>
          <p:grpSpPr>
            <a:xfrm>
              <a:off x="7155621" y="5671310"/>
              <a:ext cx="362747" cy="328868"/>
              <a:chOff x="7155621" y="5671310"/>
              <a:chExt cx="362747" cy="328868"/>
            </a:xfrm>
          </p:grpSpPr>
          <p:sp>
            <p:nvSpPr>
              <p:cNvPr id="268" name="Right Triangle 267"/>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69" name="TextBox 268"/>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70" name="Group 269"/>
          <p:cNvGrpSpPr/>
          <p:nvPr/>
        </p:nvGrpSpPr>
        <p:grpSpPr>
          <a:xfrm>
            <a:off x="3319688" y="3500851"/>
            <a:ext cx="362747" cy="328868"/>
            <a:chOff x="7155621" y="5671310"/>
            <a:chExt cx="362747" cy="328868"/>
          </a:xfrm>
        </p:grpSpPr>
        <p:sp>
          <p:nvSpPr>
            <p:cNvPr id="271" name="Right Triangle 270"/>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72" name="Group 271"/>
            <p:cNvGrpSpPr/>
            <p:nvPr/>
          </p:nvGrpSpPr>
          <p:grpSpPr>
            <a:xfrm>
              <a:off x="7155621" y="5671310"/>
              <a:ext cx="362747" cy="328868"/>
              <a:chOff x="7155621" y="5671310"/>
              <a:chExt cx="362747" cy="328868"/>
            </a:xfrm>
          </p:grpSpPr>
          <p:sp>
            <p:nvSpPr>
              <p:cNvPr id="273" name="Right Triangle 272"/>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74" name="TextBox 273"/>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75" name="Group 274"/>
          <p:cNvGrpSpPr/>
          <p:nvPr/>
        </p:nvGrpSpPr>
        <p:grpSpPr>
          <a:xfrm>
            <a:off x="3319688" y="3867583"/>
            <a:ext cx="362747" cy="328868"/>
            <a:chOff x="7155621" y="5671310"/>
            <a:chExt cx="362747" cy="328868"/>
          </a:xfrm>
        </p:grpSpPr>
        <p:sp>
          <p:nvSpPr>
            <p:cNvPr id="276" name="Right Triangle 275"/>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77" name="Group 276"/>
            <p:cNvGrpSpPr/>
            <p:nvPr/>
          </p:nvGrpSpPr>
          <p:grpSpPr>
            <a:xfrm>
              <a:off x="7155621" y="5671310"/>
              <a:ext cx="362747" cy="328868"/>
              <a:chOff x="7155621" y="5671310"/>
              <a:chExt cx="362747" cy="328868"/>
            </a:xfrm>
          </p:grpSpPr>
          <p:sp>
            <p:nvSpPr>
              <p:cNvPr id="278" name="Right Triangle 277"/>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79" name="TextBox 278"/>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80" name="Group 279"/>
          <p:cNvGrpSpPr/>
          <p:nvPr/>
        </p:nvGrpSpPr>
        <p:grpSpPr>
          <a:xfrm>
            <a:off x="3319688" y="5690756"/>
            <a:ext cx="362747" cy="328868"/>
            <a:chOff x="7155621" y="5671310"/>
            <a:chExt cx="362747" cy="328868"/>
          </a:xfrm>
        </p:grpSpPr>
        <p:sp>
          <p:nvSpPr>
            <p:cNvPr id="281" name="Right Triangle 280"/>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82" name="Group 281"/>
            <p:cNvGrpSpPr/>
            <p:nvPr/>
          </p:nvGrpSpPr>
          <p:grpSpPr>
            <a:xfrm>
              <a:off x="7155621" y="5671310"/>
              <a:ext cx="362747" cy="328868"/>
              <a:chOff x="7155621" y="5671310"/>
              <a:chExt cx="362747" cy="328868"/>
            </a:xfrm>
          </p:grpSpPr>
          <p:sp>
            <p:nvSpPr>
              <p:cNvPr id="283" name="Right Triangle 282"/>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84" name="TextBox 283"/>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85" name="Group 284"/>
          <p:cNvGrpSpPr/>
          <p:nvPr/>
        </p:nvGrpSpPr>
        <p:grpSpPr>
          <a:xfrm>
            <a:off x="3319688" y="4967779"/>
            <a:ext cx="362747" cy="328868"/>
            <a:chOff x="7155621" y="5671310"/>
            <a:chExt cx="362747" cy="328868"/>
          </a:xfrm>
        </p:grpSpPr>
        <p:sp>
          <p:nvSpPr>
            <p:cNvPr id="286" name="Right Triangle 285"/>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87" name="Group 286"/>
            <p:cNvGrpSpPr/>
            <p:nvPr/>
          </p:nvGrpSpPr>
          <p:grpSpPr>
            <a:xfrm>
              <a:off x="7155621" y="5671310"/>
              <a:ext cx="362747" cy="328868"/>
              <a:chOff x="7155621" y="5671310"/>
              <a:chExt cx="362747" cy="328868"/>
            </a:xfrm>
          </p:grpSpPr>
          <p:sp>
            <p:nvSpPr>
              <p:cNvPr id="288" name="Right Triangle 287"/>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89" name="TextBox 288"/>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90" name="Group 289"/>
          <p:cNvGrpSpPr/>
          <p:nvPr/>
        </p:nvGrpSpPr>
        <p:grpSpPr>
          <a:xfrm>
            <a:off x="3319688" y="5334511"/>
            <a:ext cx="362747" cy="328868"/>
            <a:chOff x="7155621" y="5671310"/>
            <a:chExt cx="362747" cy="328868"/>
          </a:xfrm>
        </p:grpSpPr>
        <p:sp>
          <p:nvSpPr>
            <p:cNvPr id="291" name="Right Triangle 290"/>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92" name="Group 291"/>
            <p:cNvGrpSpPr/>
            <p:nvPr/>
          </p:nvGrpSpPr>
          <p:grpSpPr>
            <a:xfrm>
              <a:off x="7155621" y="5671310"/>
              <a:ext cx="362747" cy="328868"/>
              <a:chOff x="7155621" y="5671310"/>
              <a:chExt cx="362747" cy="328868"/>
            </a:xfrm>
          </p:grpSpPr>
          <p:sp>
            <p:nvSpPr>
              <p:cNvPr id="293" name="Right Triangle 292"/>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94" name="TextBox 293"/>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sp>
        <p:nvSpPr>
          <p:cNvPr id="295" name="Rectangle 294"/>
          <p:cNvSpPr/>
          <p:nvPr/>
        </p:nvSpPr>
        <p:spPr>
          <a:xfrm>
            <a:off x="3738040" y="2747385"/>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296" name="Rectangle 295"/>
          <p:cNvSpPr/>
          <p:nvPr/>
        </p:nvSpPr>
        <p:spPr>
          <a:xfrm>
            <a:off x="5010680" y="3866045"/>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C</a:t>
            </a:r>
          </a:p>
        </p:txBody>
      </p:sp>
      <p:sp>
        <p:nvSpPr>
          <p:cNvPr id="297" name="Rectangle 296"/>
          <p:cNvSpPr/>
          <p:nvPr/>
        </p:nvSpPr>
        <p:spPr>
          <a:xfrm>
            <a:off x="5010680" y="236394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98" name="Rectangle 297"/>
          <p:cNvSpPr/>
          <p:nvPr/>
        </p:nvSpPr>
        <p:spPr>
          <a:xfrm>
            <a:off x="5446687" y="4224866"/>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299" name="Rectangle 298"/>
          <p:cNvSpPr/>
          <p:nvPr/>
        </p:nvSpPr>
        <p:spPr>
          <a:xfrm>
            <a:off x="5446687" y="5687044"/>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300" name="Rectangle 299"/>
          <p:cNvSpPr/>
          <p:nvPr/>
        </p:nvSpPr>
        <p:spPr>
          <a:xfrm>
            <a:off x="5446687" y="4955954"/>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301" name="Rectangle 300"/>
          <p:cNvSpPr/>
          <p:nvPr/>
        </p:nvSpPr>
        <p:spPr>
          <a:xfrm>
            <a:off x="5446687" y="5321498"/>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302" name="Rectangle 301"/>
          <p:cNvSpPr/>
          <p:nvPr/>
        </p:nvSpPr>
        <p:spPr>
          <a:xfrm>
            <a:off x="4166136" y="3502653"/>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303" name="Rectangle 302"/>
          <p:cNvSpPr/>
          <p:nvPr/>
        </p:nvSpPr>
        <p:spPr>
          <a:xfrm>
            <a:off x="351736" y="3502653"/>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4</a:t>
            </a:r>
          </a:p>
        </p:txBody>
      </p:sp>
      <p:sp>
        <p:nvSpPr>
          <p:cNvPr id="304" name="Rectangle 303"/>
          <p:cNvSpPr/>
          <p:nvPr/>
        </p:nvSpPr>
        <p:spPr>
          <a:xfrm>
            <a:off x="351736" y="2364815"/>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1</a:t>
            </a:r>
          </a:p>
        </p:txBody>
      </p:sp>
      <p:sp>
        <p:nvSpPr>
          <p:cNvPr id="305" name="Rectangle 304"/>
          <p:cNvSpPr/>
          <p:nvPr/>
        </p:nvSpPr>
        <p:spPr>
          <a:xfrm>
            <a:off x="351736" y="2742382"/>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2</a:t>
            </a:r>
          </a:p>
        </p:txBody>
      </p:sp>
      <p:sp>
        <p:nvSpPr>
          <p:cNvPr id="306" name="Rectangle 305"/>
          <p:cNvSpPr/>
          <p:nvPr/>
        </p:nvSpPr>
        <p:spPr>
          <a:xfrm>
            <a:off x="351736" y="3129607"/>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3</a:t>
            </a:r>
          </a:p>
        </p:txBody>
      </p:sp>
      <p:sp>
        <p:nvSpPr>
          <p:cNvPr id="307" name="Rectangle 306"/>
          <p:cNvSpPr/>
          <p:nvPr/>
        </p:nvSpPr>
        <p:spPr>
          <a:xfrm>
            <a:off x="351736" y="4595529"/>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a:latin typeface="Arial" panose="020B0604020202020204" pitchFamily="34" charset="0"/>
                <a:cs typeface="Arial" panose="020B0604020202020204" pitchFamily="34" charset="0"/>
              </a:rPr>
              <a:t>7</a:t>
            </a:r>
            <a:endParaRPr lang="en-GB" sz="900" b="1" kern="0" dirty="0" smtClean="0">
              <a:latin typeface="Arial" panose="020B0604020202020204" pitchFamily="34" charset="0"/>
              <a:cs typeface="Arial" panose="020B0604020202020204" pitchFamily="34" charset="0"/>
            </a:endParaRPr>
          </a:p>
        </p:txBody>
      </p:sp>
      <p:sp>
        <p:nvSpPr>
          <p:cNvPr id="308" name="Rectangle 307"/>
          <p:cNvSpPr/>
          <p:nvPr/>
        </p:nvSpPr>
        <p:spPr>
          <a:xfrm>
            <a:off x="351736" y="4232136"/>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6</a:t>
            </a:r>
          </a:p>
        </p:txBody>
      </p:sp>
      <p:sp>
        <p:nvSpPr>
          <p:cNvPr id="309" name="Rectangle 308"/>
          <p:cNvSpPr/>
          <p:nvPr/>
        </p:nvSpPr>
        <p:spPr>
          <a:xfrm>
            <a:off x="351736" y="3866046"/>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a:defRPr/>
            </a:pPr>
            <a:r>
              <a:rPr lang="en-GB" sz="900" b="1" kern="0" dirty="0" smtClean="0">
                <a:latin typeface="Arial" panose="020B0604020202020204" pitchFamily="34" charset="0"/>
                <a:cs typeface="Arial" panose="020B0604020202020204" pitchFamily="34" charset="0"/>
              </a:rPr>
              <a:t>5</a:t>
            </a:r>
          </a:p>
        </p:txBody>
      </p:sp>
      <p:sp>
        <p:nvSpPr>
          <p:cNvPr id="310" name="Rectangle 309"/>
          <p:cNvSpPr/>
          <p:nvPr/>
        </p:nvSpPr>
        <p:spPr>
          <a:xfrm>
            <a:off x="351736" y="4958829"/>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8</a:t>
            </a:r>
          </a:p>
        </p:txBody>
      </p:sp>
      <p:sp>
        <p:nvSpPr>
          <p:cNvPr id="311" name="Rectangle 310"/>
          <p:cNvSpPr/>
          <p:nvPr/>
        </p:nvSpPr>
        <p:spPr>
          <a:xfrm>
            <a:off x="351736" y="5332384"/>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9</a:t>
            </a:r>
          </a:p>
        </p:txBody>
      </p:sp>
      <p:sp>
        <p:nvSpPr>
          <p:cNvPr id="312" name="Rectangle 311"/>
          <p:cNvSpPr/>
          <p:nvPr/>
        </p:nvSpPr>
        <p:spPr>
          <a:xfrm>
            <a:off x="351736" y="5693194"/>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102228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RACI</a:t>
            </a:r>
            <a:br>
              <a:rPr lang="en-US" dirty="0"/>
            </a:br>
            <a:r>
              <a:rPr lang="en-US" sz="2000" b="0" dirty="0"/>
              <a:t>Roles and responsibilities for </a:t>
            </a:r>
            <a:r>
              <a:rPr lang="en-US" sz="2000" b="0" dirty="0" smtClean="0"/>
              <a:t>CSO </a:t>
            </a:r>
            <a:r>
              <a:rPr lang="en-US" sz="2000" b="0" dirty="0"/>
              <a:t>operations</a:t>
            </a:r>
            <a:r>
              <a:rPr lang="en-US" dirty="0"/>
              <a:t/>
            </a:r>
            <a:br>
              <a:rPr lang="en-US" dirty="0"/>
            </a:br>
            <a:endParaRPr lang="en-GB" sz="2000" b="0" dirty="0"/>
          </a:p>
        </p:txBody>
      </p:sp>
      <p:sp>
        <p:nvSpPr>
          <p:cNvPr id="94" name="Rectangle 93"/>
          <p:cNvSpPr/>
          <p:nvPr/>
        </p:nvSpPr>
        <p:spPr>
          <a:xfrm>
            <a:off x="352428" y="984782"/>
            <a:ext cx="5039867" cy="3581829"/>
          </a:xfrm>
          <a:prstGeom prst="rect">
            <a:avLst/>
          </a:prstGeom>
          <a:solidFill>
            <a:srgbClr val="FFFFFF">
              <a:lumMod val="9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solidFill>
                <a:srgbClr val="6EB7E4">
                  <a:lumMod val="75000"/>
                </a:srgbClr>
              </a:solidFill>
              <a:latin typeface="Arial" panose="020B0604020202020204" pitchFamily="34" charset="0"/>
              <a:cs typeface="Arial" panose="020B0604020202020204" pitchFamily="34" charset="0"/>
            </a:endParaRPr>
          </a:p>
        </p:txBody>
      </p:sp>
      <p:sp>
        <p:nvSpPr>
          <p:cNvPr id="95" name="Rectangle 94"/>
          <p:cNvSpPr/>
          <p:nvPr/>
        </p:nvSpPr>
        <p:spPr>
          <a:xfrm rot="5400000">
            <a:off x="2641631" y="-1304421"/>
            <a:ext cx="461461" cy="5039871"/>
          </a:xfrm>
          <a:prstGeom prst="rect">
            <a:avLst/>
          </a:prstGeom>
          <a:solidFill>
            <a:srgbClr val="FFFFFF">
              <a:lumMod val="20000"/>
              <a:lumOff val="80000"/>
            </a:srgbClr>
          </a:solidFill>
          <a:ln w="9525" cap="flat" cmpd="sng" algn="ctr">
            <a:solidFill>
              <a:srgbClr val="000000"/>
            </a:solidFill>
            <a:prstDash val="solid"/>
            <a:round/>
            <a:headEnd type="none" w="med" len="med"/>
            <a:tailEnd type="none" w="med" len="med"/>
          </a:ln>
          <a:effectLst>
            <a:outerShdw dist="35921" dir="2700000" algn="ctr" rotWithShape="0">
              <a:srgbClr val="928B81"/>
            </a:outerShdw>
          </a:effectLst>
        </p:spPr>
        <p:txBody>
          <a:bodyPr vert="vert270" wrap="square" anchor="ctr">
            <a:noAutofit/>
          </a:bodyPr>
          <a:lstStyle/>
          <a:p>
            <a:pPr marL="92075">
              <a:tabLst>
                <a:tab pos="2065338" algn="l"/>
              </a:tabLst>
              <a:defRPr/>
            </a:pPr>
            <a:r>
              <a:rPr lang="en-GB" b="1" kern="0" dirty="0" smtClean="0">
                <a:solidFill>
                  <a:srgbClr val="009BE1"/>
                </a:solidFill>
                <a:latin typeface="Arial" panose="020B0604020202020204" pitchFamily="34" charset="0"/>
                <a:cs typeface="Arial" panose="020B0604020202020204" pitchFamily="34" charset="0"/>
              </a:rPr>
              <a:t>CSO operations</a:t>
            </a:r>
          </a:p>
        </p:txBody>
      </p:sp>
      <p:sp>
        <p:nvSpPr>
          <p:cNvPr id="96" name="Rectangle 95"/>
          <p:cNvSpPr/>
          <p:nvPr/>
        </p:nvSpPr>
        <p:spPr>
          <a:xfrm>
            <a:off x="348110" y="3508263"/>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4</a:t>
            </a:r>
          </a:p>
        </p:txBody>
      </p:sp>
      <p:sp>
        <p:nvSpPr>
          <p:cNvPr id="97" name="Rectangle 96"/>
          <p:cNvSpPr/>
          <p:nvPr/>
        </p:nvSpPr>
        <p:spPr>
          <a:xfrm>
            <a:off x="895563" y="3508263"/>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Respond to irregularities and contact customer, notify on next steps</a:t>
            </a:r>
            <a:endParaRPr lang="en-US" sz="800" b="1" kern="0" dirty="0">
              <a:latin typeface="Arial" panose="020B0604020202020204" pitchFamily="34" charset="0"/>
              <a:cs typeface="Arial" panose="020B0604020202020204" pitchFamily="34" charset="0"/>
            </a:endParaRPr>
          </a:p>
        </p:txBody>
      </p:sp>
      <p:sp>
        <p:nvSpPr>
          <p:cNvPr id="98" name="Rectangle 97"/>
          <p:cNvSpPr/>
          <p:nvPr/>
        </p:nvSpPr>
        <p:spPr>
          <a:xfrm>
            <a:off x="4594596" y="350826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99" name="Rectangle 98"/>
          <p:cNvSpPr/>
          <p:nvPr/>
        </p:nvSpPr>
        <p:spPr>
          <a:xfrm>
            <a:off x="3326026" y="350826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00" name="Rectangle 99"/>
          <p:cNvSpPr/>
          <p:nvPr/>
        </p:nvSpPr>
        <p:spPr>
          <a:xfrm>
            <a:off x="4178182" y="350826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01" name="Rectangle 100"/>
          <p:cNvSpPr/>
          <p:nvPr/>
        </p:nvSpPr>
        <p:spPr>
          <a:xfrm>
            <a:off x="348110" y="2370425"/>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1</a:t>
            </a:r>
          </a:p>
        </p:txBody>
      </p:sp>
      <p:sp>
        <p:nvSpPr>
          <p:cNvPr id="102" name="Rectangle 101"/>
          <p:cNvSpPr/>
          <p:nvPr/>
        </p:nvSpPr>
        <p:spPr>
          <a:xfrm>
            <a:off x="4178182" y="237042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03" name="Rectangle 102"/>
          <p:cNvSpPr/>
          <p:nvPr/>
        </p:nvSpPr>
        <p:spPr>
          <a:xfrm>
            <a:off x="4594596" y="237042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04" name="Rectangle 103"/>
          <p:cNvSpPr/>
          <p:nvPr/>
        </p:nvSpPr>
        <p:spPr>
          <a:xfrm>
            <a:off x="5022726" y="2370425"/>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05" name="Rectangle 104"/>
          <p:cNvSpPr/>
          <p:nvPr/>
        </p:nvSpPr>
        <p:spPr>
          <a:xfrm>
            <a:off x="2177159" y="1045820"/>
            <a:ext cx="364969" cy="328865"/>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sp>
        <p:nvSpPr>
          <p:cNvPr id="106" name="Rectangle 105"/>
          <p:cNvSpPr/>
          <p:nvPr/>
        </p:nvSpPr>
        <p:spPr>
          <a:xfrm>
            <a:off x="5019250" y="350826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07" name="Rectangle 106"/>
          <p:cNvSpPr/>
          <p:nvPr/>
        </p:nvSpPr>
        <p:spPr>
          <a:xfrm>
            <a:off x="895563" y="2370425"/>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GB" sz="800" b="1" kern="0" dirty="0" smtClean="0">
                <a:latin typeface="Arial" panose="020B0604020202020204" pitchFamily="34" charset="0"/>
                <a:cs typeface="Arial" panose="020B0604020202020204" pitchFamily="34" charset="0"/>
              </a:rPr>
              <a:t>Process booking</a:t>
            </a:r>
          </a:p>
        </p:txBody>
      </p:sp>
      <p:sp>
        <p:nvSpPr>
          <p:cNvPr id="108" name="Rectangle 107"/>
          <p:cNvSpPr/>
          <p:nvPr/>
        </p:nvSpPr>
        <p:spPr>
          <a:xfrm>
            <a:off x="3748681" y="237042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09" name="TextBox 108"/>
          <p:cNvSpPr txBox="1"/>
          <p:nvPr/>
        </p:nvSpPr>
        <p:spPr>
          <a:xfrm>
            <a:off x="2627784" y="1119032"/>
            <a:ext cx="2457404" cy="215444"/>
          </a:xfrm>
          <a:prstGeom prst="rect">
            <a:avLst/>
          </a:prstGeom>
          <a:noFill/>
        </p:spPr>
        <p:txBody>
          <a:bodyPr wrap="none" lIns="0" tIns="0" rIns="0" bIns="0" rtlCol="0">
            <a:spAutoFit/>
          </a:bodyPr>
          <a:lstStyle/>
          <a:p>
            <a:pPr marL="92075" indent="-285750">
              <a:buClr>
                <a:srgbClr val="009BE1"/>
              </a:buClr>
              <a:tabLst>
                <a:tab pos="2065338" algn="l"/>
              </a:tabLst>
              <a:defRPr/>
            </a:pPr>
            <a:r>
              <a:rPr lang="en-US" sz="1400" b="1" kern="0" dirty="0" smtClean="0">
                <a:solidFill>
                  <a:srgbClr val="009BE1"/>
                </a:solidFill>
                <a:latin typeface="Arial" panose="020B0604020202020204" pitchFamily="34" charset="0"/>
                <a:cs typeface="Arial" panose="020B0604020202020204" pitchFamily="34" charset="0"/>
              </a:rPr>
              <a:t>AFKL Cargo Market Manager</a:t>
            </a:r>
            <a:endParaRPr lang="en-US" sz="1400" b="1" kern="0" dirty="0">
              <a:solidFill>
                <a:srgbClr val="009BE1"/>
              </a:solidFill>
              <a:latin typeface="Arial" panose="020B0604020202020204" pitchFamily="34" charset="0"/>
              <a:cs typeface="Arial" panose="020B0604020202020204" pitchFamily="34" charset="0"/>
            </a:endParaRPr>
          </a:p>
        </p:txBody>
      </p:sp>
      <p:sp>
        <p:nvSpPr>
          <p:cNvPr id="110" name="Rectangle 109"/>
          <p:cNvSpPr/>
          <p:nvPr/>
        </p:nvSpPr>
        <p:spPr>
          <a:xfrm>
            <a:off x="348110" y="2747992"/>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2</a:t>
            </a:r>
          </a:p>
        </p:txBody>
      </p:sp>
      <p:sp>
        <p:nvSpPr>
          <p:cNvPr id="111" name="Rectangle 110"/>
          <p:cNvSpPr/>
          <p:nvPr/>
        </p:nvSpPr>
        <p:spPr>
          <a:xfrm>
            <a:off x="4180347" y="274799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12" name="Rectangle 111"/>
          <p:cNvSpPr/>
          <p:nvPr/>
        </p:nvSpPr>
        <p:spPr>
          <a:xfrm>
            <a:off x="4596761" y="274799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13" name="Rectangle 112"/>
          <p:cNvSpPr/>
          <p:nvPr/>
        </p:nvSpPr>
        <p:spPr>
          <a:xfrm>
            <a:off x="5024891" y="274799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14" name="Rectangle 113"/>
          <p:cNvSpPr/>
          <p:nvPr/>
        </p:nvSpPr>
        <p:spPr>
          <a:xfrm>
            <a:off x="895563" y="2747992"/>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GB" sz="800" b="1" kern="0" dirty="0" smtClean="0">
                <a:latin typeface="Arial" panose="020B0604020202020204" pitchFamily="34" charset="0"/>
                <a:cs typeface="Arial" panose="020B0604020202020204" pitchFamily="34" charset="0"/>
              </a:rPr>
              <a:t>Ensure shipment matches booking by proactively contacting the customer</a:t>
            </a:r>
          </a:p>
        </p:txBody>
      </p:sp>
      <p:sp>
        <p:nvSpPr>
          <p:cNvPr id="115" name="Rectangle 114"/>
          <p:cNvSpPr/>
          <p:nvPr/>
        </p:nvSpPr>
        <p:spPr>
          <a:xfrm>
            <a:off x="3748681" y="274799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16" name="Rectangle 115"/>
          <p:cNvSpPr/>
          <p:nvPr/>
        </p:nvSpPr>
        <p:spPr>
          <a:xfrm>
            <a:off x="348110" y="3135217"/>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3</a:t>
            </a:r>
          </a:p>
        </p:txBody>
      </p:sp>
      <p:sp>
        <p:nvSpPr>
          <p:cNvPr id="117" name="Rectangle 116"/>
          <p:cNvSpPr/>
          <p:nvPr/>
        </p:nvSpPr>
        <p:spPr>
          <a:xfrm>
            <a:off x="4176610" y="3135217"/>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18" name="Rectangle 117"/>
          <p:cNvSpPr/>
          <p:nvPr/>
        </p:nvSpPr>
        <p:spPr>
          <a:xfrm>
            <a:off x="4593024" y="3135217"/>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19" name="Rectangle 118"/>
          <p:cNvSpPr/>
          <p:nvPr/>
        </p:nvSpPr>
        <p:spPr>
          <a:xfrm>
            <a:off x="5021154" y="3135217"/>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20" name="Rectangle 119"/>
          <p:cNvSpPr/>
          <p:nvPr/>
        </p:nvSpPr>
        <p:spPr>
          <a:xfrm>
            <a:off x="895563" y="3135217"/>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US" sz="800" b="1" kern="0" dirty="0" smtClean="0">
                <a:latin typeface="Arial" panose="020B0604020202020204" pitchFamily="34" charset="0"/>
                <a:cs typeface="Arial" panose="020B0604020202020204" pitchFamily="34" charset="0"/>
              </a:rPr>
              <a:t>Process irregularities on shipment level</a:t>
            </a:r>
            <a:endParaRPr lang="en-US" sz="800" b="1" kern="0" dirty="0">
              <a:latin typeface="Arial" panose="020B0604020202020204" pitchFamily="34" charset="0"/>
              <a:cs typeface="Arial" panose="020B0604020202020204" pitchFamily="34" charset="0"/>
            </a:endParaRPr>
          </a:p>
        </p:txBody>
      </p:sp>
      <p:sp>
        <p:nvSpPr>
          <p:cNvPr id="121" name="Rectangle 120"/>
          <p:cNvSpPr/>
          <p:nvPr/>
        </p:nvSpPr>
        <p:spPr>
          <a:xfrm>
            <a:off x="348110" y="4237746"/>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6</a:t>
            </a:r>
          </a:p>
        </p:txBody>
      </p:sp>
      <p:sp>
        <p:nvSpPr>
          <p:cNvPr id="122" name="Rectangle 121"/>
          <p:cNvSpPr/>
          <p:nvPr/>
        </p:nvSpPr>
        <p:spPr>
          <a:xfrm>
            <a:off x="895563" y="4237746"/>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Consult with customer on deviations and take action (rebooking)</a:t>
            </a:r>
          </a:p>
        </p:txBody>
      </p:sp>
      <p:sp>
        <p:nvSpPr>
          <p:cNvPr id="123" name="Rectangle 122"/>
          <p:cNvSpPr/>
          <p:nvPr/>
        </p:nvSpPr>
        <p:spPr>
          <a:xfrm>
            <a:off x="4594596" y="42377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24" name="Rectangle 123"/>
          <p:cNvSpPr/>
          <p:nvPr/>
        </p:nvSpPr>
        <p:spPr>
          <a:xfrm>
            <a:off x="3748681" y="42377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25" name="Rectangle 124"/>
          <p:cNvSpPr/>
          <p:nvPr/>
        </p:nvSpPr>
        <p:spPr>
          <a:xfrm>
            <a:off x="4178182" y="42377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26" name="Rectangle 125"/>
          <p:cNvSpPr/>
          <p:nvPr/>
        </p:nvSpPr>
        <p:spPr>
          <a:xfrm>
            <a:off x="5019250" y="423774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27" name="Rectangle 126"/>
          <p:cNvSpPr/>
          <p:nvPr/>
        </p:nvSpPr>
        <p:spPr>
          <a:xfrm>
            <a:off x="348110" y="3871656"/>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a:defRPr/>
            </a:pPr>
            <a:r>
              <a:rPr lang="en-GB" sz="900" b="1" kern="0" dirty="0" smtClean="0">
                <a:latin typeface="Arial" panose="020B0604020202020204" pitchFamily="34" charset="0"/>
                <a:cs typeface="Arial" panose="020B0604020202020204" pitchFamily="34" charset="0"/>
              </a:rPr>
              <a:t>5</a:t>
            </a:r>
          </a:p>
        </p:txBody>
      </p:sp>
      <p:sp>
        <p:nvSpPr>
          <p:cNvPr id="128" name="Rectangle 127"/>
          <p:cNvSpPr/>
          <p:nvPr/>
        </p:nvSpPr>
        <p:spPr>
          <a:xfrm>
            <a:off x="3326026" y="387165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29" name="Rectangle 128"/>
          <p:cNvSpPr/>
          <p:nvPr/>
        </p:nvSpPr>
        <p:spPr>
          <a:xfrm>
            <a:off x="4178182" y="387165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30" name="Rectangle 129"/>
          <p:cNvSpPr/>
          <p:nvPr/>
        </p:nvSpPr>
        <p:spPr>
          <a:xfrm>
            <a:off x="4594596" y="387165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31" name="Rectangle 130"/>
          <p:cNvSpPr/>
          <p:nvPr/>
        </p:nvSpPr>
        <p:spPr>
          <a:xfrm>
            <a:off x="5022726" y="387165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32" name="Rectangle 131"/>
          <p:cNvSpPr/>
          <p:nvPr/>
        </p:nvSpPr>
        <p:spPr>
          <a:xfrm>
            <a:off x="895563" y="3871656"/>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fontAlgn="auto">
              <a:lnSpc>
                <a:spcPct val="80000"/>
              </a:lnSpc>
              <a:spcBef>
                <a:spcPts val="0"/>
              </a:spcBef>
              <a:spcAft>
                <a:spcPts val="0"/>
              </a:spcAft>
              <a:defRPr/>
            </a:pPr>
            <a:r>
              <a:rPr lang="en-US" sz="800" b="1" kern="0" dirty="0" smtClean="0">
                <a:latin typeface="Arial" panose="020B0604020202020204" pitchFamily="34" charset="0"/>
                <a:cs typeface="Arial" panose="020B0604020202020204" pitchFamily="34" charset="0"/>
              </a:rPr>
              <a:t>Process deviation report from GHA</a:t>
            </a:r>
            <a:endParaRPr lang="en-US" sz="800" b="1" kern="0" dirty="0">
              <a:latin typeface="Arial" panose="020B0604020202020204" pitchFamily="34" charset="0"/>
              <a:cs typeface="Arial" panose="020B0604020202020204" pitchFamily="34" charset="0"/>
            </a:endParaRPr>
          </a:p>
        </p:txBody>
      </p:sp>
      <p:sp>
        <p:nvSpPr>
          <p:cNvPr id="133" name="Rectangle 132"/>
          <p:cNvSpPr/>
          <p:nvPr/>
        </p:nvSpPr>
        <p:spPr>
          <a:xfrm>
            <a:off x="3748681" y="3507746"/>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sp>
        <p:nvSpPr>
          <p:cNvPr id="134" name="Rectangle 133"/>
          <p:cNvSpPr/>
          <p:nvPr/>
        </p:nvSpPr>
        <p:spPr>
          <a:xfrm rot="16200000">
            <a:off x="2678880" y="1721526"/>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a:lnSpc>
                <a:spcPct val="80000"/>
              </a:lnSpc>
              <a:defRPr/>
            </a:pPr>
            <a:r>
              <a:rPr lang="en-GB" sz="850" b="1" kern="0" dirty="0" smtClean="0">
                <a:latin typeface="Arial" panose="020B0604020202020204" pitchFamily="34" charset="0"/>
                <a:cs typeface="Arial" panose="020B0604020202020204" pitchFamily="34" charset="0"/>
              </a:rPr>
              <a:t>CSO Office</a:t>
            </a:r>
          </a:p>
        </p:txBody>
      </p:sp>
      <p:sp>
        <p:nvSpPr>
          <p:cNvPr id="135" name="Rectangle 134"/>
          <p:cNvSpPr/>
          <p:nvPr/>
        </p:nvSpPr>
        <p:spPr>
          <a:xfrm rot="16200000">
            <a:off x="4360660" y="1721526"/>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pPr>
            <a:r>
              <a:rPr lang="en-GB" sz="850" b="1" kern="0" dirty="0" smtClean="0">
                <a:latin typeface="Arial" panose="020B0604020202020204" pitchFamily="34" charset="0"/>
                <a:cs typeface="Arial" panose="020B0604020202020204" pitchFamily="34" charset="0"/>
              </a:rPr>
              <a:t>RM</a:t>
            </a:r>
            <a:endParaRPr lang="en-GB" sz="850" b="1" kern="0" dirty="0">
              <a:latin typeface="Arial" panose="020B0604020202020204" pitchFamily="34" charset="0"/>
              <a:cs typeface="Arial" panose="020B0604020202020204" pitchFamily="34" charset="0"/>
            </a:endParaRPr>
          </a:p>
        </p:txBody>
      </p:sp>
      <p:sp>
        <p:nvSpPr>
          <p:cNvPr id="136" name="Rectangle 135"/>
          <p:cNvSpPr/>
          <p:nvPr/>
        </p:nvSpPr>
        <p:spPr>
          <a:xfrm rot="16200000">
            <a:off x="3516841" y="1721526"/>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a:lnSpc>
                <a:spcPct val="80000"/>
              </a:lnSpc>
              <a:defRPr/>
            </a:pPr>
            <a:r>
              <a:rPr lang="en-GB" sz="850" b="1" kern="0" dirty="0" smtClean="0">
                <a:latin typeface="Arial" panose="020B0604020202020204" pitchFamily="34" charset="0"/>
                <a:cs typeface="Arial" panose="020B0604020202020204" pitchFamily="34" charset="0"/>
              </a:rPr>
              <a:t>GHA</a:t>
            </a:r>
            <a:endParaRPr lang="en-GB" sz="850" b="1" kern="0" dirty="0">
              <a:latin typeface="Arial" panose="020B0604020202020204" pitchFamily="34" charset="0"/>
              <a:cs typeface="Arial" panose="020B0604020202020204" pitchFamily="34" charset="0"/>
            </a:endParaRPr>
          </a:p>
        </p:txBody>
      </p:sp>
      <p:sp>
        <p:nvSpPr>
          <p:cNvPr id="137" name="Rectangle 136"/>
          <p:cNvSpPr/>
          <p:nvPr/>
        </p:nvSpPr>
        <p:spPr>
          <a:xfrm rot="16200000">
            <a:off x="3088561" y="1721526"/>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defRPr/>
            </a:pPr>
            <a:r>
              <a:rPr lang="en-GB" sz="850" b="1" kern="0" dirty="0" smtClean="0">
                <a:latin typeface="Arial" panose="020B0604020202020204" pitchFamily="34" charset="0"/>
                <a:cs typeface="Arial" panose="020B0604020202020204" pitchFamily="34" charset="0"/>
              </a:rPr>
              <a:t>Customer</a:t>
            </a:r>
            <a:endParaRPr lang="en-GB" sz="850" b="1" kern="0" dirty="0">
              <a:latin typeface="Arial" panose="020B0604020202020204" pitchFamily="34" charset="0"/>
              <a:cs typeface="Arial" panose="020B0604020202020204" pitchFamily="34" charset="0"/>
            </a:endParaRPr>
          </a:p>
        </p:txBody>
      </p:sp>
      <p:sp>
        <p:nvSpPr>
          <p:cNvPr id="138" name="Rectangle 137"/>
          <p:cNvSpPr/>
          <p:nvPr/>
        </p:nvSpPr>
        <p:spPr>
          <a:xfrm rot="16200000">
            <a:off x="4796891" y="1721526"/>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fontAlgn="auto">
              <a:lnSpc>
                <a:spcPct val="80000"/>
              </a:lnSpc>
              <a:spcBef>
                <a:spcPts val="0"/>
              </a:spcBef>
              <a:spcAft>
                <a:spcPts val="0"/>
              </a:spcAft>
              <a:defRPr/>
            </a:pPr>
            <a:endParaRPr lang="en-GB" sz="800" b="1" kern="0" dirty="0" smtClean="0">
              <a:latin typeface="Arial" panose="020B0604020202020204" pitchFamily="34" charset="0"/>
              <a:cs typeface="Arial" panose="020B0604020202020204" pitchFamily="34" charset="0"/>
            </a:endParaRPr>
          </a:p>
        </p:txBody>
      </p:sp>
      <p:sp>
        <p:nvSpPr>
          <p:cNvPr id="139" name="Right Triangle 138"/>
          <p:cNvSpPr/>
          <p:nvPr/>
        </p:nvSpPr>
        <p:spPr>
          <a:xfrm>
            <a:off x="352430" y="1556317"/>
            <a:ext cx="2506130" cy="771429"/>
          </a:xfrm>
          <a:prstGeom prst="rtTriangle">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0" rIns="0" anchor="ctr"/>
          <a:lstStyle/>
          <a:p>
            <a:pPr algn="ctr" fontAlgn="auto">
              <a:spcBef>
                <a:spcPts val="0"/>
              </a:spcBef>
              <a:spcAft>
                <a:spcPts val="0"/>
              </a:spcAft>
              <a:defRPr/>
            </a:pPr>
            <a:r>
              <a:rPr lang="en-GB" sz="1400" b="1" kern="0" dirty="0" smtClean="0">
                <a:latin typeface="Arial" panose="020B0604020202020204" pitchFamily="34" charset="0"/>
                <a:cs typeface="Arial" panose="020B0604020202020204" pitchFamily="34" charset="0"/>
              </a:rPr>
              <a:t>Process</a:t>
            </a:r>
            <a:endParaRPr lang="en-GB" sz="1300" b="1" kern="0" dirty="0" smtClean="0">
              <a:latin typeface="Arial" panose="020B0604020202020204" pitchFamily="34" charset="0"/>
              <a:cs typeface="Arial" panose="020B0604020202020204" pitchFamily="34" charset="0"/>
            </a:endParaRPr>
          </a:p>
        </p:txBody>
      </p:sp>
      <p:sp>
        <p:nvSpPr>
          <p:cNvPr id="140" name="Right Triangle 139"/>
          <p:cNvSpPr/>
          <p:nvPr/>
        </p:nvSpPr>
        <p:spPr>
          <a:xfrm rot="10800000">
            <a:off x="352429" y="1490394"/>
            <a:ext cx="2506130" cy="771429"/>
          </a:xfrm>
          <a:prstGeom prst="rtTriangle">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vert" wrap="none" lIns="0" tIns="0" rIns="0" bIns="0" anchor="b" anchorCtr="1"/>
          <a:lstStyle/>
          <a:p>
            <a:pPr fontAlgn="auto">
              <a:spcBef>
                <a:spcPts val="0"/>
              </a:spcBef>
              <a:spcAft>
                <a:spcPts val="0"/>
              </a:spcAft>
              <a:defRPr/>
            </a:pPr>
            <a:r>
              <a:rPr lang="en-GB" sz="1400" b="1" kern="0" dirty="0" smtClean="0">
                <a:latin typeface="Arial" panose="020B0604020202020204" pitchFamily="34" charset="0"/>
                <a:cs typeface="Arial" panose="020B0604020202020204" pitchFamily="34" charset="0"/>
              </a:rPr>
              <a:t>R</a:t>
            </a:r>
            <a:r>
              <a:rPr lang="en-GB" sz="1400" b="1" kern="0" dirty="0" err="1" smtClean="0">
                <a:latin typeface="Arial" panose="020B0604020202020204" pitchFamily="34" charset="0"/>
                <a:cs typeface="Arial" panose="020B0604020202020204" pitchFamily="34" charset="0"/>
              </a:rPr>
              <a:t>oles</a:t>
            </a:r>
            <a:r>
              <a:rPr lang="en-GB" sz="1400" b="1" kern="0" dirty="0" smtClean="0">
                <a:latin typeface="Arial" panose="020B0604020202020204" pitchFamily="34" charset="0"/>
                <a:cs typeface="Arial" panose="020B0604020202020204" pitchFamily="34" charset="0"/>
              </a:rPr>
              <a:t>      </a:t>
            </a:r>
          </a:p>
        </p:txBody>
      </p:sp>
      <p:sp>
        <p:nvSpPr>
          <p:cNvPr id="141" name="Rectangle 140"/>
          <p:cNvSpPr/>
          <p:nvPr/>
        </p:nvSpPr>
        <p:spPr>
          <a:xfrm rot="16200000">
            <a:off x="3944936" y="1721526"/>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defRPr/>
            </a:pPr>
            <a:r>
              <a:rPr lang="en-GB" sz="850" b="1" kern="0" dirty="0" smtClean="0">
                <a:latin typeface="Arial" panose="020B0604020202020204" pitchFamily="34" charset="0"/>
                <a:cs typeface="Arial" panose="020B0604020202020204" pitchFamily="34" charset="0"/>
              </a:rPr>
              <a:t>NP</a:t>
            </a:r>
            <a:endParaRPr lang="en-GB" sz="850" b="1" kern="0" dirty="0">
              <a:latin typeface="Arial" panose="020B0604020202020204" pitchFamily="34" charset="0"/>
              <a:cs typeface="Arial" panose="020B0604020202020204" pitchFamily="34" charset="0"/>
            </a:endParaRPr>
          </a:p>
        </p:txBody>
      </p:sp>
      <p:sp>
        <p:nvSpPr>
          <p:cNvPr id="142" name="Rectangle 141"/>
          <p:cNvSpPr/>
          <p:nvPr/>
        </p:nvSpPr>
        <p:spPr>
          <a:xfrm rot="16200000">
            <a:off x="4789480" y="1721526"/>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pPr>
            <a:r>
              <a:rPr lang="en-GB" sz="850" b="1" kern="0" dirty="0" smtClean="0">
                <a:latin typeface="Arial" panose="020B0604020202020204" pitchFamily="34" charset="0"/>
                <a:cs typeface="Arial" panose="020B0604020202020204" pitchFamily="34" charset="0"/>
              </a:rPr>
              <a:t>AFKL Systems</a:t>
            </a:r>
            <a:endParaRPr lang="en-GB" sz="850" b="1" kern="0" dirty="0">
              <a:latin typeface="Arial" panose="020B0604020202020204" pitchFamily="34" charset="0"/>
              <a:cs typeface="Arial" panose="020B0604020202020204" pitchFamily="34" charset="0"/>
            </a:endParaRPr>
          </a:p>
        </p:txBody>
      </p:sp>
      <p:grpSp>
        <p:nvGrpSpPr>
          <p:cNvPr id="143" name="Group 142"/>
          <p:cNvGrpSpPr/>
          <p:nvPr/>
        </p:nvGrpSpPr>
        <p:grpSpPr>
          <a:xfrm>
            <a:off x="2909611" y="4237746"/>
            <a:ext cx="362747" cy="328868"/>
            <a:chOff x="7155621" y="5671310"/>
            <a:chExt cx="362747" cy="328868"/>
          </a:xfrm>
        </p:grpSpPr>
        <p:sp>
          <p:nvSpPr>
            <p:cNvPr id="144" name="Right Triangle 143"/>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45" name="Group 144"/>
            <p:cNvGrpSpPr/>
            <p:nvPr/>
          </p:nvGrpSpPr>
          <p:grpSpPr>
            <a:xfrm>
              <a:off x="7155621" y="5671310"/>
              <a:ext cx="362747" cy="328868"/>
              <a:chOff x="7155621" y="5671310"/>
              <a:chExt cx="362747" cy="328868"/>
            </a:xfrm>
          </p:grpSpPr>
          <p:sp>
            <p:nvSpPr>
              <p:cNvPr id="146" name="Right Triangle 145"/>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47" name="TextBox 146"/>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48" name="Group 147"/>
          <p:cNvGrpSpPr/>
          <p:nvPr/>
        </p:nvGrpSpPr>
        <p:grpSpPr>
          <a:xfrm>
            <a:off x="2909611" y="2373202"/>
            <a:ext cx="362747" cy="328868"/>
            <a:chOff x="7155621" y="5671310"/>
            <a:chExt cx="362747" cy="328868"/>
          </a:xfrm>
        </p:grpSpPr>
        <p:sp>
          <p:nvSpPr>
            <p:cNvPr id="149" name="Right Triangle 148"/>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50" name="Group 149"/>
            <p:cNvGrpSpPr/>
            <p:nvPr/>
          </p:nvGrpSpPr>
          <p:grpSpPr>
            <a:xfrm>
              <a:off x="7155621" y="5671310"/>
              <a:ext cx="362747" cy="328868"/>
              <a:chOff x="7155621" y="5671310"/>
              <a:chExt cx="362747" cy="328868"/>
            </a:xfrm>
          </p:grpSpPr>
          <p:sp>
            <p:nvSpPr>
              <p:cNvPr id="151" name="Right Triangle 150"/>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2" name="TextBox 151"/>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53" name="Group 152"/>
          <p:cNvGrpSpPr/>
          <p:nvPr/>
        </p:nvGrpSpPr>
        <p:grpSpPr>
          <a:xfrm>
            <a:off x="2909611" y="2746111"/>
            <a:ext cx="362747" cy="328868"/>
            <a:chOff x="7155621" y="5671310"/>
            <a:chExt cx="362747" cy="328868"/>
          </a:xfrm>
        </p:grpSpPr>
        <p:sp>
          <p:nvSpPr>
            <p:cNvPr id="154" name="Right Triangle 153"/>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55" name="Group 154"/>
            <p:cNvGrpSpPr/>
            <p:nvPr/>
          </p:nvGrpSpPr>
          <p:grpSpPr>
            <a:xfrm>
              <a:off x="7155621" y="5671310"/>
              <a:ext cx="362747" cy="328868"/>
              <a:chOff x="7155621" y="5671310"/>
              <a:chExt cx="362747" cy="328868"/>
            </a:xfrm>
          </p:grpSpPr>
          <p:sp>
            <p:nvSpPr>
              <p:cNvPr id="156" name="Right Triangle 155"/>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7" name="TextBox 156"/>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58" name="Group 157"/>
          <p:cNvGrpSpPr/>
          <p:nvPr/>
        </p:nvGrpSpPr>
        <p:grpSpPr>
          <a:xfrm>
            <a:off x="2909611" y="3119020"/>
            <a:ext cx="362747" cy="328868"/>
            <a:chOff x="7155621" y="5671310"/>
            <a:chExt cx="362747" cy="328868"/>
          </a:xfrm>
        </p:grpSpPr>
        <p:sp>
          <p:nvSpPr>
            <p:cNvPr id="159" name="Right Triangle 158"/>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60" name="Group 159"/>
            <p:cNvGrpSpPr/>
            <p:nvPr/>
          </p:nvGrpSpPr>
          <p:grpSpPr>
            <a:xfrm>
              <a:off x="7155621" y="5671310"/>
              <a:ext cx="362747" cy="328868"/>
              <a:chOff x="7155621" y="5671310"/>
              <a:chExt cx="362747" cy="328868"/>
            </a:xfrm>
          </p:grpSpPr>
          <p:sp>
            <p:nvSpPr>
              <p:cNvPr id="161" name="Right Triangle 160"/>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62" name="TextBox 161"/>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63" name="Group 162"/>
          <p:cNvGrpSpPr/>
          <p:nvPr/>
        </p:nvGrpSpPr>
        <p:grpSpPr>
          <a:xfrm>
            <a:off x="2909611" y="3491929"/>
            <a:ext cx="362747" cy="328868"/>
            <a:chOff x="7155621" y="5671310"/>
            <a:chExt cx="362747" cy="328868"/>
          </a:xfrm>
        </p:grpSpPr>
        <p:sp>
          <p:nvSpPr>
            <p:cNvPr id="164" name="Right Triangle 163"/>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65" name="Group 164"/>
            <p:cNvGrpSpPr/>
            <p:nvPr/>
          </p:nvGrpSpPr>
          <p:grpSpPr>
            <a:xfrm>
              <a:off x="7155621" y="5671310"/>
              <a:ext cx="362747" cy="328868"/>
              <a:chOff x="7155621" y="5671310"/>
              <a:chExt cx="362747" cy="328868"/>
            </a:xfrm>
          </p:grpSpPr>
          <p:sp>
            <p:nvSpPr>
              <p:cNvPr id="166" name="Right Triangle 165"/>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67" name="TextBox 166"/>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68" name="Group 167"/>
          <p:cNvGrpSpPr/>
          <p:nvPr/>
        </p:nvGrpSpPr>
        <p:grpSpPr>
          <a:xfrm>
            <a:off x="2909611" y="3864838"/>
            <a:ext cx="362747" cy="328868"/>
            <a:chOff x="7155621" y="5671310"/>
            <a:chExt cx="362747" cy="328868"/>
          </a:xfrm>
        </p:grpSpPr>
        <p:sp>
          <p:nvSpPr>
            <p:cNvPr id="169" name="Right Triangle 168"/>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70" name="Group 169"/>
            <p:cNvGrpSpPr/>
            <p:nvPr/>
          </p:nvGrpSpPr>
          <p:grpSpPr>
            <a:xfrm>
              <a:off x="7155621" y="5671310"/>
              <a:ext cx="362747" cy="328868"/>
              <a:chOff x="7155621" y="5671310"/>
              <a:chExt cx="362747" cy="328868"/>
            </a:xfrm>
          </p:grpSpPr>
          <p:sp>
            <p:nvSpPr>
              <p:cNvPr id="171" name="Right Triangle 170"/>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72" name="TextBox 171"/>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sp>
        <p:nvSpPr>
          <p:cNvPr id="173" name="Rectangle 172"/>
          <p:cNvSpPr/>
          <p:nvPr/>
        </p:nvSpPr>
        <p:spPr>
          <a:xfrm>
            <a:off x="3326025" y="2370424"/>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C</a:t>
            </a:r>
          </a:p>
        </p:txBody>
      </p:sp>
      <p:sp>
        <p:nvSpPr>
          <p:cNvPr id="174" name="Rectangle 173"/>
          <p:cNvSpPr/>
          <p:nvPr/>
        </p:nvSpPr>
        <p:spPr>
          <a:xfrm>
            <a:off x="3326024" y="4237746"/>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C</a:t>
            </a:r>
          </a:p>
        </p:txBody>
      </p:sp>
      <p:sp>
        <p:nvSpPr>
          <p:cNvPr id="175" name="Rectangle 174"/>
          <p:cNvSpPr/>
          <p:nvPr/>
        </p:nvSpPr>
        <p:spPr>
          <a:xfrm>
            <a:off x="3326024" y="3124123"/>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C</a:t>
            </a:r>
          </a:p>
        </p:txBody>
      </p:sp>
      <p:sp>
        <p:nvSpPr>
          <p:cNvPr id="176" name="Rectangle 175"/>
          <p:cNvSpPr/>
          <p:nvPr/>
        </p:nvSpPr>
        <p:spPr>
          <a:xfrm>
            <a:off x="3326024" y="2743950"/>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C</a:t>
            </a:r>
          </a:p>
        </p:txBody>
      </p:sp>
      <p:sp>
        <p:nvSpPr>
          <p:cNvPr id="177" name="Rectangle 176"/>
          <p:cNvSpPr/>
          <p:nvPr/>
        </p:nvSpPr>
        <p:spPr>
          <a:xfrm>
            <a:off x="3748681" y="3871656"/>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C</a:t>
            </a:r>
          </a:p>
        </p:txBody>
      </p:sp>
      <p:sp>
        <p:nvSpPr>
          <p:cNvPr id="178" name="Rectangle 177"/>
          <p:cNvSpPr/>
          <p:nvPr/>
        </p:nvSpPr>
        <p:spPr>
          <a:xfrm>
            <a:off x="3748681" y="3133849"/>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grpSp>
        <p:nvGrpSpPr>
          <p:cNvPr id="179" name="Group 171"/>
          <p:cNvGrpSpPr/>
          <p:nvPr/>
        </p:nvGrpSpPr>
        <p:grpSpPr>
          <a:xfrm>
            <a:off x="7381889" y="2745428"/>
            <a:ext cx="1152000" cy="1044000"/>
            <a:chOff x="7413942" y="1579539"/>
            <a:chExt cx="1152000" cy="1044000"/>
          </a:xfrm>
        </p:grpSpPr>
        <p:sp>
          <p:nvSpPr>
            <p:cNvPr id="180" name="Rounded Rectangle 179"/>
            <p:cNvSpPr/>
            <p:nvPr/>
          </p:nvSpPr>
          <p:spPr>
            <a:xfrm>
              <a:off x="7413942" y="1579539"/>
              <a:ext cx="1152000" cy="1044000"/>
            </a:xfrm>
            <a:prstGeom prst="roundRect">
              <a:avLst>
                <a:gd name="adj" fmla="val 4934"/>
              </a:avLst>
            </a:prstGeom>
            <a:noFill/>
            <a:ln w="9525" cap="flat" cmpd="sng" algn="ctr">
              <a:solidFill>
                <a:srgbClr val="FFFFFF">
                  <a:lumMod val="50000"/>
                </a:srgbClr>
              </a:solidFill>
              <a:prstDash val="dash"/>
            </a:ln>
            <a:effectLst/>
          </p:spPr>
          <p:txBody>
            <a:bodyPr lIns="360000" tIns="0" rIns="0" bIns="36000" rtlCol="0" anchor="ctr"/>
            <a:lstStyle/>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Accountable</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Responsible</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Consulted</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Informed</a:t>
              </a:r>
            </a:p>
          </p:txBody>
        </p:sp>
        <p:sp>
          <p:nvSpPr>
            <p:cNvPr id="181" name="Rectangle 180"/>
            <p:cNvSpPr/>
            <p:nvPr/>
          </p:nvSpPr>
          <p:spPr>
            <a:xfrm>
              <a:off x="7496714" y="2359724"/>
              <a:ext cx="199385" cy="180000"/>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I</a:t>
              </a:r>
            </a:p>
          </p:txBody>
        </p:sp>
        <p:sp>
          <p:nvSpPr>
            <p:cNvPr id="182" name="Rectangle 181"/>
            <p:cNvSpPr/>
            <p:nvPr/>
          </p:nvSpPr>
          <p:spPr>
            <a:xfrm>
              <a:off x="7498641" y="1879387"/>
              <a:ext cx="199385" cy="180000"/>
            </a:xfrm>
            <a:prstGeom prst="rect">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R</a:t>
              </a:r>
            </a:p>
          </p:txBody>
        </p:sp>
        <p:sp>
          <p:nvSpPr>
            <p:cNvPr id="183" name="Rectangle 182"/>
            <p:cNvSpPr/>
            <p:nvPr/>
          </p:nvSpPr>
          <p:spPr>
            <a:xfrm>
              <a:off x="7498641" y="1639219"/>
              <a:ext cx="199385" cy="180000"/>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A</a:t>
              </a:r>
            </a:p>
          </p:txBody>
        </p:sp>
        <p:sp>
          <p:nvSpPr>
            <p:cNvPr id="184" name="Rectangle 183"/>
            <p:cNvSpPr/>
            <p:nvPr/>
          </p:nvSpPr>
          <p:spPr>
            <a:xfrm>
              <a:off x="7496714" y="2119555"/>
              <a:ext cx="199385" cy="180000"/>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C</a:t>
              </a:r>
            </a:p>
          </p:txBody>
        </p:sp>
      </p:grpSp>
    </p:spTree>
    <p:extLst>
      <p:ext uri="{BB962C8B-B14F-4D97-AF65-F5344CB8AC3E}">
        <p14:creationId xmlns:p14="http://schemas.microsoft.com/office/powerpoint/2010/main" val="632216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RACI</a:t>
            </a:r>
            <a:br>
              <a:rPr lang="en-US" dirty="0"/>
            </a:br>
            <a:r>
              <a:rPr lang="en-US" sz="2000" b="0" dirty="0"/>
              <a:t>Roles and responsibilities for </a:t>
            </a:r>
            <a:r>
              <a:rPr lang="en-US" sz="2000" b="0" dirty="0" smtClean="0"/>
              <a:t>Trucking </a:t>
            </a:r>
            <a:r>
              <a:rPr lang="en-US" sz="2000" b="0" dirty="0"/>
              <a:t>operations</a:t>
            </a:r>
            <a:r>
              <a:rPr lang="en-US" dirty="0"/>
              <a:t/>
            </a:r>
            <a:br>
              <a:rPr lang="en-US" dirty="0"/>
            </a:br>
            <a:endParaRPr lang="en-GB" sz="2000" b="0" dirty="0"/>
          </a:p>
        </p:txBody>
      </p:sp>
      <p:sp>
        <p:nvSpPr>
          <p:cNvPr id="145" name="Rectangle 144"/>
          <p:cNvSpPr/>
          <p:nvPr/>
        </p:nvSpPr>
        <p:spPr>
          <a:xfrm>
            <a:off x="352428" y="985874"/>
            <a:ext cx="5466354" cy="5035181"/>
          </a:xfrm>
          <a:prstGeom prst="rect">
            <a:avLst/>
          </a:prstGeom>
          <a:solidFill>
            <a:srgbClr val="FFFFFF">
              <a:lumMod val="9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solidFill>
                <a:srgbClr val="6EB7E4">
                  <a:lumMod val="75000"/>
                </a:srgbClr>
              </a:solidFill>
              <a:latin typeface="Arial" panose="020B0604020202020204" pitchFamily="34" charset="0"/>
              <a:cs typeface="Arial" panose="020B0604020202020204" pitchFamily="34" charset="0"/>
            </a:endParaRPr>
          </a:p>
        </p:txBody>
      </p:sp>
      <p:sp>
        <p:nvSpPr>
          <p:cNvPr id="146" name="Rectangle 145"/>
          <p:cNvSpPr/>
          <p:nvPr/>
        </p:nvSpPr>
        <p:spPr>
          <a:xfrm rot="5400000">
            <a:off x="2854874" y="-1516571"/>
            <a:ext cx="461461" cy="5466358"/>
          </a:xfrm>
          <a:prstGeom prst="rect">
            <a:avLst/>
          </a:prstGeom>
          <a:solidFill>
            <a:srgbClr val="FFFFFF">
              <a:lumMod val="20000"/>
              <a:lumOff val="80000"/>
            </a:srgbClr>
          </a:solidFill>
          <a:ln w="9525" cap="flat" cmpd="sng" algn="ctr">
            <a:solidFill>
              <a:srgbClr val="000000"/>
            </a:solidFill>
            <a:prstDash val="solid"/>
            <a:round/>
            <a:headEnd type="none" w="med" len="med"/>
            <a:tailEnd type="none" w="med" len="med"/>
          </a:ln>
          <a:effectLst>
            <a:outerShdw dist="35921" dir="2700000" algn="ctr" rotWithShape="0">
              <a:srgbClr val="928B81"/>
            </a:outerShdw>
          </a:effectLst>
        </p:spPr>
        <p:txBody>
          <a:bodyPr vert="vert270" wrap="square" anchor="ctr">
            <a:noAutofit/>
          </a:bodyPr>
          <a:lstStyle/>
          <a:p>
            <a:pPr marL="92075">
              <a:tabLst>
                <a:tab pos="2065338" algn="l"/>
              </a:tabLst>
              <a:defRPr/>
            </a:pPr>
            <a:r>
              <a:rPr lang="en-GB" b="1" kern="0" dirty="0" smtClean="0">
                <a:solidFill>
                  <a:srgbClr val="009BE1"/>
                </a:solidFill>
                <a:latin typeface="Arial" panose="020B0604020202020204" pitchFamily="34" charset="0"/>
                <a:cs typeface="Arial" panose="020B0604020202020204" pitchFamily="34" charset="0"/>
              </a:rPr>
              <a:t>Trucking operations</a:t>
            </a:r>
          </a:p>
        </p:txBody>
      </p:sp>
      <p:sp>
        <p:nvSpPr>
          <p:cNvPr id="147" name="Rectangle 146"/>
          <p:cNvSpPr/>
          <p:nvPr/>
        </p:nvSpPr>
        <p:spPr>
          <a:xfrm>
            <a:off x="351736" y="3507799"/>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4</a:t>
            </a:r>
          </a:p>
        </p:txBody>
      </p:sp>
      <p:sp>
        <p:nvSpPr>
          <p:cNvPr id="148" name="Rectangle 147"/>
          <p:cNvSpPr/>
          <p:nvPr/>
        </p:nvSpPr>
        <p:spPr>
          <a:xfrm>
            <a:off x="885902" y="3507799"/>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Load truck according to safety standards</a:t>
            </a:r>
            <a:endParaRPr lang="en-US" sz="800" b="1" kern="0" dirty="0">
              <a:latin typeface="Arial" panose="020B0604020202020204" pitchFamily="34" charset="0"/>
              <a:cs typeface="Arial" panose="020B0604020202020204" pitchFamily="34" charset="0"/>
            </a:endParaRPr>
          </a:p>
        </p:txBody>
      </p:sp>
      <p:sp>
        <p:nvSpPr>
          <p:cNvPr id="149" name="Rectangle 148"/>
          <p:cNvSpPr/>
          <p:nvPr/>
        </p:nvSpPr>
        <p:spPr>
          <a:xfrm>
            <a:off x="2911424" y="350779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0" name="Rectangle 149"/>
          <p:cNvSpPr/>
          <p:nvPr/>
        </p:nvSpPr>
        <p:spPr>
          <a:xfrm>
            <a:off x="4591786" y="350779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1" name="Rectangle 150"/>
          <p:cNvSpPr/>
          <p:nvPr/>
        </p:nvSpPr>
        <p:spPr>
          <a:xfrm>
            <a:off x="3747276" y="3507799"/>
            <a:ext cx="364969" cy="328865"/>
          </a:xfrm>
          <a:prstGeom prst="rect">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R</a:t>
            </a:r>
            <a:endParaRPr lang="en-GB" sz="1300" b="1" kern="0" dirty="0">
              <a:latin typeface="Arial" panose="020B0604020202020204" pitchFamily="34" charset="0"/>
              <a:cs typeface="Arial" panose="020B0604020202020204" pitchFamily="34" charset="0"/>
            </a:endParaRPr>
          </a:p>
        </p:txBody>
      </p:sp>
      <p:sp>
        <p:nvSpPr>
          <p:cNvPr id="152" name="Rectangle 151"/>
          <p:cNvSpPr/>
          <p:nvPr/>
        </p:nvSpPr>
        <p:spPr>
          <a:xfrm rot="16200000">
            <a:off x="2678880" y="1722618"/>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a:lnSpc>
                <a:spcPct val="80000"/>
              </a:lnSpc>
              <a:defRPr/>
            </a:pPr>
            <a:r>
              <a:rPr lang="en-GB" sz="850" b="1" kern="0" dirty="0">
                <a:latin typeface="Arial" panose="020B0604020202020204" pitchFamily="34" charset="0"/>
                <a:cs typeface="Arial" panose="020B0604020202020204" pitchFamily="34" charset="0"/>
              </a:rPr>
              <a:t>Trucker </a:t>
            </a:r>
            <a:r>
              <a:rPr lang="en-GB" sz="850" b="1" kern="0" dirty="0" smtClean="0">
                <a:latin typeface="Arial" panose="020B0604020202020204" pitchFamily="34" charset="0"/>
                <a:cs typeface="Arial" panose="020B0604020202020204" pitchFamily="34" charset="0"/>
              </a:rPr>
              <a:t>Office</a:t>
            </a:r>
            <a:endParaRPr lang="en-GB" sz="850" b="1" kern="0" dirty="0">
              <a:latin typeface="Arial" panose="020B0604020202020204" pitchFamily="34" charset="0"/>
              <a:cs typeface="Arial" panose="020B0604020202020204" pitchFamily="34" charset="0"/>
            </a:endParaRPr>
          </a:p>
        </p:txBody>
      </p:sp>
      <p:sp>
        <p:nvSpPr>
          <p:cNvPr id="153" name="Rectangle 152"/>
          <p:cNvSpPr/>
          <p:nvPr/>
        </p:nvSpPr>
        <p:spPr>
          <a:xfrm rot="16200000">
            <a:off x="4360660" y="1722618"/>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pPr>
            <a:r>
              <a:rPr lang="en-GB" sz="850" b="1" kern="0" dirty="0" smtClean="0">
                <a:latin typeface="Arial" panose="020B0604020202020204" pitchFamily="34" charset="0"/>
                <a:cs typeface="Arial" panose="020B0604020202020204" pitchFamily="34" charset="0"/>
              </a:rPr>
              <a:t>NP</a:t>
            </a:r>
            <a:endParaRPr lang="en-GB" sz="850" b="1" kern="0" dirty="0">
              <a:latin typeface="Arial" panose="020B0604020202020204" pitchFamily="34" charset="0"/>
              <a:cs typeface="Arial" panose="020B0604020202020204" pitchFamily="34" charset="0"/>
            </a:endParaRPr>
          </a:p>
        </p:txBody>
      </p:sp>
      <p:sp>
        <p:nvSpPr>
          <p:cNvPr id="154" name="Rectangle 153"/>
          <p:cNvSpPr/>
          <p:nvPr/>
        </p:nvSpPr>
        <p:spPr>
          <a:xfrm rot="16200000">
            <a:off x="3516841" y="1722618"/>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a:lnSpc>
                <a:spcPct val="80000"/>
              </a:lnSpc>
              <a:defRPr/>
            </a:pPr>
            <a:r>
              <a:rPr lang="en-GB" sz="850" b="1" kern="0" dirty="0" smtClean="0">
                <a:latin typeface="Arial" panose="020B0604020202020204" pitchFamily="34" charset="0"/>
                <a:cs typeface="Arial" panose="020B0604020202020204" pitchFamily="34" charset="0"/>
              </a:rPr>
              <a:t>GHA</a:t>
            </a:r>
            <a:endParaRPr lang="en-GB" sz="850" b="1" kern="0" dirty="0">
              <a:latin typeface="Arial" panose="020B0604020202020204" pitchFamily="34" charset="0"/>
              <a:cs typeface="Arial" panose="020B0604020202020204" pitchFamily="34" charset="0"/>
            </a:endParaRPr>
          </a:p>
        </p:txBody>
      </p:sp>
      <p:sp>
        <p:nvSpPr>
          <p:cNvPr id="155" name="Rectangle 154"/>
          <p:cNvSpPr/>
          <p:nvPr/>
        </p:nvSpPr>
        <p:spPr>
          <a:xfrm rot="16200000">
            <a:off x="3088561" y="1722618"/>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defRPr/>
            </a:pPr>
            <a:r>
              <a:rPr lang="en-GB" sz="850" b="1" kern="0" dirty="0" smtClean="0">
                <a:latin typeface="Arial" panose="020B0604020202020204" pitchFamily="34" charset="0"/>
                <a:cs typeface="Arial" panose="020B0604020202020204" pitchFamily="34" charset="0"/>
              </a:rPr>
              <a:t>Truck driver</a:t>
            </a:r>
            <a:endParaRPr lang="en-GB" sz="850" b="1" kern="0" dirty="0">
              <a:latin typeface="Arial" panose="020B0604020202020204" pitchFamily="34" charset="0"/>
              <a:cs typeface="Arial" panose="020B0604020202020204" pitchFamily="34" charset="0"/>
            </a:endParaRPr>
          </a:p>
        </p:txBody>
      </p:sp>
      <p:sp>
        <p:nvSpPr>
          <p:cNvPr id="156" name="Right Triangle 155"/>
          <p:cNvSpPr/>
          <p:nvPr/>
        </p:nvSpPr>
        <p:spPr>
          <a:xfrm>
            <a:off x="352430" y="1557409"/>
            <a:ext cx="2506130" cy="771429"/>
          </a:xfrm>
          <a:prstGeom prst="rtTriangle">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0" rIns="0" anchor="ctr"/>
          <a:lstStyle/>
          <a:p>
            <a:pPr algn="ctr" fontAlgn="auto">
              <a:spcBef>
                <a:spcPts val="0"/>
              </a:spcBef>
              <a:spcAft>
                <a:spcPts val="0"/>
              </a:spcAft>
              <a:defRPr/>
            </a:pPr>
            <a:r>
              <a:rPr lang="en-GB" sz="1400" b="1" kern="0" dirty="0" smtClean="0">
                <a:latin typeface="Arial" panose="020B0604020202020204" pitchFamily="34" charset="0"/>
                <a:cs typeface="Arial" panose="020B0604020202020204" pitchFamily="34" charset="0"/>
              </a:rPr>
              <a:t>Process</a:t>
            </a:r>
            <a:endParaRPr lang="en-GB" sz="1300" b="1" kern="0" dirty="0" smtClean="0">
              <a:latin typeface="Arial" panose="020B0604020202020204" pitchFamily="34" charset="0"/>
              <a:cs typeface="Arial" panose="020B0604020202020204" pitchFamily="34" charset="0"/>
            </a:endParaRPr>
          </a:p>
        </p:txBody>
      </p:sp>
      <p:sp>
        <p:nvSpPr>
          <p:cNvPr id="157" name="Right Triangle 156"/>
          <p:cNvSpPr/>
          <p:nvPr/>
        </p:nvSpPr>
        <p:spPr>
          <a:xfrm rot="10800000">
            <a:off x="352429" y="1491486"/>
            <a:ext cx="2506130" cy="771429"/>
          </a:xfrm>
          <a:prstGeom prst="rtTriangle">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vert" wrap="none" lIns="0" tIns="0" rIns="0" bIns="0" anchor="b" anchorCtr="1"/>
          <a:lstStyle/>
          <a:p>
            <a:pPr fontAlgn="auto">
              <a:spcBef>
                <a:spcPts val="0"/>
              </a:spcBef>
              <a:spcAft>
                <a:spcPts val="0"/>
              </a:spcAft>
              <a:defRPr/>
            </a:pPr>
            <a:r>
              <a:rPr lang="en-GB" sz="1400" b="1" kern="0" dirty="0" smtClean="0">
                <a:latin typeface="Arial" panose="020B0604020202020204" pitchFamily="34" charset="0"/>
                <a:cs typeface="Arial" panose="020B0604020202020204" pitchFamily="34" charset="0"/>
              </a:rPr>
              <a:t>R</a:t>
            </a:r>
            <a:r>
              <a:rPr lang="en-GB" sz="1400" b="1" kern="0" dirty="0" err="1" smtClean="0">
                <a:latin typeface="Arial" panose="020B0604020202020204" pitchFamily="34" charset="0"/>
                <a:cs typeface="Arial" panose="020B0604020202020204" pitchFamily="34" charset="0"/>
              </a:rPr>
              <a:t>oles</a:t>
            </a:r>
            <a:r>
              <a:rPr lang="en-GB" sz="1400" b="1" kern="0" dirty="0" smtClean="0">
                <a:latin typeface="Arial" panose="020B0604020202020204" pitchFamily="34" charset="0"/>
                <a:cs typeface="Arial" panose="020B0604020202020204" pitchFamily="34" charset="0"/>
              </a:rPr>
              <a:t>      </a:t>
            </a:r>
          </a:p>
        </p:txBody>
      </p:sp>
      <p:sp>
        <p:nvSpPr>
          <p:cNvPr id="158" name="Rectangle 157"/>
          <p:cNvSpPr/>
          <p:nvPr/>
        </p:nvSpPr>
        <p:spPr>
          <a:xfrm>
            <a:off x="351736" y="2369961"/>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1</a:t>
            </a:r>
          </a:p>
        </p:txBody>
      </p:sp>
      <p:sp>
        <p:nvSpPr>
          <p:cNvPr id="159" name="Rectangle 158"/>
          <p:cNvSpPr/>
          <p:nvPr/>
        </p:nvSpPr>
        <p:spPr>
          <a:xfrm rot="16200000">
            <a:off x="3944936" y="1722618"/>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defRPr/>
            </a:pPr>
            <a:r>
              <a:rPr lang="en-GB" sz="850" b="1" kern="0" dirty="0" smtClean="0">
                <a:latin typeface="Arial" panose="020B0604020202020204" pitchFamily="34" charset="0"/>
                <a:cs typeface="Arial" panose="020B0604020202020204" pitchFamily="34" charset="0"/>
              </a:rPr>
              <a:t>Customs</a:t>
            </a:r>
            <a:endParaRPr lang="en-GB" sz="850" b="1" kern="0" dirty="0">
              <a:latin typeface="Arial" panose="020B0604020202020204" pitchFamily="34" charset="0"/>
              <a:cs typeface="Arial" panose="020B0604020202020204" pitchFamily="34" charset="0"/>
            </a:endParaRPr>
          </a:p>
        </p:txBody>
      </p:sp>
      <p:sp>
        <p:nvSpPr>
          <p:cNvPr id="160" name="Rectangle 159"/>
          <p:cNvSpPr/>
          <p:nvPr/>
        </p:nvSpPr>
        <p:spPr>
          <a:xfrm rot="16200000">
            <a:off x="4789480" y="1722618"/>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pPr>
            <a:r>
              <a:rPr lang="en-GB" sz="850" b="1" kern="0" dirty="0" smtClean="0">
                <a:latin typeface="Arial" panose="020B0604020202020204" pitchFamily="34" charset="0"/>
                <a:cs typeface="Arial" panose="020B0604020202020204" pitchFamily="34" charset="0"/>
              </a:rPr>
              <a:t>Document-</a:t>
            </a:r>
            <a:r>
              <a:rPr lang="en-GB" sz="850" b="1" kern="0" dirty="0" err="1" smtClean="0">
                <a:latin typeface="Arial" panose="020B0604020202020204" pitchFamily="34" charset="0"/>
                <a:cs typeface="Arial" panose="020B0604020202020204" pitchFamily="34" charset="0"/>
              </a:rPr>
              <a:t>ation</a:t>
            </a:r>
            <a:endParaRPr lang="en-GB" sz="850" b="1" kern="0" dirty="0">
              <a:latin typeface="Arial" panose="020B0604020202020204" pitchFamily="34" charset="0"/>
              <a:cs typeface="Arial" panose="020B0604020202020204" pitchFamily="34" charset="0"/>
            </a:endParaRPr>
          </a:p>
        </p:txBody>
      </p:sp>
      <p:sp>
        <p:nvSpPr>
          <p:cNvPr id="161" name="Rectangle 160"/>
          <p:cNvSpPr/>
          <p:nvPr/>
        </p:nvSpPr>
        <p:spPr>
          <a:xfrm>
            <a:off x="2177159" y="1046913"/>
            <a:ext cx="364969" cy="328865"/>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sp>
        <p:nvSpPr>
          <p:cNvPr id="162" name="Rectangle 161"/>
          <p:cNvSpPr/>
          <p:nvPr/>
        </p:nvSpPr>
        <p:spPr>
          <a:xfrm>
            <a:off x="5016440" y="350779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63" name="Rectangle 162"/>
          <p:cNvSpPr/>
          <p:nvPr/>
        </p:nvSpPr>
        <p:spPr>
          <a:xfrm>
            <a:off x="885902" y="2369961"/>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GB" sz="800" b="1" kern="0" dirty="0" smtClean="0">
                <a:latin typeface="Arial" panose="020B0604020202020204" pitchFamily="34" charset="0"/>
                <a:cs typeface="Arial" panose="020B0604020202020204" pitchFamily="34" charset="0"/>
              </a:rPr>
              <a:t>Receive and process trucking order as sent by AFKL NP</a:t>
            </a:r>
          </a:p>
        </p:txBody>
      </p:sp>
      <p:sp>
        <p:nvSpPr>
          <p:cNvPr id="164" name="TextBox 163"/>
          <p:cNvSpPr txBox="1"/>
          <p:nvPr/>
        </p:nvSpPr>
        <p:spPr>
          <a:xfrm>
            <a:off x="2627784" y="1120125"/>
            <a:ext cx="1500411" cy="215444"/>
          </a:xfrm>
          <a:prstGeom prst="rect">
            <a:avLst/>
          </a:prstGeom>
          <a:noFill/>
        </p:spPr>
        <p:txBody>
          <a:bodyPr wrap="none" lIns="0" tIns="0" rIns="0" bIns="0" rtlCol="0">
            <a:spAutoFit/>
          </a:bodyPr>
          <a:lstStyle/>
          <a:p>
            <a:pPr marL="92075" indent="-285750">
              <a:buClr>
                <a:srgbClr val="009BE1"/>
              </a:buClr>
              <a:tabLst>
                <a:tab pos="2065338" algn="l"/>
              </a:tabLst>
              <a:defRPr/>
            </a:pPr>
            <a:r>
              <a:rPr lang="en-US" sz="1400" b="1" kern="0" dirty="0" smtClean="0">
                <a:solidFill>
                  <a:srgbClr val="009BE1"/>
                </a:solidFill>
                <a:latin typeface="Arial" panose="020B0604020202020204" pitchFamily="34" charset="0"/>
                <a:cs typeface="Arial" panose="020B0604020202020204" pitchFamily="34" charset="0"/>
              </a:rPr>
              <a:t>Trucking supplier</a:t>
            </a:r>
            <a:endParaRPr lang="en-US" sz="1400" b="1" kern="0" dirty="0">
              <a:solidFill>
                <a:srgbClr val="009BE1"/>
              </a:solidFill>
              <a:latin typeface="Arial" panose="020B0604020202020204" pitchFamily="34" charset="0"/>
              <a:cs typeface="Arial" panose="020B0604020202020204" pitchFamily="34" charset="0"/>
            </a:endParaRPr>
          </a:p>
        </p:txBody>
      </p:sp>
      <p:sp>
        <p:nvSpPr>
          <p:cNvPr id="165" name="Rectangle 164"/>
          <p:cNvSpPr/>
          <p:nvPr/>
        </p:nvSpPr>
        <p:spPr>
          <a:xfrm>
            <a:off x="351736" y="2747528"/>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2</a:t>
            </a:r>
          </a:p>
        </p:txBody>
      </p:sp>
      <p:sp>
        <p:nvSpPr>
          <p:cNvPr id="166" name="Rectangle 165"/>
          <p:cNvSpPr/>
          <p:nvPr/>
        </p:nvSpPr>
        <p:spPr>
          <a:xfrm>
            <a:off x="4177537" y="2747528"/>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67" name="Rectangle 166"/>
          <p:cNvSpPr/>
          <p:nvPr/>
        </p:nvSpPr>
        <p:spPr>
          <a:xfrm>
            <a:off x="4593951" y="2747528"/>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68" name="Rectangle 167"/>
          <p:cNvSpPr/>
          <p:nvPr/>
        </p:nvSpPr>
        <p:spPr>
          <a:xfrm>
            <a:off x="3323216" y="2747528"/>
            <a:ext cx="364969" cy="328865"/>
          </a:xfrm>
          <a:prstGeom prst="rect">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R</a:t>
            </a:r>
            <a:endParaRPr lang="en-GB" sz="1300" b="1" kern="0" dirty="0">
              <a:latin typeface="Arial" panose="020B0604020202020204" pitchFamily="34" charset="0"/>
              <a:cs typeface="Arial" panose="020B0604020202020204" pitchFamily="34" charset="0"/>
            </a:endParaRPr>
          </a:p>
        </p:txBody>
      </p:sp>
      <p:sp>
        <p:nvSpPr>
          <p:cNvPr id="169" name="Rectangle 168"/>
          <p:cNvSpPr/>
          <p:nvPr/>
        </p:nvSpPr>
        <p:spPr>
          <a:xfrm>
            <a:off x="885902" y="2747528"/>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GB" sz="800" b="1" kern="0" dirty="0" smtClean="0">
                <a:latin typeface="Arial" panose="020B0604020202020204" pitchFamily="34" charset="0"/>
                <a:cs typeface="Arial" panose="020B0604020202020204" pitchFamily="34" charset="0"/>
              </a:rPr>
              <a:t>Dispatch truck to loading point</a:t>
            </a:r>
          </a:p>
        </p:txBody>
      </p:sp>
      <p:sp>
        <p:nvSpPr>
          <p:cNvPr id="170" name="Rectangle 169"/>
          <p:cNvSpPr/>
          <p:nvPr/>
        </p:nvSpPr>
        <p:spPr>
          <a:xfrm>
            <a:off x="351736" y="3134753"/>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3</a:t>
            </a:r>
          </a:p>
        </p:txBody>
      </p:sp>
      <p:sp>
        <p:nvSpPr>
          <p:cNvPr id="171" name="Rectangle 170"/>
          <p:cNvSpPr/>
          <p:nvPr/>
        </p:nvSpPr>
        <p:spPr>
          <a:xfrm>
            <a:off x="4173800" y="313475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72" name="Rectangle 171"/>
          <p:cNvSpPr/>
          <p:nvPr/>
        </p:nvSpPr>
        <p:spPr>
          <a:xfrm>
            <a:off x="4590214" y="313475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173" name="Rectangle 172"/>
          <p:cNvSpPr/>
          <p:nvPr/>
        </p:nvSpPr>
        <p:spPr>
          <a:xfrm>
            <a:off x="2911424" y="3134753"/>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74" name="Rectangle 173"/>
          <p:cNvSpPr/>
          <p:nvPr/>
        </p:nvSpPr>
        <p:spPr>
          <a:xfrm>
            <a:off x="885902" y="3134753"/>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US" sz="800" b="1" kern="0" dirty="0" smtClean="0">
                <a:latin typeface="Arial" panose="020B0604020202020204" pitchFamily="34" charset="0"/>
                <a:cs typeface="Arial" panose="020B0604020202020204" pitchFamily="34" charset="0"/>
              </a:rPr>
              <a:t>Report arrival</a:t>
            </a:r>
            <a:endParaRPr lang="en-US" sz="800" b="1" kern="0" dirty="0">
              <a:latin typeface="Arial" panose="020B0604020202020204" pitchFamily="34" charset="0"/>
              <a:cs typeface="Arial" panose="020B0604020202020204" pitchFamily="34" charset="0"/>
            </a:endParaRPr>
          </a:p>
        </p:txBody>
      </p:sp>
      <p:sp>
        <p:nvSpPr>
          <p:cNvPr id="175" name="Rectangle 174"/>
          <p:cNvSpPr/>
          <p:nvPr/>
        </p:nvSpPr>
        <p:spPr>
          <a:xfrm>
            <a:off x="3747276" y="313475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76" name="Rectangle 175"/>
          <p:cNvSpPr/>
          <p:nvPr/>
        </p:nvSpPr>
        <p:spPr>
          <a:xfrm>
            <a:off x="5453814" y="350779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77" name="Rectangle 176"/>
          <p:cNvSpPr/>
          <p:nvPr/>
        </p:nvSpPr>
        <p:spPr>
          <a:xfrm rot="16200000">
            <a:off x="5223378" y="1722618"/>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fontAlgn="auto">
              <a:lnSpc>
                <a:spcPct val="80000"/>
              </a:lnSpc>
              <a:spcBef>
                <a:spcPts val="0"/>
              </a:spcBef>
              <a:spcAft>
                <a:spcPts val="0"/>
              </a:spcAft>
              <a:defRPr/>
            </a:pPr>
            <a:r>
              <a:rPr lang="en-GB" sz="800" b="1" kern="0" dirty="0">
                <a:latin typeface="Arial" panose="020B0604020202020204" pitchFamily="34" charset="0"/>
                <a:cs typeface="Arial" panose="020B0604020202020204" pitchFamily="34" charset="0"/>
              </a:rPr>
              <a:t>AFKL </a:t>
            </a:r>
            <a:r>
              <a:rPr lang="en-GB" sz="800" b="1" kern="0" dirty="0" smtClean="0">
                <a:latin typeface="Arial" panose="020B0604020202020204" pitchFamily="34" charset="0"/>
                <a:cs typeface="Arial" panose="020B0604020202020204" pitchFamily="34" charset="0"/>
              </a:rPr>
              <a:t>Systems</a:t>
            </a:r>
            <a:endParaRPr lang="en-GB" sz="800" b="1" kern="0" dirty="0">
              <a:latin typeface="Arial" panose="020B0604020202020204" pitchFamily="34" charset="0"/>
              <a:cs typeface="Arial" panose="020B0604020202020204" pitchFamily="34" charset="0"/>
            </a:endParaRPr>
          </a:p>
        </p:txBody>
      </p:sp>
      <p:sp>
        <p:nvSpPr>
          <p:cNvPr id="178" name="Rectangle 177"/>
          <p:cNvSpPr/>
          <p:nvPr/>
        </p:nvSpPr>
        <p:spPr>
          <a:xfrm>
            <a:off x="5021268" y="2746658"/>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79" name="Rectangle 178"/>
          <p:cNvSpPr/>
          <p:nvPr/>
        </p:nvSpPr>
        <p:spPr>
          <a:xfrm>
            <a:off x="5017531" y="313388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0" name="Rectangle 179"/>
          <p:cNvSpPr/>
          <p:nvPr/>
        </p:nvSpPr>
        <p:spPr>
          <a:xfrm>
            <a:off x="351736" y="4600675"/>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a:latin typeface="Arial" panose="020B0604020202020204" pitchFamily="34" charset="0"/>
                <a:cs typeface="Arial" panose="020B0604020202020204" pitchFamily="34" charset="0"/>
              </a:rPr>
              <a:t>7</a:t>
            </a:r>
            <a:endParaRPr lang="en-GB" sz="900" b="1" kern="0" dirty="0" smtClean="0">
              <a:latin typeface="Arial" panose="020B0604020202020204" pitchFamily="34" charset="0"/>
              <a:cs typeface="Arial" panose="020B0604020202020204" pitchFamily="34" charset="0"/>
            </a:endParaRPr>
          </a:p>
        </p:txBody>
      </p:sp>
      <p:sp>
        <p:nvSpPr>
          <p:cNvPr id="181" name="Rectangle 180"/>
          <p:cNvSpPr/>
          <p:nvPr/>
        </p:nvSpPr>
        <p:spPr>
          <a:xfrm>
            <a:off x="885902" y="4600675"/>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Drive to Hub and keep office + AFKL updated on journey progress</a:t>
            </a:r>
          </a:p>
        </p:txBody>
      </p:sp>
      <p:sp>
        <p:nvSpPr>
          <p:cNvPr id="182" name="Rectangle 181"/>
          <p:cNvSpPr/>
          <p:nvPr/>
        </p:nvSpPr>
        <p:spPr>
          <a:xfrm>
            <a:off x="4584659" y="4600675"/>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83" name="Rectangle 182"/>
          <p:cNvSpPr/>
          <p:nvPr/>
        </p:nvSpPr>
        <p:spPr>
          <a:xfrm>
            <a:off x="3740149" y="460067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4" name="Rectangle 183"/>
          <p:cNvSpPr/>
          <p:nvPr/>
        </p:nvSpPr>
        <p:spPr>
          <a:xfrm>
            <a:off x="4168245" y="460067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5" name="Rectangle 184"/>
          <p:cNvSpPr/>
          <p:nvPr/>
        </p:nvSpPr>
        <p:spPr>
          <a:xfrm>
            <a:off x="5012789" y="460067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6" name="Rectangle 185"/>
          <p:cNvSpPr/>
          <p:nvPr/>
        </p:nvSpPr>
        <p:spPr>
          <a:xfrm>
            <a:off x="5446687" y="4600675"/>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87" name="Rectangle 186"/>
          <p:cNvSpPr/>
          <p:nvPr/>
        </p:nvSpPr>
        <p:spPr>
          <a:xfrm>
            <a:off x="351736" y="4237282"/>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6</a:t>
            </a:r>
          </a:p>
        </p:txBody>
      </p:sp>
      <p:sp>
        <p:nvSpPr>
          <p:cNvPr id="188" name="Rectangle 187"/>
          <p:cNvSpPr/>
          <p:nvPr/>
        </p:nvSpPr>
        <p:spPr>
          <a:xfrm>
            <a:off x="885902" y="4237282"/>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Report departure</a:t>
            </a:r>
          </a:p>
        </p:txBody>
      </p:sp>
      <p:sp>
        <p:nvSpPr>
          <p:cNvPr id="189" name="Rectangle 188"/>
          <p:cNvSpPr/>
          <p:nvPr/>
        </p:nvSpPr>
        <p:spPr>
          <a:xfrm>
            <a:off x="4591786" y="423728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190" name="Rectangle 189"/>
          <p:cNvSpPr/>
          <p:nvPr/>
        </p:nvSpPr>
        <p:spPr>
          <a:xfrm>
            <a:off x="3747276" y="423728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1" name="Rectangle 190"/>
          <p:cNvSpPr/>
          <p:nvPr/>
        </p:nvSpPr>
        <p:spPr>
          <a:xfrm>
            <a:off x="4175372" y="423728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2" name="Rectangle 191"/>
          <p:cNvSpPr/>
          <p:nvPr/>
        </p:nvSpPr>
        <p:spPr>
          <a:xfrm>
            <a:off x="5016440" y="423728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3" name="Rectangle 192"/>
          <p:cNvSpPr/>
          <p:nvPr/>
        </p:nvSpPr>
        <p:spPr>
          <a:xfrm>
            <a:off x="351736" y="3871192"/>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a:defRPr/>
            </a:pPr>
            <a:r>
              <a:rPr lang="en-GB" sz="900" b="1" kern="0" dirty="0" smtClean="0">
                <a:latin typeface="Arial" panose="020B0604020202020204" pitchFamily="34" charset="0"/>
                <a:cs typeface="Arial" panose="020B0604020202020204" pitchFamily="34" charset="0"/>
              </a:rPr>
              <a:t>5</a:t>
            </a:r>
          </a:p>
        </p:txBody>
      </p:sp>
      <p:sp>
        <p:nvSpPr>
          <p:cNvPr id="194" name="Rectangle 193"/>
          <p:cNvSpPr/>
          <p:nvPr/>
        </p:nvSpPr>
        <p:spPr>
          <a:xfrm>
            <a:off x="2911424" y="387119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5" name="Rectangle 194"/>
          <p:cNvSpPr/>
          <p:nvPr/>
        </p:nvSpPr>
        <p:spPr>
          <a:xfrm>
            <a:off x="3747276" y="387119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6" name="Rectangle 195"/>
          <p:cNvSpPr/>
          <p:nvPr/>
        </p:nvSpPr>
        <p:spPr>
          <a:xfrm>
            <a:off x="4175372" y="3871192"/>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97" name="Rectangle 196"/>
          <p:cNvSpPr/>
          <p:nvPr/>
        </p:nvSpPr>
        <p:spPr>
          <a:xfrm>
            <a:off x="3747276" y="3871192"/>
            <a:ext cx="364969" cy="328865"/>
          </a:xfrm>
          <a:prstGeom prst="rect">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R</a:t>
            </a:r>
            <a:endParaRPr lang="en-GB" sz="1300" b="1" kern="0" dirty="0">
              <a:latin typeface="Arial" panose="020B0604020202020204" pitchFamily="34" charset="0"/>
              <a:cs typeface="Arial" panose="020B0604020202020204" pitchFamily="34" charset="0"/>
            </a:endParaRPr>
          </a:p>
        </p:txBody>
      </p:sp>
      <p:sp>
        <p:nvSpPr>
          <p:cNvPr id="198" name="Rectangle 197"/>
          <p:cNvSpPr/>
          <p:nvPr/>
        </p:nvSpPr>
        <p:spPr>
          <a:xfrm>
            <a:off x="4591786" y="387119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9" name="Rectangle 198"/>
          <p:cNvSpPr/>
          <p:nvPr/>
        </p:nvSpPr>
        <p:spPr>
          <a:xfrm>
            <a:off x="885902" y="3871192"/>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fontAlgn="auto">
              <a:lnSpc>
                <a:spcPct val="80000"/>
              </a:lnSpc>
              <a:spcBef>
                <a:spcPts val="0"/>
              </a:spcBef>
              <a:spcAft>
                <a:spcPts val="0"/>
              </a:spcAft>
              <a:defRPr/>
            </a:pPr>
            <a:r>
              <a:rPr lang="en-US" sz="800" b="1" kern="0" dirty="0" smtClean="0">
                <a:latin typeface="Arial" panose="020B0604020202020204" pitchFamily="34" charset="0"/>
                <a:cs typeface="Arial" panose="020B0604020202020204" pitchFamily="34" charset="0"/>
              </a:rPr>
              <a:t>Collect documents and depart</a:t>
            </a:r>
            <a:endParaRPr lang="en-US" sz="800" b="1" kern="0" dirty="0">
              <a:latin typeface="Arial" panose="020B0604020202020204" pitchFamily="34" charset="0"/>
              <a:cs typeface="Arial" panose="020B0604020202020204" pitchFamily="34" charset="0"/>
            </a:endParaRPr>
          </a:p>
        </p:txBody>
      </p:sp>
      <p:sp>
        <p:nvSpPr>
          <p:cNvPr id="200" name="Rectangle 199"/>
          <p:cNvSpPr/>
          <p:nvPr/>
        </p:nvSpPr>
        <p:spPr>
          <a:xfrm>
            <a:off x="5453814" y="387119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1" name="Rectangle 200"/>
          <p:cNvSpPr/>
          <p:nvPr/>
        </p:nvSpPr>
        <p:spPr>
          <a:xfrm>
            <a:off x="351736" y="4963975"/>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8</a:t>
            </a:r>
          </a:p>
        </p:txBody>
      </p:sp>
      <p:sp>
        <p:nvSpPr>
          <p:cNvPr id="202" name="Rectangle 201"/>
          <p:cNvSpPr/>
          <p:nvPr/>
        </p:nvSpPr>
        <p:spPr>
          <a:xfrm>
            <a:off x="885902" y="4963974"/>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Report arrival at Hub</a:t>
            </a:r>
          </a:p>
        </p:txBody>
      </p:sp>
      <p:sp>
        <p:nvSpPr>
          <p:cNvPr id="203" name="Rectangle 202"/>
          <p:cNvSpPr/>
          <p:nvPr/>
        </p:nvSpPr>
        <p:spPr>
          <a:xfrm>
            <a:off x="2909315" y="4959816"/>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204" name="Rectangle 203"/>
          <p:cNvSpPr/>
          <p:nvPr/>
        </p:nvSpPr>
        <p:spPr>
          <a:xfrm>
            <a:off x="4582550" y="495981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5" name="Rectangle 204"/>
          <p:cNvSpPr/>
          <p:nvPr/>
        </p:nvSpPr>
        <p:spPr>
          <a:xfrm>
            <a:off x="3738040" y="495981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6" name="Rectangle 205"/>
          <p:cNvSpPr/>
          <p:nvPr/>
        </p:nvSpPr>
        <p:spPr>
          <a:xfrm>
            <a:off x="4166136" y="495981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7" name="Rectangle 206"/>
          <p:cNvSpPr/>
          <p:nvPr/>
        </p:nvSpPr>
        <p:spPr>
          <a:xfrm>
            <a:off x="5010680" y="4959816"/>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grpSp>
        <p:nvGrpSpPr>
          <p:cNvPr id="208" name="Group 207"/>
          <p:cNvGrpSpPr/>
          <p:nvPr/>
        </p:nvGrpSpPr>
        <p:grpSpPr>
          <a:xfrm>
            <a:off x="2909315" y="2370783"/>
            <a:ext cx="362747" cy="328868"/>
            <a:chOff x="7155621" y="5671310"/>
            <a:chExt cx="362747" cy="328868"/>
          </a:xfrm>
        </p:grpSpPr>
        <p:sp>
          <p:nvSpPr>
            <p:cNvPr id="209" name="Right Triangle 208"/>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10" name="Group 209"/>
            <p:cNvGrpSpPr/>
            <p:nvPr/>
          </p:nvGrpSpPr>
          <p:grpSpPr>
            <a:xfrm>
              <a:off x="7155621" y="5671310"/>
              <a:ext cx="362747" cy="328868"/>
              <a:chOff x="7155621" y="5671310"/>
              <a:chExt cx="362747" cy="328868"/>
            </a:xfrm>
          </p:grpSpPr>
          <p:sp>
            <p:nvSpPr>
              <p:cNvPr id="211" name="Right Triangle 210"/>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2" name="TextBox 211"/>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sp>
        <p:nvSpPr>
          <p:cNvPr id="213" name="Rectangle 212"/>
          <p:cNvSpPr/>
          <p:nvPr/>
        </p:nvSpPr>
        <p:spPr>
          <a:xfrm>
            <a:off x="3323216" y="236996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4" name="Rectangle 213"/>
          <p:cNvSpPr/>
          <p:nvPr/>
        </p:nvSpPr>
        <p:spPr>
          <a:xfrm>
            <a:off x="3747275" y="2370844"/>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215" name="Rectangle 214"/>
          <p:cNvSpPr/>
          <p:nvPr/>
        </p:nvSpPr>
        <p:spPr>
          <a:xfrm>
            <a:off x="5451152" y="2369837"/>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216" name="Rectangle 215"/>
          <p:cNvSpPr/>
          <p:nvPr/>
        </p:nvSpPr>
        <p:spPr>
          <a:xfrm>
            <a:off x="4175372" y="236996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17" name="Rectangle 216"/>
          <p:cNvSpPr/>
          <p:nvPr/>
        </p:nvSpPr>
        <p:spPr>
          <a:xfrm>
            <a:off x="4591786" y="2369961"/>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sp>
        <p:nvSpPr>
          <p:cNvPr id="218" name="Rectangle 217"/>
          <p:cNvSpPr/>
          <p:nvPr/>
        </p:nvSpPr>
        <p:spPr>
          <a:xfrm>
            <a:off x="351736" y="5337530"/>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9</a:t>
            </a:r>
          </a:p>
        </p:txBody>
      </p:sp>
      <p:sp>
        <p:nvSpPr>
          <p:cNvPr id="219" name="Rectangle 218"/>
          <p:cNvSpPr/>
          <p:nvPr/>
        </p:nvSpPr>
        <p:spPr>
          <a:xfrm>
            <a:off x="885902" y="5337529"/>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Visit Documentation to transfer documents</a:t>
            </a:r>
          </a:p>
        </p:txBody>
      </p:sp>
      <p:sp>
        <p:nvSpPr>
          <p:cNvPr id="220" name="Rectangle 219"/>
          <p:cNvSpPr/>
          <p:nvPr/>
        </p:nvSpPr>
        <p:spPr>
          <a:xfrm>
            <a:off x="2916166" y="533337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21" name="Rectangle 220"/>
          <p:cNvSpPr/>
          <p:nvPr/>
        </p:nvSpPr>
        <p:spPr>
          <a:xfrm>
            <a:off x="4589401" y="533337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22" name="Rectangle 221"/>
          <p:cNvSpPr/>
          <p:nvPr/>
        </p:nvSpPr>
        <p:spPr>
          <a:xfrm>
            <a:off x="3744891" y="533337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23" name="Rectangle 222"/>
          <p:cNvSpPr/>
          <p:nvPr/>
        </p:nvSpPr>
        <p:spPr>
          <a:xfrm>
            <a:off x="4172987" y="533337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24" name="Rectangle 223"/>
          <p:cNvSpPr/>
          <p:nvPr/>
        </p:nvSpPr>
        <p:spPr>
          <a:xfrm>
            <a:off x="5017531" y="5333371"/>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225" name="Rectangle 224"/>
          <p:cNvSpPr/>
          <p:nvPr/>
        </p:nvSpPr>
        <p:spPr>
          <a:xfrm>
            <a:off x="5450339" y="2746520"/>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226" name="Rectangle 225"/>
          <p:cNvSpPr/>
          <p:nvPr/>
        </p:nvSpPr>
        <p:spPr>
          <a:xfrm>
            <a:off x="5456526" y="3126656"/>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227" name="Rectangle 226"/>
          <p:cNvSpPr/>
          <p:nvPr/>
        </p:nvSpPr>
        <p:spPr>
          <a:xfrm>
            <a:off x="351736" y="5698340"/>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10</a:t>
            </a:r>
          </a:p>
        </p:txBody>
      </p:sp>
      <p:sp>
        <p:nvSpPr>
          <p:cNvPr id="228" name="Rectangle 227"/>
          <p:cNvSpPr/>
          <p:nvPr/>
        </p:nvSpPr>
        <p:spPr>
          <a:xfrm>
            <a:off x="885902" y="5698339"/>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Unload after receiving confirmation from Documentation</a:t>
            </a:r>
          </a:p>
        </p:txBody>
      </p:sp>
      <p:sp>
        <p:nvSpPr>
          <p:cNvPr id="229" name="Rectangle 228"/>
          <p:cNvSpPr/>
          <p:nvPr/>
        </p:nvSpPr>
        <p:spPr>
          <a:xfrm>
            <a:off x="2916166" y="5693407"/>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0" name="Rectangle 229"/>
          <p:cNvSpPr/>
          <p:nvPr/>
        </p:nvSpPr>
        <p:spPr>
          <a:xfrm>
            <a:off x="4589401" y="5693407"/>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1" name="Rectangle 230"/>
          <p:cNvSpPr/>
          <p:nvPr/>
        </p:nvSpPr>
        <p:spPr>
          <a:xfrm>
            <a:off x="3744891" y="5693407"/>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2" name="Rectangle 231"/>
          <p:cNvSpPr/>
          <p:nvPr/>
        </p:nvSpPr>
        <p:spPr>
          <a:xfrm>
            <a:off x="4172987" y="5693407"/>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233" name="Rectangle 232"/>
          <p:cNvSpPr/>
          <p:nvPr/>
        </p:nvSpPr>
        <p:spPr>
          <a:xfrm>
            <a:off x="5017531" y="5693407"/>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grpSp>
        <p:nvGrpSpPr>
          <p:cNvPr id="234" name="Group 233"/>
          <p:cNvGrpSpPr/>
          <p:nvPr/>
        </p:nvGrpSpPr>
        <p:grpSpPr>
          <a:xfrm>
            <a:off x="3325867" y="3139265"/>
            <a:ext cx="362747" cy="328868"/>
            <a:chOff x="7155621" y="5671310"/>
            <a:chExt cx="362747" cy="328868"/>
          </a:xfrm>
        </p:grpSpPr>
        <p:sp>
          <p:nvSpPr>
            <p:cNvPr id="235" name="Right Triangle 234"/>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36" name="Group 235"/>
            <p:cNvGrpSpPr/>
            <p:nvPr/>
          </p:nvGrpSpPr>
          <p:grpSpPr>
            <a:xfrm>
              <a:off x="7155621" y="5671310"/>
              <a:ext cx="362747" cy="328868"/>
              <a:chOff x="7155621" y="5671310"/>
              <a:chExt cx="362747" cy="328868"/>
            </a:xfrm>
          </p:grpSpPr>
          <p:sp>
            <p:nvSpPr>
              <p:cNvPr id="237" name="Right Triangle 236"/>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38" name="TextBox 237"/>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39" name="Group 238"/>
          <p:cNvGrpSpPr/>
          <p:nvPr/>
        </p:nvGrpSpPr>
        <p:grpSpPr>
          <a:xfrm>
            <a:off x="3325867" y="3872729"/>
            <a:ext cx="362747" cy="328868"/>
            <a:chOff x="7155621" y="5671310"/>
            <a:chExt cx="362747" cy="328868"/>
          </a:xfrm>
        </p:grpSpPr>
        <p:sp>
          <p:nvSpPr>
            <p:cNvPr id="240" name="Right Triangle 239"/>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41" name="Group 240"/>
            <p:cNvGrpSpPr/>
            <p:nvPr/>
          </p:nvGrpSpPr>
          <p:grpSpPr>
            <a:xfrm>
              <a:off x="7155621" y="5671310"/>
              <a:ext cx="362747" cy="328868"/>
              <a:chOff x="7155621" y="5671310"/>
              <a:chExt cx="362747" cy="328868"/>
            </a:xfrm>
          </p:grpSpPr>
          <p:sp>
            <p:nvSpPr>
              <p:cNvPr id="242" name="Right Triangle 241"/>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43" name="TextBox 242"/>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44" name="Group 243"/>
          <p:cNvGrpSpPr/>
          <p:nvPr/>
        </p:nvGrpSpPr>
        <p:grpSpPr>
          <a:xfrm>
            <a:off x="3327052" y="5695998"/>
            <a:ext cx="362747" cy="328868"/>
            <a:chOff x="7155621" y="5671310"/>
            <a:chExt cx="362747" cy="328868"/>
          </a:xfrm>
        </p:grpSpPr>
        <p:sp>
          <p:nvSpPr>
            <p:cNvPr id="245" name="Right Triangle 244"/>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46" name="Group 245"/>
            <p:cNvGrpSpPr/>
            <p:nvPr/>
          </p:nvGrpSpPr>
          <p:grpSpPr>
            <a:xfrm>
              <a:off x="7155621" y="5671310"/>
              <a:ext cx="362747" cy="328868"/>
              <a:chOff x="7155621" y="5671310"/>
              <a:chExt cx="362747" cy="328868"/>
            </a:xfrm>
          </p:grpSpPr>
          <p:sp>
            <p:nvSpPr>
              <p:cNvPr id="247" name="Right Triangle 246"/>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48" name="TextBox 247"/>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49" name="Group 248"/>
          <p:cNvGrpSpPr/>
          <p:nvPr/>
        </p:nvGrpSpPr>
        <p:grpSpPr>
          <a:xfrm>
            <a:off x="3325867" y="4972925"/>
            <a:ext cx="362747" cy="328868"/>
            <a:chOff x="7155621" y="5671310"/>
            <a:chExt cx="362747" cy="328868"/>
          </a:xfrm>
        </p:grpSpPr>
        <p:sp>
          <p:nvSpPr>
            <p:cNvPr id="250" name="Right Triangle 249"/>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51" name="Group 250"/>
            <p:cNvGrpSpPr/>
            <p:nvPr/>
          </p:nvGrpSpPr>
          <p:grpSpPr>
            <a:xfrm>
              <a:off x="7155621" y="5671310"/>
              <a:ext cx="362747" cy="328868"/>
              <a:chOff x="7155621" y="5671310"/>
              <a:chExt cx="362747" cy="328868"/>
            </a:xfrm>
          </p:grpSpPr>
          <p:sp>
            <p:nvSpPr>
              <p:cNvPr id="252" name="Right Triangle 251"/>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53" name="TextBox 252"/>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54" name="Group 253"/>
          <p:cNvGrpSpPr/>
          <p:nvPr/>
        </p:nvGrpSpPr>
        <p:grpSpPr>
          <a:xfrm>
            <a:off x="3325867" y="5339657"/>
            <a:ext cx="362747" cy="328868"/>
            <a:chOff x="7155621" y="5671310"/>
            <a:chExt cx="362747" cy="328868"/>
          </a:xfrm>
        </p:grpSpPr>
        <p:sp>
          <p:nvSpPr>
            <p:cNvPr id="255" name="Right Triangle 254"/>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56" name="Group 255"/>
            <p:cNvGrpSpPr/>
            <p:nvPr/>
          </p:nvGrpSpPr>
          <p:grpSpPr>
            <a:xfrm>
              <a:off x="7155621" y="5671310"/>
              <a:ext cx="362747" cy="328868"/>
              <a:chOff x="7155621" y="5671310"/>
              <a:chExt cx="362747" cy="328868"/>
            </a:xfrm>
          </p:grpSpPr>
          <p:sp>
            <p:nvSpPr>
              <p:cNvPr id="257" name="Right Triangle 256"/>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58" name="TextBox 257"/>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sp>
        <p:nvSpPr>
          <p:cNvPr id="259" name="Rectangle 258"/>
          <p:cNvSpPr/>
          <p:nvPr/>
        </p:nvSpPr>
        <p:spPr>
          <a:xfrm>
            <a:off x="3747571" y="275253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260" name="Rectangle 259"/>
          <p:cNvSpPr/>
          <p:nvPr/>
        </p:nvSpPr>
        <p:spPr>
          <a:xfrm>
            <a:off x="5010680" y="387119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261" name="Rectangle 260"/>
          <p:cNvSpPr/>
          <p:nvPr/>
        </p:nvSpPr>
        <p:spPr>
          <a:xfrm>
            <a:off x="5019103" y="236909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62" name="Rectangle 261"/>
          <p:cNvSpPr/>
          <p:nvPr/>
        </p:nvSpPr>
        <p:spPr>
          <a:xfrm>
            <a:off x="5454144" y="4230012"/>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263" name="Rectangle 262"/>
          <p:cNvSpPr/>
          <p:nvPr/>
        </p:nvSpPr>
        <p:spPr>
          <a:xfrm>
            <a:off x="5453813" y="569104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264" name="Rectangle 263"/>
          <p:cNvSpPr/>
          <p:nvPr/>
        </p:nvSpPr>
        <p:spPr>
          <a:xfrm>
            <a:off x="5454144" y="4961100"/>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I</a:t>
            </a:r>
          </a:p>
        </p:txBody>
      </p:sp>
      <p:sp>
        <p:nvSpPr>
          <p:cNvPr id="265" name="Rectangle 264"/>
          <p:cNvSpPr/>
          <p:nvPr/>
        </p:nvSpPr>
        <p:spPr>
          <a:xfrm>
            <a:off x="5454144" y="5326644"/>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266" name="Rectangle 265"/>
          <p:cNvSpPr/>
          <p:nvPr/>
        </p:nvSpPr>
        <p:spPr>
          <a:xfrm>
            <a:off x="4178319" y="350779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267" name="Rectangle 266"/>
          <p:cNvSpPr/>
          <p:nvPr/>
        </p:nvSpPr>
        <p:spPr>
          <a:xfrm>
            <a:off x="2909314" y="2751344"/>
            <a:ext cx="364969" cy="328865"/>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sp>
        <p:nvSpPr>
          <p:cNvPr id="268" name="Rectangle 267"/>
          <p:cNvSpPr/>
          <p:nvPr/>
        </p:nvSpPr>
        <p:spPr>
          <a:xfrm>
            <a:off x="3327052" y="3507798"/>
            <a:ext cx="364969" cy="328865"/>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A</a:t>
            </a:r>
            <a:endParaRPr lang="en-GB" sz="1300" b="1" kern="0" dirty="0">
              <a:latin typeface="Arial" panose="020B0604020202020204" pitchFamily="34" charset="0"/>
              <a:cs typeface="Arial" panose="020B0604020202020204" pitchFamily="34" charset="0"/>
            </a:endParaRPr>
          </a:p>
        </p:txBody>
      </p:sp>
      <p:sp>
        <p:nvSpPr>
          <p:cNvPr id="269" name="Rectangle 268"/>
          <p:cNvSpPr/>
          <p:nvPr/>
        </p:nvSpPr>
        <p:spPr>
          <a:xfrm>
            <a:off x="2911424" y="4231243"/>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270" name="Rectangle 269"/>
          <p:cNvSpPr/>
          <p:nvPr/>
        </p:nvSpPr>
        <p:spPr>
          <a:xfrm>
            <a:off x="2911424" y="4595529"/>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grpSp>
        <p:nvGrpSpPr>
          <p:cNvPr id="271" name="Group 270"/>
          <p:cNvGrpSpPr/>
          <p:nvPr/>
        </p:nvGrpSpPr>
        <p:grpSpPr>
          <a:xfrm>
            <a:off x="3325866" y="4611189"/>
            <a:ext cx="362747" cy="328868"/>
            <a:chOff x="7155621" y="5671310"/>
            <a:chExt cx="362747" cy="328868"/>
          </a:xfrm>
        </p:grpSpPr>
        <p:sp>
          <p:nvSpPr>
            <p:cNvPr id="272" name="Right Triangle 271"/>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73" name="Group 272"/>
            <p:cNvGrpSpPr/>
            <p:nvPr/>
          </p:nvGrpSpPr>
          <p:grpSpPr>
            <a:xfrm>
              <a:off x="7155621" y="5671310"/>
              <a:ext cx="362747" cy="328868"/>
              <a:chOff x="7155621" y="5671310"/>
              <a:chExt cx="362747" cy="328868"/>
            </a:xfrm>
          </p:grpSpPr>
          <p:sp>
            <p:nvSpPr>
              <p:cNvPr id="274" name="Right Triangle 273"/>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75" name="TextBox 274"/>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76" name="Group 275"/>
          <p:cNvGrpSpPr/>
          <p:nvPr/>
        </p:nvGrpSpPr>
        <p:grpSpPr>
          <a:xfrm>
            <a:off x="3325931" y="4239779"/>
            <a:ext cx="362747" cy="328868"/>
            <a:chOff x="7155621" y="5671310"/>
            <a:chExt cx="362747" cy="328868"/>
          </a:xfrm>
        </p:grpSpPr>
        <p:sp>
          <p:nvSpPr>
            <p:cNvPr id="277" name="Right Triangle 276"/>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78" name="Group 277"/>
            <p:cNvGrpSpPr/>
            <p:nvPr/>
          </p:nvGrpSpPr>
          <p:grpSpPr>
            <a:xfrm>
              <a:off x="7155621" y="5671310"/>
              <a:ext cx="362747" cy="328868"/>
              <a:chOff x="7155621" y="5671310"/>
              <a:chExt cx="362747" cy="328868"/>
            </a:xfrm>
          </p:grpSpPr>
          <p:sp>
            <p:nvSpPr>
              <p:cNvPr id="279" name="Right Triangle 278"/>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80" name="TextBox 279"/>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81" name="Group 171"/>
          <p:cNvGrpSpPr/>
          <p:nvPr/>
        </p:nvGrpSpPr>
        <p:grpSpPr>
          <a:xfrm>
            <a:off x="7381889" y="2746520"/>
            <a:ext cx="1152000" cy="1044000"/>
            <a:chOff x="7413942" y="1579539"/>
            <a:chExt cx="1152000" cy="1044000"/>
          </a:xfrm>
        </p:grpSpPr>
        <p:sp>
          <p:nvSpPr>
            <p:cNvPr id="282" name="Rounded Rectangle 281"/>
            <p:cNvSpPr/>
            <p:nvPr/>
          </p:nvSpPr>
          <p:spPr>
            <a:xfrm>
              <a:off x="7413942" y="1579539"/>
              <a:ext cx="1152000" cy="1044000"/>
            </a:xfrm>
            <a:prstGeom prst="roundRect">
              <a:avLst>
                <a:gd name="adj" fmla="val 4934"/>
              </a:avLst>
            </a:prstGeom>
            <a:noFill/>
            <a:ln w="9525" cap="flat" cmpd="sng" algn="ctr">
              <a:solidFill>
                <a:srgbClr val="FFFFFF">
                  <a:lumMod val="50000"/>
                </a:srgbClr>
              </a:solidFill>
              <a:prstDash val="dash"/>
            </a:ln>
            <a:effectLst/>
          </p:spPr>
          <p:txBody>
            <a:bodyPr lIns="360000" tIns="0" rIns="0" bIns="36000" rtlCol="0" anchor="ctr"/>
            <a:lstStyle/>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Accountable</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Responsible</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Consulted</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Informed</a:t>
              </a:r>
            </a:p>
          </p:txBody>
        </p:sp>
        <p:sp>
          <p:nvSpPr>
            <p:cNvPr id="283" name="Rectangle 282"/>
            <p:cNvSpPr/>
            <p:nvPr/>
          </p:nvSpPr>
          <p:spPr>
            <a:xfrm>
              <a:off x="7496714" y="2359724"/>
              <a:ext cx="199385" cy="180000"/>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I</a:t>
              </a:r>
            </a:p>
          </p:txBody>
        </p:sp>
        <p:sp>
          <p:nvSpPr>
            <p:cNvPr id="284" name="Rectangle 283"/>
            <p:cNvSpPr/>
            <p:nvPr/>
          </p:nvSpPr>
          <p:spPr>
            <a:xfrm>
              <a:off x="7498641" y="1879387"/>
              <a:ext cx="199385" cy="180000"/>
            </a:xfrm>
            <a:prstGeom prst="rect">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R</a:t>
              </a:r>
            </a:p>
          </p:txBody>
        </p:sp>
        <p:sp>
          <p:nvSpPr>
            <p:cNvPr id="285" name="Rectangle 284"/>
            <p:cNvSpPr/>
            <p:nvPr/>
          </p:nvSpPr>
          <p:spPr>
            <a:xfrm>
              <a:off x="7498641" y="1639219"/>
              <a:ext cx="199385" cy="180000"/>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A</a:t>
              </a:r>
            </a:p>
          </p:txBody>
        </p:sp>
        <p:sp>
          <p:nvSpPr>
            <p:cNvPr id="286" name="Rectangle 285"/>
            <p:cNvSpPr/>
            <p:nvPr/>
          </p:nvSpPr>
          <p:spPr>
            <a:xfrm>
              <a:off x="7496714" y="2119555"/>
              <a:ext cx="199385" cy="180000"/>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C</a:t>
              </a:r>
            </a:p>
          </p:txBody>
        </p:sp>
      </p:grpSp>
    </p:spTree>
    <p:extLst>
      <p:ext uri="{BB962C8B-B14F-4D97-AF65-F5344CB8AC3E}">
        <p14:creationId xmlns:p14="http://schemas.microsoft.com/office/powerpoint/2010/main" val="3157606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RACI</a:t>
            </a:r>
            <a:br>
              <a:rPr lang="en-US" dirty="0"/>
            </a:br>
            <a:r>
              <a:rPr lang="en-US" sz="2000" b="0" dirty="0"/>
              <a:t>Roles and responsibilities for </a:t>
            </a:r>
            <a:r>
              <a:rPr lang="en-US" sz="2000" b="0" dirty="0" smtClean="0"/>
              <a:t>Network Planning</a:t>
            </a:r>
            <a:r>
              <a:rPr lang="en-US" dirty="0"/>
              <a:t/>
            </a:r>
            <a:br>
              <a:rPr lang="en-US" dirty="0"/>
            </a:br>
            <a:endParaRPr lang="en-GB" sz="2000" b="0" dirty="0"/>
          </a:p>
        </p:txBody>
      </p:sp>
      <p:sp>
        <p:nvSpPr>
          <p:cNvPr id="106" name="Rectangle 105"/>
          <p:cNvSpPr/>
          <p:nvPr/>
        </p:nvSpPr>
        <p:spPr>
          <a:xfrm>
            <a:off x="352428" y="980483"/>
            <a:ext cx="5038200" cy="3960077"/>
          </a:xfrm>
          <a:prstGeom prst="rect">
            <a:avLst/>
          </a:prstGeom>
          <a:solidFill>
            <a:srgbClr val="FFFFFF">
              <a:lumMod val="9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solidFill>
                <a:srgbClr val="6EB7E4">
                  <a:lumMod val="75000"/>
                </a:srgbClr>
              </a:solidFill>
              <a:latin typeface="Arial" panose="020B0604020202020204" pitchFamily="34" charset="0"/>
              <a:cs typeface="Arial" panose="020B0604020202020204" pitchFamily="34" charset="0"/>
            </a:endParaRPr>
          </a:p>
        </p:txBody>
      </p:sp>
      <p:sp>
        <p:nvSpPr>
          <p:cNvPr id="107" name="Rectangle 106"/>
          <p:cNvSpPr/>
          <p:nvPr/>
        </p:nvSpPr>
        <p:spPr>
          <a:xfrm rot="5400000">
            <a:off x="2637140" y="-1304229"/>
            <a:ext cx="461461" cy="5030889"/>
          </a:xfrm>
          <a:prstGeom prst="rect">
            <a:avLst/>
          </a:prstGeom>
          <a:solidFill>
            <a:srgbClr val="FFFFFF">
              <a:lumMod val="20000"/>
              <a:lumOff val="80000"/>
            </a:srgbClr>
          </a:solidFill>
          <a:ln w="9525" cap="flat" cmpd="sng" algn="ctr">
            <a:solidFill>
              <a:srgbClr val="000000"/>
            </a:solidFill>
            <a:prstDash val="solid"/>
            <a:round/>
            <a:headEnd type="none" w="med" len="med"/>
            <a:tailEnd type="none" w="med" len="med"/>
          </a:ln>
          <a:effectLst>
            <a:outerShdw dist="35921" dir="2700000" algn="ctr" rotWithShape="0">
              <a:srgbClr val="928B81"/>
            </a:outerShdw>
          </a:effectLst>
        </p:spPr>
        <p:txBody>
          <a:bodyPr vert="vert270" wrap="square" anchor="ctr">
            <a:noAutofit/>
          </a:bodyPr>
          <a:lstStyle/>
          <a:p>
            <a:pPr marL="92075">
              <a:tabLst>
                <a:tab pos="2065338" algn="l"/>
              </a:tabLst>
              <a:defRPr/>
            </a:pPr>
            <a:r>
              <a:rPr lang="en-GB" b="1" kern="0" dirty="0" smtClean="0">
                <a:solidFill>
                  <a:srgbClr val="009BE1"/>
                </a:solidFill>
                <a:latin typeface="Arial" panose="020B0604020202020204" pitchFamily="34" charset="0"/>
                <a:cs typeface="Arial" panose="020B0604020202020204" pitchFamily="34" charset="0"/>
              </a:rPr>
              <a:t>Network Planning</a:t>
            </a:r>
          </a:p>
        </p:txBody>
      </p:sp>
      <p:sp>
        <p:nvSpPr>
          <p:cNvPr id="108" name="Rectangle 107"/>
          <p:cNvSpPr/>
          <p:nvPr/>
        </p:nvSpPr>
        <p:spPr>
          <a:xfrm>
            <a:off x="345300" y="3518819"/>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4</a:t>
            </a:r>
          </a:p>
        </p:txBody>
      </p:sp>
      <p:sp>
        <p:nvSpPr>
          <p:cNvPr id="109" name="Rectangle 108"/>
          <p:cNvSpPr/>
          <p:nvPr/>
        </p:nvSpPr>
        <p:spPr>
          <a:xfrm>
            <a:off x="892753" y="3518819"/>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Monitor arrival at Hub</a:t>
            </a:r>
            <a:endParaRPr lang="en-US" sz="800" b="1" kern="0" dirty="0">
              <a:latin typeface="Arial" panose="020B0604020202020204" pitchFamily="34" charset="0"/>
              <a:cs typeface="Arial" panose="020B0604020202020204" pitchFamily="34" charset="0"/>
            </a:endParaRPr>
          </a:p>
        </p:txBody>
      </p:sp>
      <p:sp>
        <p:nvSpPr>
          <p:cNvPr id="110" name="Rectangle 109"/>
          <p:cNvSpPr/>
          <p:nvPr/>
        </p:nvSpPr>
        <p:spPr>
          <a:xfrm>
            <a:off x="4591786" y="351881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11" name="Rectangle 110"/>
          <p:cNvSpPr/>
          <p:nvPr/>
        </p:nvSpPr>
        <p:spPr>
          <a:xfrm>
            <a:off x="3747276" y="351881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112" name="Rectangle 111"/>
          <p:cNvSpPr/>
          <p:nvPr/>
        </p:nvSpPr>
        <p:spPr>
          <a:xfrm>
            <a:off x="3323216" y="351881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13" name="Rectangle 112"/>
          <p:cNvSpPr/>
          <p:nvPr/>
        </p:nvSpPr>
        <p:spPr>
          <a:xfrm>
            <a:off x="4175372" y="3518819"/>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14" name="Rectangle 113"/>
          <p:cNvSpPr/>
          <p:nvPr/>
        </p:nvSpPr>
        <p:spPr>
          <a:xfrm>
            <a:off x="345300" y="2380981"/>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1</a:t>
            </a:r>
          </a:p>
        </p:txBody>
      </p:sp>
      <p:sp>
        <p:nvSpPr>
          <p:cNvPr id="115" name="Rectangle 114"/>
          <p:cNvSpPr/>
          <p:nvPr/>
        </p:nvSpPr>
        <p:spPr>
          <a:xfrm>
            <a:off x="4175372" y="238098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16" name="Rectangle 115"/>
          <p:cNvSpPr/>
          <p:nvPr/>
        </p:nvSpPr>
        <p:spPr>
          <a:xfrm>
            <a:off x="4591786" y="238098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17" name="Rectangle 116"/>
          <p:cNvSpPr/>
          <p:nvPr/>
        </p:nvSpPr>
        <p:spPr>
          <a:xfrm>
            <a:off x="3323216" y="2380981"/>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sp>
        <p:nvSpPr>
          <p:cNvPr id="118" name="Rectangle 117"/>
          <p:cNvSpPr/>
          <p:nvPr/>
        </p:nvSpPr>
        <p:spPr>
          <a:xfrm>
            <a:off x="5019916" y="2380981"/>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sp>
        <p:nvSpPr>
          <p:cNvPr id="119" name="Rectangle 118"/>
          <p:cNvSpPr/>
          <p:nvPr/>
        </p:nvSpPr>
        <p:spPr>
          <a:xfrm>
            <a:off x="2177159" y="1041521"/>
            <a:ext cx="364969" cy="328865"/>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sp>
        <p:nvSpPr>
          <p:cNvPr id="120" name="Rectangle 119"/>
          <p:cNvSpPr/>
          <p:nvPr/>
        </p:nvSpPr>
        <p:spPr>
          <a:xfrm>
            <a:off x="5016440" y="3518819"/>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sp>
        <p:nvSpPr>
          <p:cNvPr id="121" name="Rectangle 120"/>
          <p:cNvSpPr/>
          <p:nvPr/>
        </p:nvSpPr>
        <p:spPr>
          <a:xfrm>
            <a:off x="892753" y="2380981"/>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GB" sz="800" b="1" kern="0" dirty="0" smtClean="0">
                <a:latin typeface="Arial" panose="020B0604020202020204" pitchFamily="34" charset="0"/>
                <a:cs typeface="Arial" panose="020B0604020202020204" pitchFamily="34" charset="0"/>
              </a:rPr>
              <a:t>Monitor booking list</a:t>
            </a:r>
          </a:p>
        </p:txBody>
      </p:sp>
      <p:sp>
        <p:nvSpPr>
          <p:cNvPr id="122" name="Rectangle 121"/>
          <p:cNvSpPr/>
          <p:nvPr/>
        </p:nvSpPr>
        <p:spPr>
          <a:xfrm>
            <a:off x="3747276" y="2380981"/>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23" name="TextBox 122"/>
          <p:cNvSpPr txBox="1"/>
          <p:nvPr/>
        </p:nvSpPr>
        <p:spPr>
          <a:xfrm>
            <a:off x="2627784" y="1114733"/>
            <a:ext cx="2558393" cy="215444"/>
          </a:xfrm>
          <a:prstGeom prst="rect">
            <a:avLst/>
          </a:prstGeom>
          <a:noFill/>
        </p:spPr>
        <p:txBody>
          <a:bodyPr wrap="none" lIns="0" tIns="0" rIns="0" bIns="0" rtlCol="0">
            <a:spAutoFit/>
          </a:bodyPr>
          <a:lstStyle/>
          <a:p>
            <a:pPr marL="92075" indent="-285750">
              <a:buClr>
                <a:srgbClr val="009BE1"/>
              </a:buClr>
              <a:tabLst>
                <a:tab pos="2065338" algn="l"/>
              </a:tabLst>
              <a:defRPr/>
            </a:pPr>
            <a:r>
              <a:rPr lang="en-US" sz="1400" b="1" kern="0" dirty="0" smtClean="0">
                <a:solidFill>
                  <a:srgbClr val="009BE1"/>
                </a:solidFill>
                <a:latin typeface="Arial" panose="020B0604020202020204" pitchFamily="34" charset="0"/>
                <a:cs typeface="Arial" panose="020B0604020202020204" pitchFamily="34" charset="0"/>
              </a:rPr>
              <a:t>Director Cargo Control Center</a:t>
            </a:r>
            <a:endParaRPr lang="en-US" sz="1400" b="1" kern="0" dirty="0">
              <a:solidFill>
                <a:srgbClr val="009BE1"/>
              </a:solidFill>
              <a:latin typeface="Arial" panose="020B0604020202020204" pitchFamily="34" charset="0"/>
              <a:cs typeface="Arial" panose="020B0604020202020204" pitchFamily="34" charset="0"/>
            </a:endParaRPr>
          </a:p>
        </p:txBody>
      </p:sp>
      <p:sp>
        <p:nvSpPr>
          <p:cNvPr id="124" name="Rectangle 123"/>
          <p:cNvSpPr/>
          <p:nvPr/>
        </p:nvSpPr>
        <p:spPr>
          <a:xfrm>
            <a:off x="345300" y="2758548"/>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2</a:t>
            </a:r>
          </a:p>
        </p:txBody>
      </p:sp>
      <p:sp>
        <p:nvSpPr>
          <p:cNvPr id="125" name="Rectangle 124"/>
          <p:cNvSpPr/>
          <p:nvPr/>
        </p:nvSpPr>
        <p:spPr>
          <a:xfrm>
            <a:off x="4177537" y="2758548"/>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sp>
        <p:nvSpPr>
          <p:cNvPr id="126" name="Rectangle 125"/>
          <p:cNvSpPr/>
          <p:nvPr/>
        </p:nvSpPr>
        <p:spPr>
          <a:xfrm>
            <a:off x="4593951" y="2758548"/>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27" name="Rectangle 126"/>
          <p:cNvSpPr/>
          <p:nvPr/>
        </p:nvSpPr>
        <p:spPr>
          <a:xfrm>
            <a:off x="3323216" y="2758548"/>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28" name="Rectangle 127"/>
          <p:cNvSpPr/>
          <p:nvPr/>
        </p:nvSpPr>
        <p:spPr>
          <a:xfrm>
            <a:off x="5022081" y="2758548"/>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29" name="Rectangle 128"/>
          <p:cNvSpPr/>
          <p:nvPr/>
        </p:nvSpPr>
        <p:spPr>
          <a:xfrm>
            <a:off x="892753" y="2758548"/>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GB" sz="800" b="1" kern="0" dirty="0" smtClean="0">
                <a:latin typeface="Arial" panose="020B0604020202020204" pitchFamily="34" charset="0"/>
                <a:cs typeface="Arial" panose="020B0604020202020204" pitchFamily="34" charset="0"/>
              </a:rPr>
              <a:t>Make truck orders/cancellations vs schedule</a:t>
            </a:r>
          </a:p>
        </p:txBody>
      </p:sp>
      <p:sp>
        <p:nvSpPr>
          <p:cNvPr id="130" name="Rectangle 129"/>
          <p:cNvSpPr/>
          <p:nvPr/>
        </p:nvSpPr>
        <p:spPr>
          <a:xfrm>
            <a:off x="3747276" y="2758548"/>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sp>
        <p:nvSpPr>
          <p:cNvPr id="131" name="Rectangle 130"/>
          <p:cNvSpPr/>
          <p:nvPr/>
        </p:nvSpPr>
        <p:spPr>
          <a:xfrm>
            <a:off x="345300" y="3145773"/>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36000" rIns="36000" anchor="ctr"/>
          <a:lstStyle/>
          <a:p>
            <a:pPr algn="ctr" fontAlgn="auto">
              <a:spcBef>
                <a:spcPts val="0"/>
              </a:spcBef>
              <a:spcAft>
                <a:spcPts val="0"/>
              </a:spcAft>
              <a:defRPr/>
            </a:pPr>
            <a:r>
              <a:rPr lang="en-GB" sz="900" b="1" kern="0" dirty="0" smtClean="0">
                <a:latin typeface="Arial" panose="020B0604020202020204" pitchFamily="34" charset="0"/>
                <a:cs typeface="Arial" panose="020B0604020202020204" pitchFamily="34" charset="0"/>
              </a:rPr>
              <a:t>3</a:t>
            </a:r>
          </a:p>
        </p:txBody>
      </p:sp>
      <p:sp>
        <p:nvSpPr>
          <p:cNvPr id="132" name="Rectangle 131"/>
          <p:cNvSpPr/>
          <p:nvPr/>
        </p:nvSpPr>
        <p:spPr>
          <a:xfrm>
            <a:off x="4173800" y="314577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33" name="Rectangle 132"/>
          <p:cNvSpPr/>
          <p:nvPr/>
        </p:nvSpPr>
        <p:spPr>
          <a:xfrm>
            <a:off x="4590214" y="314577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34" name="Rectangle 133"/>
          <p:cNvSpPr/>
          <p:nvPr/>
        </p:nvSpPr>
        <p:spPr>
          <a:xfrm>
            <a:off x="3323216" y="3145773"/>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35" name="Rectangle 134"/>
          <p:cNvSpPr/>
          <p:nvPr/>
        </p:nvSpPr>
        <p:spPr>
          <a:xfrm>
            <a:off x="5018344" y="314577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136" name="Rectangle 135"/>
          <p:cNvSpPr/>
          <p:nvPr/>
        </p:nvSpPr>
        <p:spPr>
          <a:xfrm>
            <a:off x="892753" y="3145773"/>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a:defRPr/>
            </a:pPr>
            <a:r>
              <a:rPr lang="en-US" sz="800" b="1" kern="0" dirty="0" smtClean="0">
                <a:latin typeface="Arial" panose="020B0604020202020204" pitchFamily="34" charset="0"/>
                <a:cs typeface="Arial" panose="020B0604020202020204" pitchFamily="34" charset="0"/>
              </a:rPr>
              <a:t>Process deviation reports and inform CSO</a:t>
            </a:r>
            <a:endParaRPr lang="en-US" sz="800" b="1" kern="0" dirty="0">
              <a:latin typeface="Arial" panose="020B0604020202020204" pitchFamily="34" charset="0"/>
              <a:cs typeface="Arial" panose="020B0604020202020204" pitchFamily="34" charset="0"/>
            </a:endParaRPr>
          </a:p>
        </p:txBody>
      </p:sp>
      <p:sp>
        <p:nvSpPr>
          <p:cNvPr id="137" name="Rectangle 136"/>
          <p:cNvSpPr/>
          <p:nvPr/>
        </p:nvSpPr>
        <p:spPr>
          <a:xfrm>
            <a:off x="3747276" y="3145773"/>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38" name="Rectangle 137"/>
          <p:cNvSpPr/>
          <p:nvPr/>
        </p:nvSpPr>
        <p:spPr>
          <a:xfrm>
            <a:off x="345300" y="4611695"/>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a:latin typeface="Arial" panose="020B0604020202020204" pitchFamily="34" charset="0"/>
                <a:cs typeface="Arial" panose="020B0604020202020204" pitchFamily="34" charset="0"/>
              </a:rPr>
              <a:t>7</a:t>
            </a:r>
            <a:endParaRPr lang="en-GB" sz="900" b="1" kern="0" dirty="0" smtClean="0">
              <a:latin typeface="Arial" panose="020B0604020202020204" pitchFamily="34" charset="0"/>
              <a:cs typeface="Arial" panose="020B0604020202020204" pitchFamily="34" charset="0"/>
            </a:endParaRPr>
          </a:p>
        </p:txBody>
      </p:sp>
      <p:sp>
        <p:nvSpPr>
          <p:cNvPr id="139" name="Rectangle 138"/>
          <p:cNvSpPr/>
          <p:nvPr/>
        </p:nvSpPr>
        <p:spPr>
          <a:xfrm>
            <a:off x="892753" y="4611695"/>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Clean up booking list, consult with GHA in case of issues</a:t>
            </a:r>
          </a:p>
        </p:txBody>
      </p:sp>
      <p:sp>
        <p:nvSpPr>
          <p:cNvPr id="140" name="Rectangle 139"/>
          <p:cNvSpPr/>
          <p:nvPr/>
        </p:nvSpPr>
        <p:spPr>
          <a:xfrm>
            <a:off x="4584659" y="461169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41" name="Rectangle 140"/>
          <p:cNvSpPr/>
          <p:nvPr/>
        </p:nvSpPr>
        <p:spPr>
          <a:xfrm>
            <a:off x="3740149" y="461169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42" name="Rectangle 141"/>
          <p:cNvSpPr/>
          <p:nvPr/>
        </p:nvSpPr>
        <p:spPr>
          <a:xfrm>
            <a:off x="3323216" y="461169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43" name="Rectangle 142"/>
          <p:cNvSpPr/>
          <p:nvPr/>
        </p:nvSpPr>
        <p:spPr>
          <a:xfrm>
            <a:off x="4168245" y="4611695"/>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sp>
        <p:nvSpPr>
          <p:cNvPr id="144" name="Rectangle 143"/>
          <p:cNvSpPr/>
          <p:nvPr/>
        </p:nvSpPr>
        <p:spPr>
          <a:xfrm>
            <a:off x="5012789" y="4611695"/>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45" name="Rectangle 144"/>
          <p:cNvSpPr/>
          <p:nvPr/>
        </p:nvSpPr>
        <p:spPr>
          <a:xfrm>
            <a:off x="345300" y="4248302"/>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fontAlgn="auto">
              <a:lnSpc>
                <a:spcPct val="80000"/>
              </a:lnSpc>
              <a:spcBef>
                <a:spcPts val="0"/>
              </a:spcBef>
              <a:spcAft>
                <a:spcPts val="0"/>
              </a:spcAft>
              <a:defRPr/>
            </a:pPr>
            <a:r>
              <a:rPr lang="en-GB" sz="900" b="1" kern="0" dirty="0" smtClean="0">
                <a:latin typeface="Arial" panose="020B0604020202020204" pitchFamily="34" charset="0"/>
                <a:cs typeface="Arial" panose="020B0604020202020204" pitchFamily="34" charset="0"/>
              </a:rPr>
              <a:t>6</a:t>
            </a:r>
          </a:p>
        </p:txBody>
      </p:sp>
      <p:sp>
        <p:nvSpPr>
          <p:cNvPr id="146" name="Rectangle 145"/>
          <p:cNvSpPr/>
          <p:nvPr/>
        </p:nvSpPr>
        <p:spPr>
          <a:xfrm>
            <a:off x="892753" y="4248302"/>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a:lnSpc>
                <a:spcPct val="80000"/>
              </a:lnSpc>
              <a:defRPr/>
            </a:pPr>
            <a:r>
              <a:rPr lang="en-US" sz="800" b="1" kern="0" dirty="0" smtClean="0">
                <a:latin typeface="Arial" panose="020B0604020202020204" pitchFamily="34" charset="0"/>
                <a:cs typeface="Arial" panose="020B0604020202020204" pitchFamily="34" charset="0"/>
              </a:rPr>
              <a:t>Update flight planner based on new trucking information</a:t>
            </a:r>
          </a:p>
        </p:txBody>
      </p:sp>
      <p:sp>
        <p:nvSpPr>
          <p:cNvPr id="147" name="Rectangle 146"/>
          <p:cNvSpPr/>
          <p:nvPr/>
        </p:nvSpPr>
        <p:spPr>
          <a:xfrm>
            <a:off x="4591786" y="4248302"/>
            <a:ext cx="364969" cy="328865"/>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I</a:t>
            </a:r>
            <a:endParaRPr lang="en-GB" sz="1300" b="1" kern="0" dirty="0">
              <a:latin typeface="Arial" panose="020B0604020202020204" pitchFamily="34" charset="0"/>
              <a:cs typeface="Arial" panose="020B0604020202020204" pitchFamily="34" charset="0"/>
            </a:endParaRPr>
          </a:p>
        </p:txBody>
      </p:sp>
      <p:sp>
        <p:nvSpPr>
          <p:cNvPr id="148" name="Rectangle 147"/>
          <p:cNvSpPr/>
          <p:nvPr/>
        </p:nvSpPr>
        <p:spPr>
          <a:xfrm>
            <a:off x="3747276" y="424830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49" name="Rectangle 148"/>
          <p:cNvSpPr/>
          <p:nvPr/>
        </p:nvSpPr>
        <p:spPr>
          <a:xfrm>
            <a:off x="3323216" y="424830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150" name="Rectangle 149"/>
          <p:cNvSpPr/>
          <p:nvPr/>
        </p:nvSpPr>
        <p:spPr>
          <a:xfrm>
            <a:off x="4175372" y="424830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1" name="Rectangle 150"/>
          <p:cNvSpPr/>
          <p:nvPr/>
        </p:nvSpPr>
        <p:spPr>
          <a:xfrm>
            <a:off x="5016440" y="424830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2" name="Rectangle 151"/>
          <p:cNvSpPr/>
          <p:nvPr/>
        </p:nvSpPr>
        <p:spPr>
          <a:xfrm>
            <a:off x="345300" y="3882212"/>
            <a:ext cx="481296"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normAutofit/>
          </a:bodyPr>
          <a:lstStyle/>
          <a:p>
            <a:pPr algn="ctr">
              <a:defRPr/>
            </a:pPr>
            <a:r>
              <a:rPr lang="en-GB" sz="900" b="1" kern="0" dirty="0" smtClean="0">
                <a:latin typeface="Arial" panose="020B0604020202020204" pitchFamily="34" charset="0"/>
                <a:cs typeface="Arial" panose="020B0604020202020204" pitchFamily="34" charset="0"/>
              </a:rPr>
              <a:t>5</a:t>
            </a:r>
          </a:p>
        </p:txBody>
      </p:sp>
      <p:sp>
        <p:nvSpPr>
          <p:cNvPr id="153" name="Rectangle 152"/>
          <p:cNvSpPr/>
          <p:nvPr/>
        </p:nvSpPr>
        <p:spPr>
          <a:xfrm>
            <a:off x="3747276" y="388221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4" name="Rectangle 153"/>
          <p:cNvSpPr/>
          <p:nvPr/>
        </p:nvSpPr>
        <p:spPr>
          <a:xfrm>
            <a:off x="3323216" y="388221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5" name="Rectangle 154"/>
          <p:cNvSpPr/>
          <p:nvPr/>
        </p:nvSpPr>
        <p:spPr>
          <a:xfrm>
            <a:off x="4175372" y="388221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6" name="Rectangle 155"/>
          <p:cNvSpPr/>
          <p:nvPr/>
        </p:nvSpPr>
        <p:spPr>
          <a:xfrm>
            <a:off x="3747276" y="3882212"/>
            <a:ext cx="364969" cy="328865"/>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r>
              <a:rPr lang="en-GB" sz="1300" b="1" kern="0" dirty="0" smtClean="0">
                <a:latin typeface="Arial" panose="020B0604020202020204" pitchFamily="34" charset="0"/>
                <a:cs typeface="Arial" panose="020B0604020202020204" pitchFamily="34" charset="0"/>
              </a:rPr>
              <a:t>C</a:t>
            </a:r>
            <a:endParaRPr lang="en-GB" sz="1300" b="1" kern="0" dirty="0">
              <a:latin typeface="Arial" panose="020B0604020202020204" pitchFamily="34" charset="0"/>
              <a:cs typeface="Arial" panose="020B0604020202020204" pitchFamily="34" charset="0"/>
            </a:endParaRPr>
          </a:p>
        </p:txBody>
      </p:sp>
      <p:sp>
        <p:nvSpPr>
          <p:cNvPr id="157" name="Rectangle 156"/>
          <p:cNvSpPr/>
          <p:nvPr/>
        </p:nvSpPr>
        <p:spPr>
          <a:xfrm>
            <a:off x="4591786" y="388221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pPr>
            <a:endParaRPr lang="en-GB" sz="1300" b="1" kern="0" dirty="0">
              <a:latin typeface="Arial" panose="020B0604020202020204" pitchFamily="34" charset="0"/>
              <a:cs typeface="Arial" panose="020B0604020202020204" pitchFamily="34" charset="0"/>
            </a:endParaRPr>
          </a:p>
        </p:txBody>
      </p:sp>
      <p:sp>
        <p:nvSpPr>
          <p:cNvPr id="158" name="Rectangle 157"/>
          <p:cNvSpPr/>
          <p:nvPr/>
        </p:nvSpPr>
        <p:spPr>
          <a:xfrm>
            <a:off x="5019916" y="3882212"/>
            <a:ext cx="364969" cy="328865"/>
          </a:xfrm>
          <a:prstGeom prst="rect">
            <a:avLst/>
          </a:prstGeom>
          <a:solidFill>
            <a:srgbClr val="FFFFF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59" name="Rectangle 158"/>
          <p:cNvSpPr/>
          <p:nvPr/>
        </p:nvSpPr>
        <p:spPr>
          <a:xfrm>
            <a:off x="892753" y="3882212"/>
            <a:ext cx="1967225" cy="328865"/>
          </a:xfrm>
          <a:prstGeom prst="rect">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bIns="0" anchor="ctr">
            <a:noAutofit/>
          </a:bodyPr>
          <a:lstStyle/>
          <a:p>
            <a:pPr fontAlgn="auto">
              <a:lnSpc>
                <a:spcPct val="80000"/>
              </a:lnSpc>
              <a:spcBef>
                <a:spcPts val="0"/>
              </a:spcBef>
              <a:spcAft>
                <a:spcPts val="0"/>
              </a:spcAft>
              <a:defRPr/>
            </a:pPr>
            <a:r>
              <a:rPr lang="en-US" sz="800" b="1" kern="0" dirty="0" smtClean="0">
                <a:latin typeface="Arial" panose="020B0604020202020204" pitchFamily="34" charset="0"/>
                <a:cs typeface="Arial" panose="020B0604020202020204" pitchFamily="34" charset="0"/>
              </a:rPr>
              <a:t>In case of arrival issues, contact the trucker for updates</a:t>
            </a:r>
            <a:endParaRPr lang="en-US" sz="800" b="1" kern="0" dirty="0">
              <a:latin typeface="Arial" panose="020B0604020202020204" pitchFamily="34" charset="0"/>
              <a:cs typeface="Arial" panose="020B0604020202020204" pitchFamily="34" charset="0"/>
            </a:endParaRPr>
          </a:p>
        </p:txBody>
      </p:sp>
      <p:sp>
        <p:nvSpPr>
          <p:cNvPr id="160" name="Rectangle 159"/>
          <p:cNvSpPr/>
          <p:nvPr/>
        </p:nvSpPr>
        <p:spPr>
          <a:xfrm rot="16200000">
            <a:off x="2678880" y="1720124"/>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a:lnSpc>
                <a:spcPct val="80000"/>
              </a:lnSpc>
              <a:defRPr/>
            </a:pPr>
            <a:r>
              <a:rPr lang="en-GB" sz="850" b="1" kern="0" dirty="0" smtClean="0">
                <a:latin typeface="Arial" panose="020B0604020202020204" pitchFamily="34" charset="0"/>
                <a:cs typeface="Arial" panose="020B0604020202020204" pitchFamily="34" charset="0"/>
              </a:rPr>
              <a:t>NP</a:t>
            </a:r>
            <a:endParaRPr lang="en-GB" sz="850" b="1" kern="0" dirty="0">
              <a:latin typeface="Arial" panose="020B0604020202020204" pitchFamily="34" charset="0"/>
              <a:cs typeface="Arial" panose="020B0604020202020204" pitchFamily="34" charset="0"/>
            </a:endParaRPr>
          </a:p>
        </p:txBody>
      </p:sp>
      <p:sp>
        <p:nvSpPr>
          <p:cNvPr id="161" name="Rectangle 160"/>
          <p:cNvSpPr/>
          <p:nvPr/>
        </p:nvSpPr>
        <p:spPr>
          <a:xfrm rot="16200000">
            <a:off x="4360660" y="1720124"/>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pPr>
            <a:r>
              <a:rPr lang="en-GB" sz="850" b="1" kern="0" dirty="0" smtClean="0">
                <a:latin typeface="Arial" panose="020B0604020202020204" pitchFamily="34" charset="0"/>
                <a:cs typeface="Arial" panose="020B0604020202020204" pitchFamily="34" charset="0"/>
              </a:rPr>
              <a:t>Flight Planner</a:t>
            </a:r>
            <a:endParaRPr lang="en-GB" sz="850" b="1" kern="0" dirty="0">
              <a:latin typeface="Arial" panose="020B0604020202020204" pitchFamily="34" charset="0"/>
              <a:cs typeface="Arial" panose="020B0604020202020204" pitchFamily="34" charset="0"/>
            </a:endParaRPr>
          </a:p>
        </p:txBody>
      </p:sp>
      <p:sp>
        <p:nvSpPr>
          <p:cNvPr id="162" name="Rectangle 161"/>
          <p:cNvSpPr/>
          <p:nvPr/>
        </p:nvSpPr>
        <p:spPr>
          <a:xfrm rot="16200000">
            <a:off x="3516841" y="1720124"/>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rmAutofit/>
          </a:bodyPr>
          <a:lstStyle/>
          <a:p>
            <a:pPr>
              <a:lnSpc>
                <a:spcPct val="80000"/>
              </a:lnSpc>
              <a:defRPr/>
            </a:pPr>
            <a:r>
              <a:rPr lang="en-GB" sz="850" b="1" kern="0" dirty="0" smtClean="0">
                <a:latin typeface="Arial" panose="020B0604020202020204" pitchFamily="34" charset="0"/>
                <a:cs typeface="Arial" panose="020B0604020202020204" pitchFamily="34" charset="0"/>
              </a:rPr>
              <a:t>Trucker</a:t>
            </a:r>
            <a:endParaRPr lang="en-GB" sz="850" b="1" kern="0" dirty="0">
              <a:latin typeface="Arial" panose="020B0604020202020204" pitchFamily="34" charset="0"/>
              <a:cs typeface="Arial" panose="020B0604020202020204" pitchFamily="34" charset="0"/>
            </a:endParaRPr>
          </a:p>
        </p:txBody>
      </p:sp>
      <p:sp>
        <p:nvSpPr>
          <p:cNvPr id="163" name="Rectangle 162"/>
          <p:cNvSpPr/>
          <p:nvPr/>
        </p:nvSpPr>
        <p:spPr>
          <a:xfrm rot="16200000">
            <a:off x="3088561" y="1720124"/>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defRPr/>
            </a:pPr>
            <a:r>
              <a:rPr lang="en-GB" sz="850" b="1" kern="0" dirty="0" smtClean="0">
                <a:latin typeface="Arial" panose="020B0604020202020204" pitchFamily="34" charset="0"/>
                <a:cs typeface="Arial" panose="020B0604020202020204" pitchFamily="34" charset="0"/>
              </a:rPr>
              <a:t>CSO</a:t>
            </a:r>
            <a:endParaRPr lang="en-GB" sz="850" b="1" kern="0" dirty="0">
              <a:latin typeface="Arial" panose="020B0604020202020204" pitchFamily="34" charset="0"/>
              <a:cs typeface="Arial" panose="020B0604020202020204" pitchFamily="34" charset="0"/>
            </a:endParaRPr>
          </a:p>
        </p:txBody>
      </p:sp>
      <p:sp>
        <p:nvSpPr>
          <p:cNvPr id="164" name="Right Triangle 163"/>
          <p:cNvSpPr/>
          <p:nvPr/>
        </p:nvSpPr>
        <p:spPr>
          <a:xfrm>
            <a:off x="352430" y="1554915"/>
            <a:ext cx="2506130" cy="771429"/>
          </a:xfrm>
          <a:prstGeom prst="rtTriangle">
            <a:avLst/>
          </a:prstGeom>
          <a:solidFill>
            <a:srgbClr val="6EB7E4">
              <a:lumMod val="20000"/>
              <a:lumOff val="80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0" rIns="0" anchor="ctr"/>
          <a:lstStyle/>
          <a:p>
            <a:pPr algn="ctr" fontAlgn="auto">
              <a:spcBef>
                <a:spcPts val="0"/>
              </a:spcBef>
              <a:spcAft>
                <a:spcPts val="0"/>
              </a:spcAft>
              <a:defRPr/>
            </a:pPr>
            <a:r>
              <a:rPr lang="en-GB" sz="1400" b="1" kern="0" dirty="0" smtClean="0">
                <a:latin typeface="Arial" panose="020B0604020202020204" pitchFamily="34" charset="0"/>
                <a:cs typeface="Arial" panose="020B0604020202020204" pitchFamily="34" charset="0"/>
              </a:rPr>
              <a:t>Process</a:t>
            </a:r>
            <a:endParaRPr lang="en-GB" sz="1300" b="1" kern="0" dirty="0" smtClean="0">
              <a:latin typeface="Arial" panose="020B0604020202020204" pitchFamily="34" charset="0"/>
              <a:cs typeface="Arial" panose="020B0604020202020204" pitchFamily="34" charset="0"/>
            </a:endParaRPr>
          </a:p>
        </p:txBody>
      </p:sp>
      <p:sp>
        <p:nvSpPr>
          <p:cNvPr id="165" name="Right Triangle 164"/>
          <p:cNvSpPr/>
          <p:nvPr/>
        </p:nvSpPr>
        <p:spPr>
          <a:xfrm rot="10800000">
            <a:off x="352429" y="1488992"/>
            <a:ext cx="2506130" cy="771429"/>
          </a:xfrm>
          <a:prstGeom prst="rtTriangle">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vert" wrap="none" lIns="0" tIns="0" rIns="0" bIns="0" anchor="b" anchorCtr="1"/>
          <a:lstStyle/>
          <a:p>
            <a:pPr fontAlgn="auto">
              <a:spcBef>
                <a:spcPts val="0"/>
              </a:spcBef>
              <a:spcAft>
                <a:spcPts val="0"/>
              </a:spcAft>
              <a:defRPr/>
            </a:pPr>
            <a:r>
              <a:rPr lang="en-GB" sz="1400" b="1" kern="0" dirty="0" smtClean="0">
                <a:latin typeface="Arial" panose="020B0604020202020204" pitchFamily="34" charset="0"/>
                <a:cs typeface="Arial" panose="020B0604020202020204" pitchFamily="34" charset="0"/>
              </a:rPr>
              <a:t>R</a:t>
            </a:r>
            <a:r>
              <a:rPr lang="en-GB" sz="1400" b="1" kern="0" dirty="0" err="1" smtClean="0">
                <a:latin typeface="Arial" panose="020B0604020202020204" pitchFamily="34" charset="0"/>
                <a:cs typeface="Arial" panose="020B0604020202020204" pitchFamily="34" charset="0"/>
              </a:rPr>
              <a:t>oles</a:t>
            </a:r>
            <a:r>
              <a:rPr lang="en-GB" sz="1400" b="1" kern="0" dirty="0" smtClean="0">
                <a:latin typeface="Arial" panose="020B0604020202020204" pitchFamily="34" charset="0"/>
                <a:cs typeface="Arial" panose="020B0604020202020204" pitchFamily="34" charset="0"/>
              </a:rPr>
              <a:t>      </a:t>
            </a:r>
          </a:p>
        </p:txBody>
      </p:sp>
      <p:sp>
        <p:nvSpPr>
          <p:cNvPr id="166" name="Rectangle 165"/>
          <p:cNvSpPr/>
          <p:nvPr/>
        </p:nvSpPr>
        <p:spPr>
          <a:xfrm rot="16200000">
            <a:off x="3944936" y="1720124"/>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defRPr/>
            </a:pPr>
            <a:r>
              <a:rPr lang="en-GB" sz="850" b="1" kern="0" dirty="0" smtClean="0">
                <a:latin typeface="Arial" panose="020B0604020202020204" pitchFamily="34" charset="0"/>
                <a:cs typeface="Arial" panose="020B0604020202020204" pitchFamily="34" charset="0"/>
              </a:rPr>
              <a:t>GHA</a:t>
            </a:r>
            <a:endParaRPr lang="en-GB" sz="850" b="1" kern="0" dirty="0">
              <a:latin typeface="Arial" panose="020B0604020202020204" pitchFamily="34" charset="0"/>
              <a:cs typeface="Arial" panose="020B0604020202020204" pitchFamily="34" charset="0"/>
            </a:endParaRPr>
          </a:p>
        </p:txBody>
      </p:sp>
      <p:sp>
        <p:nvSpPr>
          <p:cNvPr id="167" name="Rectangle 166"/>
          <p:cNvSpPr/>
          <p:nvPr/>
        </p:nvSpPr>
        <p:spPr>
          <a:xfrm rot="16200000">
            <a:off x="4789480" y="1720124"/>
            <a:ext cx="826531" cy="364277"/>
          </a:xfrm>
          <a:prstGeom prst="rect">
            <a:avLst/>
          </a:prstGeom>
          <a:solidFill>
            <a:srgbClr val="FFFFFF">
              <a:lumMod val="85000"/>
            </a:srgbClr>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lIns="72000" rIns="36000" anchor="ctr">
            <a:noAutofit/>
          </a:bodyPr>
          <a:lstStyle/>
          <a:p>
            <a:pPr fontAlgn="auto">
              <a:lnSpc>
                <a:spcPct val="80000"/>
              </a:lnSpc>
              <a:spcBef>
                <a:spcPts val="0"/>
              </a:spcBef>
              <a:spcAft>
                <a:spcPts val="0"/>
              </a:spcAft>
            </a:pPr>
            <a:r>
              <a:rPr lang="en-GB" sz="850" b="1" kern="0" dirty="0" smtClean="0">
                <a:latin typeface="Arial" panose="020B0604020202020204" pitchFamily="34" charset="0"/>
                <a:cs typeface="Arial" panose="020B0604020202020204" pitchFamily="34" charset="0"/>
              </a:rPr>
              <a:t>AFKL System</a:t>
            </a:r>
            <a:endParaRPr lang="en-GB" sz="850" b="1" kern="0" dirty="0">
              <a:latin typeface="Arial" panose="020B0604020202020204" pitchFamily="34" charset="0"/>
              <a:cs typeface="Arial" panose="020B0604020202020204" pitchFamily="34" charset="0"/>
            </a:endParaRPr>
          </a:p>
        </p:txBody>
      </p:sp>
      <p:grpSp>
        <p:nvGrpSpPr>
          <p:cNvPr id="168" name="Group 171"/>
          <p:cNvGrpSpPr/>
          <p:nvPr/>
        </p:nvGrpSpPr>
        <p:grpSpPr>
          <a:xfrm>
            <a:off x="7381889" y="2744026"/>
            <a:ext cx="1152000" cy="1044000"/>
            <a:chOff x="7413942" y="1579539"/>
            <a:chExt cx="1152000" cy="1044000"/>
          </a:xfrm>
        </p:grpSpPr>
        <p:sp>
          <p:nvSpPr>
            <p:cNvPr id="169" name="Rounded Rectangle 168"/>
            <p:cNvSpPr/>
            <p:nvPr/>
          </p:nvSpPr>
          <p:spPr>
            <a:xfrm>
              <a:off x="7413942" y="1579539"/>
              <a:ext cx="1152000" cy="1044000"/>
            </a:xfrm>
            <a:prstGeom prst="roundRect">
              <a:avLst>
                <a:gd name="adj" fmla="val 4934"/>
              </a:avLst>
            </a:prstGeom>
            <a:noFill/>
            <a:ln w="9525" cap="flat" cmpd="sng" algn="ctr">
              <a:solidFill>
                <a:srgbClr val="FFFFFF">
                  <a:lumMod val="50000"/>
                </a:srgbClr>
              </a:solidFill>
              <a:prstDash val="dash"/>
            </a:ln>
            <a:effectLst/>
          </p:spPr>
          <p:txBody>
            <a:bodyPr lIns="360000" tIns="0" rIns="0" bIns="36000" rtlCol="0" anchor="ctr"/>
            <a:lstStyle/>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Accountable</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Responsible</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Consulted</a:t>
              </a:r>
            </a:p>
            <a:p>
              <a:pPr fontAlgn="auto">
                <a:lnSpc>
                  <a:spcPct val="150000"/>
                </a:lnSpc>
                <a:spcBef>
                  <a:spcPts val="0"/>
                </a:spcBef>
                <a:spcAft>
                  <a:spcPts val="0"/>
                </a:spcAft>
                <a:defRPr/>
              </a:pPr>
              <a:r>
                <a:rPr lang="en-GB" sz="1050" i="1" kern="0" dirty="0" smtClean="0">
                  <a:solidFill>
                    <a:srgbClr val="262826">
                      <a:lumMod val="85000"/>
                      <a:lumOff val="15000"/>
                    </a:srgbClr>
                  </a:solidFill>
                  <a:latin typeface="Arial" panose="020B0604020202020204" pitchFamily="34" charset="0"/>
                  <a:cs typeface="Arial" panose="020B0604020202020204" pitchFamily="34" charset="0"/>
                </a:rPr>
                <a:t>Informed</a:t>
              </a:r>
            </a:p>
          </p:txBody>
        </p:sp>
        <p:sp>
          <p:nvSpPr>
            <p:cNvPr id="170" name="Rectangle 169"/>
            <p:cNvSpPr/>
            <p:nvPr/>
          </p:nvSpPr>
          <p:spPr>
            <a:xfrm>
              <a:off x="7496714" y="2359724"/>
              <a:ext cx="199385" cy="180000"/>
            </a:xfrm>
            <a:prstGeom prst="rect">
              <a:avLst/>
            </a:prstGeom>
            <a:solidFill>
              <a:srgbClr val="EFF96F"/>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I</a:t>
              </a:r>
            </a:p>
          </p:txBody>
        </p:sp>
        <p:sp>
          <p:nvSpPr>
            <p:cNvPr id="171" name="Rectangle 170"/>
            <p:cNvSpPr/>
            <p:nvPr/>
          </p:nvSpPr>
          <p:spPr>
            <a:xfrm>
              <a:off x="7498641" y="1879387"/>
              <a:ext cx="199385" cy="180000"/>
            </a:xfrm>
            <a:prstGeom prst="rect">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R</a:t>
              </a:r>
            </a:p>
          </p:txBody>
        </p:sp>
        <p:sp>
          <p:nvSpPr>
            <p:cNvPr id="172" name="Rectangle 171"/>
            <p:cNvSpPr/>
            <p:nvPr/>
          </p:nvSpPr>
          <p:spPr>
            <a:xfrm>
              <a:off x="7498641" y="1639219"/>
              <a:ext cx="199385" cy="180000"/>
            </a:xfrm>
            <a:prstGeom prst="rect">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A</a:t>
              </a:r>
            </a:p>
          </p:txBody>
        </p:sp>
        <p:sp>
          <p:nvSpPr>
            <p:cNvPr id="173" name="Rectangle 172"/>
            <p:cNvSpPr/>
            <p:nvPr/>
          </p:nvSpPr>
          <p:spPr>
            <a:xfrm>
              <a:off x="7496714" y="2119555"/>
              <a:ext cx="199385" cy="180000"/>
            </a:xfrm>
            <a:prstGeom prst="rect">
              <a:avLst/>
            </a:prstGeom>
            <a:solidFill>
              <a:srgbClr val="FDB351"/>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anchor="ctr"/>
            <a:lstStyle/>
            <a:p>
              <a:pPr algn="ctr" fontAlgn="auto">
                <a:spcBef>
                  <a:spcPts val="0"/>
                </a:spcBef>
                <a:spcAft>
                  <a:spcPts val="0"/>
                </a:spcAft>
                <a:defRPr/>
              </a:pPr>
              <a:r>
                <a:rPr lang="en-GB" sz="1300" b="1" kern="0" dirty="0" smtClean="0">
                  <a:solidFill>
                    <a:srgbClr val="000000">
                      <a:lumMod val="65000"/>
                      <a:lumOff val="35000"/>
                    </a:srgbClr>
                  </a:solidFill>
                  <a:latin typeface="Arial" panose="020B0604020202020204" pitchFamily="34" charset="0"/>
                  <a:cs typeface="Arial" panose="020B0604020202020204" pitchFamily="34" charset="0"/>
                </a:rPr>
                <a:t>C</a:t>
              </a:r>
            </a:p>
          </p:txBody>
        </p:sp>
      </p:grpSp>
      <p:grpSp>
        <p:nvGrpSpPr>
          <p:cNvPr id="174" name="Group 173"/>
          <p:cNvGrpSpPr/>
          <p:nvPr/>
        </p:nvGrpSpPr>
        <p:grpSpPr>
          <a:xfrm>
            <a:off x="2909666" y="2380981"/>
            <a:ext cx="362747" cy="328868"/>
            <a:chOff x="7155621" y="5671310"/>
            <a:chExt cx="362747" cy="328868"/>
          </a:xfrm>
        </p:grpSpPr>
        <p:sp>
          <p:nvSpPr>
            <p:cNvPr id="175" name="Right Triangle 174"/>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76" name="Group 175"/>
            <p:cNvGrpSpPr/>
            <p:nvPr/>
          </p:nvGrpSpPr>
          <p:grpSpPr>
            <a:xfrm>
              <a:off x="7155621" y="5671310"/>
              <a:ext cx="362747" cy="328868"/>
              <a:chOff x="7155621" y="5671310"/>
              <a:chExt cx="362747" cy="328868"/>
            </a:xfrm>
          </p:grpSpPr>
          <p:sp>
            <p:nvSpPr>
              <p:cNvPr id="177" name="Right Triangle 176"/>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78" name="TextBox 177"/>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79" name="Group 178"/>
          <p:cNvGrpSpPr/>
          <p:nvPr/>
        </p:nvGrpSpPr>
        <p:grpSpPr>
          <a:xfrm>
            <a:off x="2909666" y="4612300"/>
            <a:ext cx="362747" cy="328868"/>
            <a:chOff x="7155621" y="5671310"/>
            <a:chExt cx="362747" cy="328868"/>
          </a:xfrm>
        </p:grpSpPr>
        <p:sp>
          <p:nvSpPr>
            <p:cNvPr id="180" name="Right Triangle 179"/>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81" name="Group 180"/>
            <p:cNvGrpSpPr/>
            <p:nvPr/>
          </p:nvGrpSpPr>
          <p:grpSpPr>
            <a:xfrm>
              <a:off x="7155621" y="5671310"/>
              <a:ext cx="362747" cy="328868"/>
              <a:chOff x="7155621" y="5671310"/>
              <a:chExt cx="362747" cy="328868"/>
            </a:xfrm>
          </p:grpSpPr>
          <p:sp>
            <p:nvSpPr>
              <p:cNvPr id="182" name="Right Triangle 181"/>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3" name="TextBox 182"/>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84" name="Group 183"/>
          <p:cNvGrpSpPr/>
          <p:nvPr/>
        </p:nvGrpSpPr>
        <p:grpSpPr>
          <a:xfrm>
            <a:off x="2909666" y="2752868"/>
            <a:ext cx="362747" cy="328868"/>
            <a:chOff x="7155621" y="5671310"/>
            <a:chExt cx="362747" cy="328868"/>
          </a:xfrm>
        </p:grpSpPr>
        <p:sp>
          <p:nvSpPr>
            <p:cNvPr id="185" name="Right Triangle 184"/>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86" name="Group 185"/>
            <p:cNvGrpSpPr/>
            <p:nvPr/>
          </p:nvGrpSpPr>
          <p:grpSpPr>
            <a:xfrm>
              <a:off x="7155621" y="5671310"/>
              <a:ext cx="362747" cy="328868"/>
              <a:chOff x="7155621" y="5671310"/>
              <a:chExt cx="362747" cy="328868"/>
            </a:xfrm>
          </p:grpSpPr>
          <p:sp>
            <p:nvSpPr>
              <p:cNvPr id="187" name="Right Triangle 186"/>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88" name="TextBox 187"/>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89" name="Group 188"/>
          <p:cNvGrpSpPr/>
          <p:nvPr/>
        </p:nvGrpSpPr>
        <p:grpSpPr>
          <a:xfrm>
            <a:off x="2909666" y="3124755"/>
            <a:ext cx="362747" cy="328868"/>
            <a:chOff x="7155621" y="5671310"/>
            <a:chExt cx="362747" cy="328868"/>
          </a:xfrm>
        </p:grpSpPr>
        <p:sp>
          <p:nvSpPr>
            <p:cNvPr id="190" name="Right Triangle 189"/>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91" name="Group 190"/>
            <p:cNvGrpSpPr/>
            <p:nvPr/>
          </p:nvGrpSpPr>
          <p:grpSpPr>
            <a:xfrm>
              <a:off x="7155621" y="5671310"/>
              <a:ext cx="362747" cy="328868"/>
              <a:chOff x="7155621" y="5671310"/>
              <a:chExt cx="362747" cy="328868"/>
            </a:xfrm>
          </p:grpSpPr>
          <p:sp>
            <p:nvSpPr>
              <p:cNvPr id="192" name="Right Triangle 191"/>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3" name="TextBox 192"/>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94" name="Group 193"/>
          <p:cNvGrpSpPr/>
          <p:nvPr/>
        </p:nvGrpSpPr>
        <p:grpSpPr>
          <a:xfrm>
            <a:off x="2909666" y="3496642"/>
            <a:ext cx="362747" cy="328868"/>
            <a:chOff x="7155621" y="5671310"/>
            <a:chExt cx="362747" cy="328868"/>
          </a:xfrm>
        </p:grpSpPr>
        <p:sp>
          <p:nvSpPr>
            <p:cNvPr id="195" name="Right Triangle 194"/>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196" name="Group 195"/>
            <p:cNvGrpSpPr/>
            <p:nvPr/>
          </p:nvGrpSpPr>
          <p:grpSpPr>
            <a:xfrm>
              <a:off x="7155621" y="5671310"/>
              <a:ext cx="362747" cy="328868"/>
              <a:chOff x="7155621" y="5671310"/>
              <a:chExt cx="362747" cy="328868"/>
            </a:xfrm>
          </p:grpSpPr>
          <p:sp>
            <p:nvSpPr>
              <p:cNvPr id="197" name="Right Triangle 196"/>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198" name="TextBox 197"/>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199" name="Group 198"/>
          <p:cNvGrpSpPr/>
          <p:nvPr/>
        </p:nvGrpSpPr>
        <p:grpSpPr>
          <a:xfrm>
            <a:off x="2909666" y="3868529"/>
            <a:ext cx="362747" cy="328868"/>
            <a:chOff x="7155621" y="5671310"/>
            <a:chExt cx="362747" cy="328868"/>
          </a:xfrm>
        </p:grpSpPr>
        <p:sp>
          <p:nvSpPr>
            <p:cNvPr id="200" name="Right Triangle 199"/>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01" name="Group 200"/>
            <p:cNvGrpSpPr/>
            <p:nvPr/>
          </p:nvGrpSpPr>
          <p:grpSpPr>
            <a:xfrm>
              <a:off x="7155621" y="5671310"/>
              <a:ext cx="362747" cy="328868"/>
              <a:chOff x="7155621" y="5671310"/>
              <a:chExt cx="362747" cy="328868"/>
            </a:xfrm>
          </p:grpSpPr>
          <p:sp>
            <p:nvSpPr>
              <p:cNvPr id="202" name="Right Triangle 201"/>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3" name="TextBox 202"/>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grpSp>
        <p:nvGrpSpPr>
          <p:cNvPr id="204" name="Group 203"/>
          <p:cNvGrpSpPr/>
          <p:nvPr/>
        </p:nvGrpSpPr>
        <p:grpSpPr>
          <a:xfrm>
            <a:off x="2909666" y="4240416"/>
            <a:ext cx="362747" cy="328868"/>
            <a:chOff x="7155621" y="5671310"/>
            <a:chExt cx="362747" cy="328868"/>
          </a:xfrm>
        </p:grpSpPr>
        <p:sp>
          <p:nvSpPr>
            <p:cNvPr id="205" name="Right Triangle 204"/>
            <p:cNvSpPr/>
            <p:nvPr/>
          </p:nvSpPr>
          <p:spPr>
            <a:xfrm>
              <a:off x="7155621" y="5671311"/>
              <a:ext cx="362747" cy="328867"/>
            </a:xfrm>
            <a:prstGeom prst="rtTriangle">
              <a:avLst/>
            </a:prstGeom>
            <a:solidFill>
              <a:srgbClr val="94D68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horz" anchor="ct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A</a:t>
              </a:r>
            </a:p>
          </p:txBody>
        </p:sp>
        <p:grpSp>
          <p:nvGrpSpPr>
            <p:cNvPr id="206" name="Group 205"/>
            <p:cNvGrpSpPr/>
            <p:nvPr/>
          </p:nvGrpSpPr>
          <p:grpSpPr>
            <a:xfrm>
              <a:off x="7155621" y="5671310"/>
              <a:ext cx="362747" cy="328868"/>
              <a:chOff x="7155621" y="5671310"/>
              <a:chExt cx="362747" cy="328868"/>
            </a:xfrm>
          </p:grpSpPr>
          <p:sp>
            <p:nvSpPr>
              <p:cNvPr id="207" name="Right Triangle 206"/>
              <p:cNvSpPr/>
              <p:nvPr/>
            </p:nvSpPr>
            <p:spPr>
              <a:xfrm rot="10800000">
                <a:off x="7155621" y="5671311"/>
                <a:ext cx="362747" cy="328867"/>
              </a:xfrm>
              <a:prstGeom prst="rtTriangle">
                <a:avLst/>
              </a:prstGeom>
              <a:solidFill>
                <a:srgbClr val="D66C64"/>
              </a:solidFill>
              <a:ln w="9525" cap="flat" cmpd="sng" algn="ctr">
                <a:solidFill>
                  <a:srgbClr val="3B0083"/>
                </a:solidFill>
                <a:prstDash val="solid"/>
                <a:round/>
                <a:headEnd type="none" w="med" len="med"/>
                <a:tailEnd type="none" w="med" len="med"/>
              </a:ln>
              <a:effectLst>
                <a:outerShdw dist="35921" dir="2700000" algn="ctr" rotWithShape="0">
                  <a:srgbClr val="928B81"/>
                </a:outerShdw>
              </a:effectLst>
            </p:spPr>
            <p:txBody>
              <a:bodyPr vert="wordArtVert" anchor="ctr"/>
              <a:lstStyle/>
              <a:p>
                <a:pPr algn="ctr" fontAlgn="auto">
                  <a:spcBef>
                    <a:spcPts val="0"/>
                  </a:spcBef>
                  <a:spcAft>
                    <a:spcPts val="0"/>
                  </a:spcAft>
                  <a:defRPr/>
                </a:pPr>
                <a:endParaRPr lang="en-GB" sz="1300" b="1" kern="0" dirty="0" smtClean="0">
                  <a:latin typeface="Arial" panose="020B0604020202020204" pitchFamily="34" charset="0"/>
                  <a:cs typeface="Arial" panose="020B0604020202020204" pitchFamily="34" charset="0"/>
                </a:endParaRPr>
              </a:p>
            </p:txBody>
          </p:sp>
          <p:sp>
            <p:nvSpPr>
              <p:cNvPr id="208" name="TextBox 207"/>
              <p:cNvSpPr txBox="1"/>
              <p:nvPr/>
            </p:nvSpPr>
            <p:spPr>
              <a:xfrm>
                <a:off x="7318961" y="5671310"/>
                <a:ext cx="199407" cy="200055"/>
              </a:xfrm>
              <a:prstGeom prst="rect">
                <a:avLst/>
              </a:prstGeom>
              <a:noFill/>
            </p:spPr>
            <p:txBody>
              <a:bodyPr wrap="square" tIns="0" bIns="0" rtlCol="0">
                <a:spAutoFit/>
              </a:bodyPr>
              <a:lstStyle/>
              <a:p>
                <a:pPr algn="ctr" fontAlgn="auto">
                  <a:spcBef>
                    <a:spcPts val="0"/>
                  </a:spcBef>
                  <a:spcAft>
                    <a:spcPts val="0"/>
                  </a:spcAft>
                  <a:defRPr/>
                </a:pPr>
                <a:r>
                  <a:rPr lang="en-GB" sz="1300" b="1" kern="0" dirty="0" smtClean="0">
                    <a:latin typeface="Arial" panose="020B0604020202020204" pitchFamily="34" charset="0"/>
                    <a:cs typeface="Arial" panose="020B0604020202020204" pitchFamily="34" charset="0"/>
                  </a:rPr>
                  <a:t>R</a:t>
                </a:r>
              </a:p>
            </p:txBody>
          </p:sp>
        </p:grpSp>
      </p:grpSp>
    </p:spTree>
    <p:extLst>
      <p:ext uri="{BB962C8B-B14F-4D97-AF65-F5344CB8AC3E}">
        <p14:creationId xmlns:p14="http://schemas.microsoft.com/office/powerpoint/2010/main" val="740341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0825" y="2974975"/>
            <a:ext cx="8642350" cy="908050"/>
          </a:xfrm>
          <a:prstGeom prst="rect">
            <a:avLst/>
          </a:prstGeom>
        </p:spPr>
        <p:txBody>
          <a:bodyPr anchor="ctr"/>
          <a:lstStyle>
            <a:lvl1pPr algn="l" rtl="0" eaLnBrk="0" fontAlgn="base" hangingPunct="0">
              <a:spcBef>
                <a:spcPct val="0"/>
              </a:spcBef>
              <a:spcAft>
                <a:spcPct val="0"/>
              </a:spcAft>
              <a:defRPr sz="2400" b="1">
                <a:solidFill>
                  <a:schemeClr val="accent1"/>
                </a:solidFill>
                <a:latin typeface="Noa LT Pro" panose="020B0603050000020004" pitchFamily="34" charset="0"/>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a:lstStyle>
          <a:p>
            <a:pPr algn="ctr"/>
            <a:r>
              <a:rPr lang="nl-NL" sz="4000" kern="0" dirty="0" smtClean="0">
                <a:solidFill>
                  <a:srgbClr val="10315F"/>
                </a:solidFill>
                <a:latin typeface="Arial" panose="020B0604020202020204" pitchFamily="34" charset="0"/>
                <a:cs typeface="Arial" panose="020B0604020202020204" pitchFamily="34" charset="0"/>
              </a:rPr>
              <a:t>Appendix</a:t>
            </a:r>
          </a:p>
          <a:p>
            <a:pPr algn="ctr"/>
            <a:r>
              <a:rPr lang="nl-NL" sz="2800" b="0" kern="0" dirty="0" smtClean="0">
                <a:solidFill>
                  <a:srgbClr val="10315F"/>
                </a:solidFill>
                <a:latin typeface="Arial" panose="020B0604020202020204" pitchFamily="34" charset="0"/>
                <a:cs typeface="Arial" panose="020B0604020202020204" pitchFamily="34" charset="0"/>
              </a:rPr>
              <a:t>Contact list</a:t>
            </a:r>
            <a:endParaRPr lang="nl-NL" sz="2800" b="0" kern="0" dirty="0">
              <a:solidFill>
                <a:srgbClr val="1031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072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a:spLocks noGrp="1"/>
          </p:cNvSpPr>
          <p:nvPr>
            <p:ph type="title"/>
          </p:nvPr>
        </p:nvSpPr>
        <p:spPr/>
        <p:txBody>
          <a:bodyPr/>
          <a:lstStyle/>
          <a:p>
            <a:r>
              <a:rPr lang="en-GB" dirty="0" smtClean="0"/>
              <a:t>Contact list</a:t>
            </a:r>
            <a:endParaRPr lang="en-GB" dirty="0"/>
          </a:p>
        </p:txBody>
      </p:sp>
      <p:graphicFrame>
        <p:nvGraphicFramePr>
          <p:cNvPr id="41" name="Table 40"/>
          <p:cNvGraphicFramePr>
            <a:graphicFrameLocks noGrp="1"/>
          </p:cNvGraphicFramePr>
          <p:nvPr>
            <p:extLst>
              <p:ext uri="{D42A27DB-BD31-4B8C-83A1-F6EECF244321}">
                <p14:modId xmlns:p14="http://schemas.microsoft.com/office/powerpoint/2010/main" val="249644333"/>
              </p:ext>
            </p:extLst>
          </p:nvPr>
        </p:nvGraphicFramePr>
        <p:xfrm>
          <a:off x="431539" y="1397000"/>
          <a:ext cx="8208912" cy="4194810"/>
        </p:xfrm>
        <a:graphic>
          <a:graphicData uri="http://schemas.openxmlformats.org/drawingml/2006/table">
            <a:tbl>
              <a:tblPr firstRow="1" bandRow="1">
                <a:tableStyleId>{5C22544A-7EE6-4342-B048-85BDC9FD1C3A}</a:tableStyleId>
              </a:tblPr>
              <a:tblGrid>
                <a:gridCol w="2052228"/>
                <a:gridCol w="2052228"/>
                <a:gridCol w="2052228"/>
                <a:gridCol w="2052228"/>
              </a:tblGrid>
              <a:tr h="370840">
                <a:tc>
                  <a:txBody>
                    <a:bodyPr/>
                    <a:lstStyle/>
                    <a:p>
                      <a:r>
                        <a:rPr lang="en-GB" dirty="0" smtClean="0">
                          <a:latin typeface="Arial" panose="020B0604020202020204" pitchFamily="34" charset="0"/>
                          <a:cs typeface="Arial" panose="020B0604020202020204" pitchFamily="34" charset="0"/>
                        </a:rPr>
                        <a:t>Content</a:t>
                      </a:r>
                      <a:endParaRPr lang="en-GB" dirty="0">
                        <a:latin typeface="Arial" panose="020B0604020202020204" pitchFamily="34" charset="0"/>
                        <a:cs typeface="Arial" panose="020B0604020202020204" pitchFamily="34" charset="0"/>
                      </a:endParaRPr>
                    </a:p>
                  </a:txBody>
                  <a:tcPr>
                    <a:solidFill>
                      <a:srgbClr val="10315F"/>
                    </a:solidFill>
                  </a:tcPr>
                </a:tc>
                <a:tc>
                  <a:txBody>
                    <a:bodyPr/>
                    <a:lstStyle/>
                    <a:p>
                      <a:r>
                        <a:rPr lang="en-GB" dirty="0" smtClean="0">
                          <a:latin typeface="Arial" panose="020B0604020202020204" pitchFamily="34" charset="0"/>
                          <a:cs typeface="Arial" panose="020B0604020202020204" pitchFamily="34" charset="0"/>
                        </a:rPr>
                        <a:t>Contact</a:t>
                      </a:r>
                      <a:endParaRPr lang="en-GB" dirty="0">
                        <a:latin typeface="Arial" panose="020B0604020202020204" pitchFamily="34" charset="0"/>
                        <a:cs typeface="Arial" panose="020B0604020202020204" pitchFamily="34" charset="0"/>
                      </a:endParaRPr>
                    </a:p>
                  </a:txBody>
                  <a:tcPr>
                    <a:solidFill>
                      <a:srgbClr val="10315F"/>
                    </a:solidFill>
                  </a:tcPr>
                </a:tc>
                <a:tc>
                  <a:txBody>
                    <a:bodyPr/>
                    <a:lstStyle/>
                    <a:p>
                      <a:r>
                        <a:rPr lang="en-GB" dirty="0" smtClean="0">
                          <a:latin typeface="Arial" panose="020B0604020202020204" pitchFamily="34" charset="0"/>
                          <a:cs typeface="Arial" panose="020B0604020202020204" pitchFamily="34" charset="0"/>
                        </a:rPr>
                        <a:t>Unit</a:t>
                      </a:r>
                      <a:endParaRPr lang="en-GB" dirty="0">
                        <a:latin typeface="Arial" panose="020B0604020202020204" pitchFamily="34" charset="0"/>
                        <a:cs typeface="Arial" panose="020B0604020202020204" pitchFamily="34" charset="0"/>
                      </a:endParaRPr>
                    </a:p>
                  </a:txBody>
                  <a:tcPr>
                    <a:solidFill>
                      <a:srgbClr val="10315F"/>
                    </a:solidFill>
                  </a:tcPr>
                </a:tc>
                <a:tc>
                  <a:txBody>
                    <a:bodyPr/>
                    <a:lstStyle/>
                    <a:p>
                      <a:r>
                        <a:rPr lang="en-GB" dirty="0" smtClean="0">
                          <a:latin typeface="Arial" panose="020B0604020202020204" pitchFamily="34" charset="0"/>
                          <a:cs typeface="Arial" panose="020B0604020202020204" pitchFamily="34" charset="0"/>
                        </a:rPr>
                        <a:t>E-mail</a:t>
                      </a:r>
                      <a:endParaRPr lang="en-GB" dirty="0">
                        <a:latin typeface="Arial" panose="020B0604020202020204" pitchFamily="34" charset="0"/>
                        <a:cs typeface="Arial" panose="020B0604020202020204" pitchFamily="34" charset="0"/>
                      </a:endParaRPr>
                    </a:p>
                  </a:txBody>
                  <a:tcPr>
                    <a:solidFill>
                      <a:srgbClr val="10315F"/>
                    </a:solidFill>
                  </a:tcPr>
                </a:tc>
              </a:tr>
              <a:tr h="370840">
                <a:tc>
                  <a:txBody>
                    <a:bodyPr/>
                    <a:lstStyle/>
                    <a:p>
                      <a:r>
                        <a:rPr lang="en-GB" dirty="0" smtClean="0">
                          <a:latin typeface="Arial" panose="020B0604020202020204" pitchFamily="34" charset="0"/>
                          <a:cs typeface="Arial" panose="020B0604020202020204" pitchFamily="34" charset="0"/>
                        </a:rPr>
                        <a:t>Station coordination</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Sanja Mravik</a:t>
                      </a:r>
                    </a:p>
                    <a:p>
                      <a:r>
                        <a:rPr lang="en-GB" dirty="0" smtClean="0">
                          <a:latin typeface="Arial" panose="020B0604020202020204" pitchFamily="34" charset="0"/>
                          <a:cs typeface="Arial" panose="020B0604020202020204" pitchFamily="34" charset="0"/>
                        </a:rPr>
                        <a:t>Duncan</a:t>
                      </a:r>
                      <a:r>
                        <a:rPr lang="en-GB" baseline="0" dirty="0" smtClean="0">
                          <a:latin typeface="Arial" panose="020B0604020202020204" pitchFamily="34" charset="0"/>
                          <a:cs typeface="Arial" panose="020B0604020202020204" pitchFamily="34" charset="0"/>
                        </a:rPr>
                        <a:t> Tol</a:t>
                      </a:r>
                    </a:p>
                    <a:p>
                      <a:r>
                        <a:rPr lang="en-GB" baseline="0" dirty="0" smtClean="0">
                          <a:latin typeface="Arial" panose="020B0604020202020204" pitchFamily="34" charset="0"/>
                          <a:cs typeface="Arial" panose="020B0604020202020204" pitchFamily="34" charset="0"/>
                        </a:rPr>
                        <a:t>Marco van den Berg</a:t>
                      </a:r>
                    </a:p>
                    <a:p>
                      <a:r>
                        <a:rPr lang="en-GB" baseline="0" dirty="0" smtClean="0">
                          <a:latin typeface="Arial" panose="020B0604020202020204" pitchFamily="34" charset="0"/>
                          <a:cs typeface="Arial" panose="020B0604020202020204" pitchFamily="34" charset="0"/>
                        </a:rPr>
                        <a:t>Kenneth Fong</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Operations Development (FJ)</a:t>
                      </a:r>
                    </a:p>
                  </a:txBody>
                  <a:tcPr/>
                </a:tc>
                <a:tc>
                  <a:txBody>
                    <a:bodyPr/>
                    <a:lstStyle/>
                    <a:p>
                      <a:r>
                        <a:rPr lang="en-US" sz="900" dirty="0" smtClean="0">
                          <a:latin typeface="Arial" panose="020B0604020202020204" pitchFamily="34" charset="0"/>
                          <a:cs typeface="Arial" panose="020B0604020202020204" pitchFamily="34" charset="0"/>
                          <a:hlinkClick r:id="rId2"/>
                        </a:rPr>
                        <a:t>Sanja.mravik@klmcargo.com</a:t>
                      </a:r>
                      <a:endParaRPr lang="en-US" sz="900" dirty="0" smtClean="0">
                        <a:latin typeface="Arial" panose="020B0604020202020204" pitchFamily="34" charset="0"/>
                        <a:cs typeface="Arial" panose="020B0604020202020204" pitchFamily="34" charset="0"/>
                      </a:endParaRPr>
                    </a:p>
                    <a:p>
                      <a:r>
                        <a:rPr lang="en-US" sz="900" dirty="0" smtClean="0">
                          <a:latin typeface="Arial" panose="020B0604020202020204" pitchFamily="34" charset="0"/>
                          <a:cs typeface="Arial" panose="020B0604020202020204" pitchFamily="34" charset="0"/>
                          <a:hlinkClick r:id="rId3"/>
                        </a:rPr>
                        <a:t>Duncan.Tol@klmcargo.com</a:t>
                      </a:r>
                      <a:endParaRPr lang="en-US" sz="900" dirty="0" smtClean="0">
                        <a:latin typeface="Arial" panose="020B0604020202020204" pitchFamily="34" charset="0"/>
                        <a:cs typeface="Arial" panose="020B0604020202020204" pitchFamily="34" charset="0"/>
                      </a:endParaRPr>
                    </a:p>
                    <a:p>
                      <a:r>
                        <a:rPr lang="en-US" sz="900" dirty="0" smtClean="0">
                          <a:latin typeface="Arial" panose="020B0604020202020204" pitchFamily="34" charset="0"/>
                          <a:cs typeface="Arial" panose="020B0604020202020204" pitchFamily="34" charset="0"/>
                          <a:hlinkClick r:id="rId4"/>
                        </a:rPr>
                        <a:t>Marco-van-den.Berg@klmcargo.com</a:t>
                      </a:r>
                      <a:r>
                        <a:rPr lang="en-US" sz="900" baseline="0" dirty="0" smtClean="0">
                          <a:latin typeface="Arial" panose="020B0604020202020204" pitchFamily="34" charset="0"/>
                          <a:cs typeface="Arial" panose="020B0604020202020204" pitchFamily="34" charset="0"/>
                        </a:rPr>
                        <a:t> </a:t>
                      </a:r>
                      <a:endParaRPr lang="en-US" sz="900" dirty="0" smtClean="0">
                        <a:latin typeface="Arial" panose="020B0604020202020204" pitchFamily="34" charset="0"/>
                        <a:cs typeface="Arial" panose="020B0604020202020204" pitchFamily="34" charset="0"/>
                      </a:endParaRPr>
                    </a:p>
                    <a:p>
                      <a:r>
                        <a:rPr lang="en-US" sz="900" dirty="0" smtClean="0">
                          <a:latin typeface="Arial" panose="020B0604020202020204" pitchFamily="34" charset="0"/>
                          <a:cs typeface="Arial" panose="020B0604020202020204" pitchFamily="34" charset="0"/>
                          <a:hlinkClick r:id="rId5"/>
                        </a:rPr>
                        <a:t>Kenneth.Fong@klmcargo.com</a:t>
                      </a:r>
                      <a:endParaRPr lang="en-US" sz="900" dirty="0" smtClean="0">
                        <a:latin typeface="Arial" panose="020B0604020202020204" pitchFamily="34" charset="0"/>
                        <a:cs typeface="Arial" panose="020B0604020202020204" pitchFamily="34" charset="0"/>
                      </a:endParaRPr>
                    </a:p>
                  </a:txBody>
                  <a:tcPr/>
                </a:tc>
              </a:tr>
              <a:tr h="370840">
                <a:tc>
                  <a:txBody>
                    <a:bodyPr/>
                    <a:lstStyle/>
                    <a:p>
                      <a:r>
                        <a:rPr lang="en-GB" dirty="0" smtClean="0">
                          <a:latin typeface="Arial" panose="020B0604020202020204" pitchFamily="34" charset="0"/>
                          <a:cs typeface="Arial" panose="020B0604020202020204" pitchFamily="34" charset="0"/>
                        </a:rPr>
                        <a:t>Contracts / supplier issues</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Willem van Roozendaal</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Procurement</a:t>
                      </a:r>
                    </a:p>
                    <a:p>
                      <a:endParaRPr lang="en-GB" dirty="0" smtClean="0">
                        <a:latin typeface="Arial" panose="020B0604020202020204" pitchFamily="34" charset="0"/>
                        <a:cs typeface="Arial" panose="020B0604020202020204" pitchFamily="34" charset="0"/>
                      </a:endParaRPr>
                    </a:p>
                  </a:txBody>
                  <a:tcPr/>
                </a:tc>
                <a:tc>
                  <a:txBody>
                    <a:bodyPr/>
                    <a:lstStyle/>
                    <a:p>
                      <a:r>
                        <a:rPr lang="en-GB" sz="900" dirty="0" smtClean="0">
                          <a:latin typeface="Arial" panose="020B0604020202020204" pitchFamily="34" charset="0"/>
                          <a:cs typeface="Arial" panose="020B0604020202020204" pitchFamily="34" charset="0"/>
                          <a:hlinkClick r:id="rId6"/>
                        </a:rPr>
                        <a:t>willem.roozendaal@klmcargo.com</a:t>
                      </a:r>
                      <a:r>
                        <a:rPr lang="en-GB" sz="900" baseline="0" dirty="0" smtClean="0">
                          <a:latin typeface="Arial" panose="020B060402020202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a:txBody>
                  <a:tcPr/>
                </a:tc>
              </a:tr>
              <a:tr h="409012">
                <a:tc>
                  <a:txBody>
                    <a:bodyPr/>
                    <a:lstStyle/>
                    <a:p>
                      <a:r>
                        <a:rPr lang="en-GB" dirty="0" smtClean="0">
                          <a:latin typeface="Arial" panose="020B0604020202020204" pitchFamily="34" charset="0"/>
                          <a:cs typeface="Arial" panose="020B0604020202020204" pitchFamily="34" charset="0"/>
                        </a:rPr>
                        <a:t>Local</a:t>
                      </a:r>
                      <a:r>
                        <a:rPr lang="en-GB" baseline="0" dirty="0" smtClean="0">
                          <a:latin typeface="Arial" panose="020B0604020202020204" pitchFamily="34" charset="0"/>
                          <a:cs typeface="Arial" panose="020B0604020202020204" pitchFamily="34" charset="0"/>
                        </a:rPr>
                        <a:t> conditions / bookings</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Local CSO</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CSO</a:t>
                      </a:r>
                    </a:p>
                  </a:txBody>
                  <a:tcPr/>
                </a:tc>
                <a:tc>
                  <a:txBody>
                    <a:bodyPr/>
                    <a:lstStyle/>
                    <a:p>
                      <a:r>
                        <a:rPr lang="en-GB" sz="900" dirty="0" smtClean="0">
                          <a:latin typeface="Arial" panose="020B0604020202020204" pitchFamily="34" charset="0"/>
                          <a:cs typeface="Arial" panose="020B0604020202020204" pitchFamily="34" charset="0"/>
                        </a:rPr>
                        <a:t>local</a:t>
                      </a:r>
                      <a:endParaRPr lang="en-GB" sz="900" dirty="0">
                        <a:latin typeface="Arial" panose="020B0604020202020204" pitchFamily="34" charset="0"/>
                        <a:cs typeface="Arial" panose="020B0604020202020204" pitchFamily="34" charset="0"/>
                      </a:endParaRPr>
                    </a:p>
                  </a:txBody>
                  <a:tcPr/>
                </a:tc>
              </a:tr>
              <a:tr h="370840">
                <a:tc>
                  <a:txBody>
                    <a:bodyPr/>
                    <a:lstStyle/>
                    <a:p>
                      <a:r>
                        <a:rPr lang="en-GB" dirty="0" smtClean="0">
                          <a:latin typeface="Arial" panose="020B0604020202020204" pitchFamily="34" charset="0"/>
                          <a:cs typeface="Arial" panose="020B0604020202020204" pitchFamily="34" charset="0"/>
                        </a:rPr>
                        <a:t>IT systems</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Fred Timmers / Wilbert Akkermans</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EGFL Project Team</a:t>
                      </a:r>
                      <a:endParaRPr lang="en-GB" dirty="0">
                        <a:latin typeface="Arial" panose="020B0604020202020204" pitchFamily="34" charset="0"/>
                        <a:cs typeface="Arial" panose="020B0604020202020204" pitchFamily="34" charset="0"/>
                      </a:endParaRPr>
                    </a:p>
                  </a:txBody>
                  <a:tcPr/>
                </a:tc>
                <a:tc>
                  <a:txBody>
                    <a:bodyPr/>
                    <a:lstStyle/>
                    <a:p>
                      <a:r>
                        <a:rPr lang="en-GB" sz="900" dirty="0" smtClean="0">
                          <a:latin typeface="Arial" panose="020B0604020202020204" pitchFamily="34" charset="0"/>
                          <a:cs typeface="Arial" panose="020B0604020202020204" pitchFamily="34" charset="0"/>
                          <a:hlinkClick r:id="rId7"/>
                        </a:rPr>
                        <a:t>fred.timmers@klmcargo.com</a:t>
                      </a:r>
                      <a:r>
                        <a:rPr lang="en-GB" sz="900" dirty="0" smtClean="0">
                          <a:latin typeface="Arial" panose="020B0604020202020204" pitchFamily="34" charset="0"/>
                          <a:cs typeface="Arial" panose="020B0604020202020204" pitchFamily="34" charset="0"/>
                        </a:rPr>
                        <a:t> / </a:t>
                      </a:r>
                      <a:r>
                        <a:rPr lang="en-GB" sz="900" dirty="0" smtClean="0">
                          <a:latin typeface="Arial" panose="020B0604020202020204" pitchFamily="34" charset="0"/>
                          <a:cs typeface="Arial" panose="020B0604020202020204" pitchFamily="34" charset="0"/>
                          <a:hlinkClick r:id="rId8"/>
                        </a:rPr>
                        <a:t>wilbert.akkermans@klmcargo.com</a:t>
                      </a:r>
                      <a:r>
                        <a:rPr lang="en-GB" sz="900" dirty="0" smtClean="0">
                          <a:latin typeface="Arial" panose="020B060402020202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a:txBody>
                  <a:tcPr/>
                </a:tc>
              </a:tr>
              <a:tr h="370840">
                <a:tc>
                  <a:txBody>
                    <a:bodyPr/>
                    <a:lstStyle/>
                    <a:p>
                      <a:r>
                        <a:rPr lang="en-GB" dirty="0" smtClean="0">
                          <a:latin typeface="Arial" panose="020B0604020202020204" pitchFamily="34" charset="0"/>
                          <a:cs typeface="Arial" panose="020B0604020202020204" pitchFamily="34" charset="0"/>
                        </a:rPr>
                        <a:t>Truck planning</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Network Planners</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Network Planning</a:t>
                      </a:r>
                    </a:p>
                    <a:p>
                      <a:endParaRPr lang="en-GB" dirty="0">
                        <a:latin typeface="Arial" panose="020B0604020202020204" pitchFamily="34" charset="0"/>
                        <a:cs typeface="Arial" panose="020B0604020202020204" pitchFamily="34" charset="0"/>
                      </a:endParaRPr>
                    </a:p>
                  </a:txBody>
                  <a:tcPr/>
                </a:tc>
                <a:tc>
                  <a:txBody>
                    <a:bodyPr/>
                    <a:lstStyle/>
                    <a:p>
                      <a:r>
                        <a:rPr lang="en-US" sz="900" dirty="0" smtClean="0">
                          <a:latin typeface="Arial" panose="020B0604020202020204" pitchFamily="34" charset="0"/>
                          <a:cs typeface="Arial" panose="020B0604020202020204" pitchFamily="34" charset="0"/>
                          <a:hlinkClick r:id="rId9"/>
                        </a:rPr>
                        <a:t>SPLCP.1@klmcargo.com</a:t>
                      </a:r>
                      <a:r>
                        <a:rPr lang="en-US" sz="900" dirty="0" smtClean="0">
                          <a:latin typeface="Arial" panose="020B0604020202020204" pitchFamily="34" charset="0"/>
                          <a:cs typeface="Arial" panose="020B0604020202020204" pitchFamily="34" charset="0"/>
                        </a:rPr>
                        <a:t> –</a:t>
                      </a:r>
                    </a:p>
                    <a:p>
                      <a:r>
                        <a:rPr lang="en-US" sz="900" dirty="0" smtClean="0">
                          <a:latin typeface="Arial" panose="020B0604020202020204" pitchFamily="34" charset="0"/>
                          <a:cs typeface="Arial" panose="020B0604020202020204" pitchFamily="34" charset="0"/>
                        </a:rPr>
                        <a:t>Nordics and eastern Europe</a:t>
                      </a:r>
                    </a:p>
                    <a:p>
                      <a:r>
                        <a:rPr lang="en-US" sz="900" dirty="0" smtClean="0">
                          <a:latin typeface="Arial" panose="020B0604020202020204" pitchFamily="34" charset="0"/>
                          <a:cs typeface="Arial" panose="020B0604020202020204" pitchFamily="34" charset="0"/>
                          <a:hlinkClick r:id="rId10"/>
                        </a:rPr>
                        <a:t>SPLCP.2@klmcargo.com</a:t>
                      </a:r>
                      <a:r>
                        <a:rPr lang="en-US" sz="900" dirty="0" smtClean="0">
                          <a:latin typeface="Arial" panose="020B0604020202020204" pitchFamily="34" charset="0"/>
                          <a:cs typeface="Arial" panose="020B0604020202020204" pitchFamily="34" charset="0"/>
                        </a:rPr>
                        <a:t> –</a:t>
                      </a:r>
                    </a:p>
                    <a:p>
                      <a:r>
                        <a:rPr lang="en-US" sz="900" dirty="0" smtClean="0">
                          <a:latin typeface="Arial" panose="020B0604020202020204" pitchFamily="34" charset="0"/>
                          <a:cs typeface="Arial" panose="020B0604020202020204" pitchFamily="34" charset="0"/>
                        </a:rPr>
                        <a:t>Germany</a:t>
                      </a:r>
                    </a:p>
                    <a:p>
                      <a:r>
                        <a:rPr lang="en-US" sz="900" dirty="0" smtClean="0">
                          <a:latin typeface="Arial" panose="020B0604020202020204" pitchFamily="34" charset="0"/>
                          <a:cs typeface="Arial" panose="020B0604020202020204" pitchFamily="34" charset="0"/>
                          <a:hlinkClick r:id="rId11"/>
                        </a:rPr>
                        <a:t>SPLCP.3@klmcargo.com</a:t>
                      </a:r>
                      <a:r>
                        <a:rPr lang="en-US" sz="900" dirty="0" smtClean="0">
                          <a:latin typeface="Arial" panose="020B0604020202020204" pitchFamily="34" charset="0"/>
                          <a:cs typeface="Arial" panose="020B0604020202020204" pitchFamily="34" charset="0"/>
                        </a:rPr>
                        <a:t> – </a:t>
                      </a:r>
                    </a:p>
                    <a:p>
                      <a:r>
                        <a:rPr lang="en-US" sz="900" dirty="0" smtClean="0">
                          <a:latin typeface="Arial" panose="020B0604020202020204" pitchFamily="34" charset="0"/>
                          <a:cs typeface="Arial" panose="020B0604020202020204" pitchFamily="34" charset="0"/>
                        </a:rPr>
                        <a:t>Italy and Switzerland</a:t>
                      </a:r>
                    </a:p>
                    <a:p>
                      <a:r>
                        <a:rPr lang="en-US" sz="900" dirty="0" smtClean="0">
                          <a:latin typeface="Arial" panose="020B0604020202020204" pitchFamily="34" charset="0"/>
                          <a:cs typeface="Arial" panose="020B0604020202020204" pitchFamily="34" charset="0"/>
                          <a:hlinkClick r:id="rId12"/>
                        </a:rPr>
                        <a:t>SPLCP.6@klmcargo.com</a:t>
                      </a:r>
                      <a:r>
                        <a:rPr lang="en-US" sz="900" dirty="0" smtClean="0">
                          <a:latin typeface="Arial" panose="020B0604020202020204" pitchFamily="34" charset="0"/>
                          <a:cs typeface="Arial" panose="020B0604020202020204" pitchFamily="34" charset="0"/>
                        </a:rPr>
                        <a:t> – </a:t>
                      </a:r>
                    </a:p>
                    <a:p>
                      <a:r>
                        <a:rPr lang="en-US" sz="900" dirty="0" smtClean="0">
                          <a:latin typeface="Arial" panose="020B0604020202020204" pitchFamily="34" charset="0"/>
                          <a:cs typeface="Arial" panose="020B0604020202020204" pitchFamily="34" charset="0"/>
                        </a:rPr>
                        <a:t>UK/IE and Benelux</a:t>
                      </a:r>
                    </a:p>
                  </a:txBody>
                  <a:tcPr/>
                </a:tc>
              </a:tr>
              <a:tr h="370840">
                <a:tc>
                  <a:txBody>
                    <a:bodyPr/>
                    <a:lstStyle/>
                    <a:p>
                      <a:r>
                        <a:rPr lang="en-GB" dirty="0" smtClean="0">
                          <a:latin typeface="Arial" panose="020B0604020202020204" pitchFamily="34" charset="0"/>
                          <a:cs typeface="Arial" panose="020B0604020202020204" pitchFamily="34" charset="0"/>
                        </a:rPr>
                        <a:t>Escalation</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Simon Spoor</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EGFL Project Team</a:t>
                      </a:r>
                    </a:p>
                  </a:txBody>
                  <a:tcPr/>
                </a:tc>
                <a:tc>
                  <a:txBody>
                    <a:bodyPr/>
                    <a:lstStyle/>
                    <a:p>
                      <a:r>
                        <a:rPr lang="en-GB" sz="900" dirty="0" smtClean="0">
                          <a:latin typeface="Arial" panose="020B0604020202020204" pitchFamily="34" charset="0"/>
                          <a:cs typeface="Arial" panose="020B0604020202020204" pitchFamily="34" charset="0"/>
                          <a:hlinkClick r:id="rId13"/>
                        </a:rPr>
                        <a:t>simon.spoor@klmcargo.com</a:t>
                      </a:r>
                      <a:r>
                        <a:rPr lang="en-GB" sz="900" dirty="0" smtClean="0">
                          <a:latin typeface="Arial" panose="020B060402020202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913569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a:spLocks noGrp="1"/>
          </p:cNvSpPr>
          <p:nvPr>
            <p:ph type="title"/>
          </p:nvPr>
        </p:nvSpPr>
        <p:spPr/>
        <p:txBody>
          <a:bodyPr/>
          <a:lstStyle/>
          <a:p>
            <a:r>
              <a:rPr lang="en-GB" dirty="0" smtClean="0"/>
              <a:t>Communication</a:t>
            </a:r>
            <a:endParaRPr lang="en-GB" dirty="0"/>
          </a:p>
        </p:txBody>
      </p:sp>
      <p:sp>
        <p:nvSpPr>
          <p:cNvPr id="129" name="Isosceles Triangle 128"/>
          <p:cNvSpPr/>
          <p:nvPr/>
        </p:nvSpPr>
        <p:spPr bwMode="auto">
          <a:xfrm>
            <a:off x="3388123" y="1866444"/>
            <a:ext cx="1970408" cy="1613244"/>
          </a:xfrm>
          <a:prstGeom prst="triangle">
            <a:avLst/>
          </a:prstGeom>
          <a:gradFill>
            <a:gsLst>
              <a:gs pos="100000">
                <a:srgbClr val="00A4DE"/>
              </a:gs>
              <a:gs pos="0">
                <a:srgbClr val="00B0F0"/>
              </a:gs>
            </a:gsLst>
            <a:lin ang="5400000" scaled="0"/>
          </a:gradFill>
          <a:ln w="9525" cap="flat" cmpd="sng" algn="ctr">
            <a:solidFill>
              <a:srgbClr val="0094D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396000" rIns="90000" bIns="46800" numCol="1" rtlCol="0" anchor="ctr" anchorCtr="0" compatLnSpc="1">
            <a:prstTxWarp prst="textNoShape">
              <a:avLst/>
            </a:prstTxWarp>
          </a:bodyPr>
          <a:lstStyle/>
          <a:p>
            <a:pPr algn="ctr" fontAlgn="auto">
              <a:spcBef>
                <a:spcPts val="0"/>
              </a:spcBef>
              <a:spcAft>
                <a:spcPts val="0"/>
              </a:spcAft>
            </a:pPr>
            <a:endParaRPr lang="en-GB" b="1" kern="0" dirty="0">
              <a:solidFill>
                <a:schemeClr val="bg1"/>
              </a:solidFill>
              <a:latin typeface="Arial" panose="020B0604020202020204" pitchFamily="34" charset="0"/>
              <a:cs typeface="Arial" panose="020B0604020202020204" pitchFamily="34" charset="0"/>
            </a:endParaRPr>
          </a:p>
        </p:txBody>
      </p:sp>
      <p:sp>
        <p:nvSpPr>
          <p:cNvPr id="130" name="Rectangle 129"/>
          <p:cNvSpPr/>
          <p:nvPr/>
        </p:nvSpPr>
        <p:spPr bwMode="auto">
          <a:xfrm>
            <a:off x="2390719" y="3695328"/>
            <a:ext cx="1384453" cy="280564"/>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Hub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(NP / RM)</a:t>
            </a:r>
          </a:p>
        </p:txBody>
      </p:sp>
      <p:sp>
        <p:nvSpPr>
          <p:cNvPr id="131" name="Rectangle 130"/>
          <p:cNvSpPr/>
          <p:nvPr/>
        </p:nvSpPr>
        <p:spPr bwMode="auto">
          <a:xfrm>
            <a:off x="4901042" y="3479688"/>
            <a:ext cx="2139999" cy="711848"/>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Local AFKL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(ops / commercial)</a:t>
            </a:r>
          </a:p>
        </p:txBody>
      </p:sp>
      <p:sp>
        <p:nvSpPr>
          <p:cNvPr id="132" name="Rectangle 131"/>
          <p:cNvSpPr/>
          <p:nvPr/>
        </p:nvSpPr>
        <p:spPr bwMode="auto">
          <a:xfrm>
            <a:off x="3257899" y="1124744"/>
            <a:ext cx="2230856" cy="666340"/>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Suppliers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(GHA / RFS)</a:t>
            </a:r>
          </a:p>
        </p:txBody>
      </p:sp>
      <p:cxnSp>
        <p:nvCxnSpPr>
          <p:cNvPr id="123" name="Curved Connector 122"/>
          <p:cNvCxnSpPr>
            <a:stCxn id="124" idx="2"/>
            <a:endCxn id="125" idx="1"/>
          </p:cNvCxnSpPr>
          <p:nvPr/>
        </p:nvCxnSpPr>
        <p:spPr bwMode="auto">
          <a:xfrm rot="16200000" flipH="1">
            <a:off x="6183831" y="4090158"/>
            <a:ext cx="448684" cy="465758"/>
          </a:xfrm>
          <a:prstGeom prst="curvedConnector2">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Rectangle 123"/>
          <p:cNvSpPr/>
          <p:nvPr/>
        </p:nvSpPr>
        <p:spPr bwMode="auto">
          <a:xfrm>
            <a:off x="5690353" y="4077097"/>
            <a:ext cx="969880" cy="21599"/>
          </a:xfrm>
          <a:prstGeom prst="rect">
            <a:avLst/>
          </a:prstGeom>
          <a:solidFill>
            <a:srgbClr val="009BE1"/>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5" name="Rectangle 124"/>
          <p:cNvSpPr/>
          <p:nvPr/>
        </p:nvSpPr>
        <p:spPr bwMode="auto">
          <a:xfrm>
            <a:off x="6641052" y="4429852"/>
            <a:ext cx="1981866" cy="235054"/>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Informs customers!</a:t>
            </a:r>
          </a:p>
        </p:txBody>
      </p:sp>
      <p:cxnSp>
        <p:nvCxnSpPr>
          <p:cNvPr id="126" name="Curved Connector 125"/>
          <p:cNvCxnSpPr>
            <a:stCxn id="127" idx="2"/>
            <a:endCxn id="128" idx="3"/>
          </p:cNvCxnSpPr>
          <p:nvPr/>
        </p:nvCxnSpPr>
        <p:spPr bwMode="auto">
          <a:xfrm rot="5400000">
            <a:off x="4926907" y="4078263"/>
            <a:ext cx="473475" cy="513226"/>
          </a:xfrm>
          <a:prstGeom prst="curvedConnector2">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Rectangle 126"/>
          <p:cNvSpPr/>
          <p:nvPr/>
        </p:nvSpPr>
        <p:spPr bwMode="auto">
          <a:xfrm>
            <a:off x="5256075" y="4077097"/>
            <a:ext cx="328364" cy="21041"/>
          </a:xfrm>
          <a:prstGeom prst="rect">
            <a:avLst/>
          </a:prstGeom>
          <a:solidFill>
            <a:srgbClr val="009BE1"/>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8" name="Rectangle 127"/>
          <p:cNvSpPr/>
          <p:nvPr/>
        </p:nvSpPr>
        <p:spPr bwMode="auto">
          <a:xfrm>
            <a:off x="971600" y="4454086"/>
            <a:ext cx="3935431" cy="235054"/>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Ultimately responsible, therefore needs to be able to influence decision-making</a:t>
            </a:r>
          </a:p>
        </p:txBody>
      </p:sp>
      <p:sp>
        <p:nvSpPr>
          <p:cNvPr id="133" name="Rounded Rectangle 132"/>
          <p:cNvSpPr/>
          <p:nvPr/>
        </p:nvSpPr>
        <p:spPr bwMode="auto">
          <a:xfrm>
            <a:off x="1301512" y="5163952"/>
            <a:ext cx="6540976" cy="517776"/>
          </a:xfrm>
          <a:prstGeom prst="roundRect">
            <a:avLst/>
          </a:prstGeom>
          <a:solidFill>
            <a:srgbClr val="10315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Include and make adaptions to the local situation if these surface from the discussion with the ‘triangle’</a:t>
            </a:r>
          </a:p>
        </p:txBody>
      </p:sp>
    </p:spTree>
    <p:extLst>
      <p:ext uri="{BB962C8B-B14F-4D97-AF65-F5344CB8AC3E}">
        <p14:creationId xmlns:p14="http://schemas.microsoft.com/office/powerpoint/2010/main" val="2822948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0825" y="2974975"/>
            <a:ext cx="8642350" cy="908050"/>
          </a:xfrm>
          <a:prstGeom prst="rect">
            <a:avLst/>
          </a:prstGeom>
        </p:spPr>
        <p:txBody>
          <a:bodyPr anchor="ctr"/>
          <a:lstStyle>
            <a:lvl1pPr algn="l" rtl="0" eaLnBrk="0" fontAlgn="base" hangingPunct="0">
              <a:spcBef>
                <a:spcPct val="0"/>
              </a:spcBef>
              <a:spcAft>
                <a:spcPct val="0"/>
              </a:spcAft>
              <a:defRPr sz="2400" b="1">
                <a:solidFill>
                  <a:schemeClr val="accent1"/>
                </a:solidFill>
                <a:latin typeface="Noa LT Pro" panose="020B0603050000020004" pitchFamily="34" charset="0"/>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a:lstStyle>
          <a:p>
            <a:pPr algn="ctr"/>
            <a:r>
              <a:rPr lang="nl-NL" sz="4000" kern="0" dirty="0" smtClean="0">
                <a:solidFill>
                  <a:srgbClr val="10315F"/>
                </a:solidFill>
                <a:latin typeface="Arial" panose="020B0604020202020204" pitchFamily="34" charset="0"/>
                <a:cs typeface="Arial" panose="020B0604020202020204" pitchFamily="34" charset="0"/>
              </a:rPr>
              <a:t>Appendix</a:t>
            </a:r>
          </a:p>
          <a:p>
            <a:pPr algn="ctr"/>
            <a:r>
              <a:rPr lang="nl-NL" sz="2800" b="0" kern="0" dirty="0" smtClean="0">
                <a:solidFill>
                  <a:srgbClr val="10315F"/>
                </a:solidFill>
                <a:latin typeface="Arial" panose="020B0604020202020204" pitchFamily="34" charset="0"/>
                <a:cs typeface="Arial" panose="020B0604020202020204" pitchFamily="34" charset="0"/>
              </a:rPr>
              <a:t>Selective Loading Rules - explanation</a:t>
            </a:r>
            <a:endParaRPr lang="nl-NL" sz="2800" b="0" kern="0" dirty="0">
              <a:solidFill>
                <a:srgbClr val="1031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533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60" dirty="0" smtClean="0"/>
              <a:t>Scope (1/2)</a:t>
            </a:r>
            <a:r>
              <a:rPr lang="en-US" sz="1660" dirty="0"/>
              <a:t/>
            </a:r>
            <a:br>
              <a:rPr lang="en-US" sz="1660" dirty="0"/>
            </a:br>
            <a:r>
              <a:rPr lang="en-US" sz="1660" b="0" dirty="0" smtClean="0"/>
              <a:t>EGFL focuses </a:t>
            </a:r>
            <a:r>
              <a:rPr lang="en-US" sz="1660" b="0" dirty="0"/>
              <a:t>on the initial part of the flow of goods and information from shipper to </a:t>
            </a:r>
            <a:r>
              <a:rPr lang="en-US" sz="1660" b="0" dirty="0" smtClean="0"/>
              <a:t>consignee</a:t>
            </a:r>
            <a:endParaRPr lang="en-GB" sz="1660" dirty="0"/>
          </a:p>
        </p:txBody>
      </p:sp>
      <p:sp>
        <p:nvSpPr>
          <p:cNvPr id="310" name="Rectangle 309"/>
          <p:cNvSpPr/>
          <p:nvPr/>
        </p:nvSpPr>
        <p:spPr bwMode="auto">
          <a:xfrm>
            <a:off x="6651136" y="2986103"/>
            <a:ext cx="1719286" cy="919618"/>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Outstation</a:t>
            </a:r>
          </a:p>
        </p:txBody>
      </p:sp>
      <p:cxnSp>
        <p:nvCxnSpPr>
          <p:cNvPr id="311" name="Straight Arrow Connector 310"/>
          <p:cNvCxnSpPr>
            <a:stCxn id="347" idx="3"/>
            <a:endCxn id="310" idx="1"/>
          </p:cNvCxnSpPr>
          <p:nvPr/>
        </p:nvCxnSpPr>
        <p:spPr bwMode="auto">
          <a:xfrm>
            <a:off x="6411236" y="3445912"/>
            <a:ext cx="239900" cy="0"/>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2" name="Rectangle 311"/>
          <p:cNvSpPr/>
          <p:nvPr/>
        </p:nvSpPr>
        <p:spPr bwMode="auto">
          <a:xfrm>
            <a:off x="773578" y="1376772"/>
            <a:ext cx="1719286" cy="919618"/>
          </a:xfrm>
          <a:prstGeom prst="rect">
            <a:avLst/>
          </a:prstGeom>
          <a:solidFill>
            <a:srgbClr val="BEE7F9"/>
          </a:solidFill>
          <a:ln w="9525" cap="flat" cmpd="sng" algn="ctr">
            <a:no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Shipper</a:t>
            </a:r>
          </a:p>
        </p:txBody>
      </p:sp>
      <p:sp>
        <p:nvSpPr>
          <p:cNvPr id="313" name="Rectangle 312"/>
          <p:cNvSpPr/>
          <p:nvPr/>
        </p:nvSpPr>
        <p:spPr bwMode="auto">
          <a:xfrm>
            <a:off x="2732764" y="1376772"/>
            <a:ext cx="1719286" cy="919618"/>
          </a:xfrm>
          <a:prstGeom prst="rect">
            <a:avLst/>
          </a:prstGeom>
          <a:gradFill>
            <a:gsLst>
              <a:gs pos="100000">
                <a:srgbClr val="00A4DE"/>
              </a:gs>
              <a:gs pos="0">
                <a:srgbClr val="00B0F0"/>
              </a:gs>
            </a:gsLst>
            <a:lin ang="54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Forwarder</a:t>
            </a:r>
          </a:p>
        </p:txBody>
      </p:sp>
      <p:sp>
        <p:nvSpPr>
          <p:cNvPr id="314" name="Rectangle 313"/>
          <p:cNvSpPr/>
          <p:nvPr/>
        </p:nvSpPr>
        <p:spPr bwMode="auto">
          <a:xfrm>
            <a:off x="4691950" y="4575441"/>
            <a:ext cx="1719286" cy="919618"/>
          </a:xfrm>
          <a:prstGeom prst="rect">
            <a:avLst/>
          </a:prstGeom>
          <a:solidFill>
            <a:srgbClr val="BEE7F9"/>
          </a:solidFill>
          <a:ln w="9525" cap="flat" cmpd="sng" algn="ctr">
            <a:no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Consignee</a:t>
            </a:r>
          </a:p>
        </p:txBody>
      </p:sp>
      <p:sp>
        <p:nvSpPr>
          <p:cNvPr id="315" name="Rectangle 314"/>
          <p:cNvSpPr/>
          <p:nvPr/>
        </p:nvSpPr>
        <p:spPr bwMode="auto">
          <a:xfrm>
            <a:off x="2732764" y="4575441"/>
            <a:ext cx="1719286" cy="919618"/>
          </a:xfrm>
          <a:prstGeom prst="rect">
            <a:avLst/>
          </a:prstGeom>
          <a:solidFill>
            <a:srgbClr val="BEE7F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Forwarder</a:t>
            </a:r>
          </a:p>
        </p:txBody>
      </p:sp>
      <p:sp>
        <p:nvSpPr>
          <p:cNvPr id="316" name="Rectangle 315"/>
          <p:cNvSpPr/>
          <p:nvPr/>
        </p:nvSpPr>
        <p:spPr bwMode="auto">
          <a:xfrm>
            <a:off x="6651136" y="1376772"/>
            <a:ext cx="1719286" cy="919618"/>
          </a:xfrm>
          <a:prstGeom prst="rect">
            <a:avLst/>
          </a:prstGeom>
          <a:gradFill>
            <a:gsLst>
              <a:gs pos="100000">
                <a:srgbClr val="00A4DE"/>
              </a:gs>
              <a:gs pos="0">
                <a:srgbClr val="00B0F0"/>
              </a:gs>
            </a:gsLst>
            <a:lin ang="54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Outstation</a:t>
            </a:r>
          </a:p>
        </p:txBody>
      </p:sp>
      <p:cxnSp>
        <p:nvCxnSpPr>
          <p:cNvPr id="317" name="Elbow Connector 316"/>
          <p:cNvCxnSpPr>
            <a:stCxn id="310" idx="2"/>
            <a:endCxn id="332" idx="0"/>
          </p:cNvCxnSpPr>
          <p:nvPr/>
        </p:nvCxnSpPr>
        <p:spPr bwMode="auto">
          <a:xfrm rot="5400000">
            <a:off x="4237140" y="1301803"/>
            <a:ext cx="669721" cy="5877558"/>
          </a:xfrm>
          <a:prstGeom prst="bentConnector3">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 name="Elbow Connector 317"/>
          <p:cNvCxnSpPr>
            <a:stCxn id="316" idx="2"/>
            <a:endCxn id="349" idx="0"/>
          </p:cNvCxnSpPr>
          <p:nvPr/>
        </p:nvCxnSpPr>
        <p:spPr bwMode="auto">
          <a:xfrm rot="5400000">
            <a:off x="4227144" y="-297533"/>
            <a:ext cx="689713" cy="5877558"/>
          </a:xfrm>
          <a:prstGeom prst="bentConnector3">
            <a:avLst>
              <a:gd name="adj1" fmla="val 50000"/>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 name="Straight Arrow Connector 318"/>
          <p:cNvCxnSpPr>
            <a:stCxn id="312" idx="3"/>
            <a:endCxn id="313" idx="1"/>
          </p:cNvCxnSpPr>
          <p:nvPr/>
        </p:nvCxnSpPr>
        <p:spPr bwMode="auto">
          <a:xfrm>
            <a:off x="2492864" y="1836581"/>
            <a:ext cx="239900" cy="0"/>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0" name="Straight Arrow Connector 319"/>
          <p:cNvCxnSpPr>
            <a:stCxn id="313" idx="3"/>
            <a:endCxn id="325" idx="1"/>
          </p:cNvCxnSpPr>
          <p:nvPr/>
        </p:nvCxnSpPr>
        <p:spPr bwMode="auto">
          <a:xfrm>
            <a:off x="4452050" y="1836581"/>
            <a:ext cx="239900" cy="0"/>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1" name="Straight Arrow Connector 320"/>
          <p:cNvCxnSpPr>
            <a:stCxn id="325" idx="3"/>
            <a:endCxn id="316" idx="1"/>
          </p:cNvCxnSpPr>
          <p:nvPr/>
        </p:nvCxnSpPr>
        <p:spPr bwMode="auto">
          <a:xfrm>
            <a:off x="6411236" y="1836581"/>
            <a:ext cx="239900" cy="0"/>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2" name="Straight Arrow Connector 321"/>
          <p:cNvCxnSpPr>
            <a:stCxn id="332" idx="3"/>
            <a:endCxn id="315" idx="1"/>
          </p:cNvCxnSpPr>
          <p:nvPr/>
        </p:nvCxnSpPr>
        <p:spPr bwMode="auto">
          <a:xfrm flipV="1">
            <a:off x="2492864" y="5035250"/>
            <a:ext cx="239900" cy="1"/>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3" name="Straight Arrow Connector 322"/>
          <p:cNvCxnSpPr>
            <a:stCxn id="315" idx="3"/>
            <a:endCxn id="314" idx="1"/>
          </p:cNvCxnSpPr>
          <p:nvPr/>
        </p:nvCxnSpPr>
        <p:spPr bwMode="auto">
          <a:xfrm>
            <a:off x="4452050" y="5035250"/>
            <a:ext cx="239900" cy="0"/>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4" name="Elbow Connector 323"/>
          <p:cNvCxnSpPr>
            <a:stCxn id="344" idx="2"/>
            <a:endCxn id="332" idx="1"/>
          </p:cNvCxnSpPr>
          <p:nvPr/>
        </p:nvCxnSpPr>
        <p:spPr bwMode="auto">
          <a:xfrm rot="5400000">
            <a:off x="1618228" y="3061072"/>
            <a:ext cx="1129530" cy="2818829"/>
          </a:xfrm>
          <a:prstGeom prst="bentConnector4">
            <a:avLst>
              <a:gd name="adj1" fmla="val 15412"/>
              <a:gd name="adj2" fmla="val 109006"/>
            </a:avLst>
          </a:prstGeom>
          <a:solidFill>
            <a:srgbClr val="BEE7F9"/>
          </a:solidFill>
          <a:ln w="9525" cap="flat" cmpd="sng" algn="ctr">
            <a:solidFill>
              <a:srgbClr val="0094D8"/>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5" name="Rectangle 324"/>
          <p:cNvSpPr/>
          <p:nvPr/>
        </p:nvSpPr>
        <p:spPr bwMode="auto">
          <a:xfrm>
            <a:off x="4691950" y="1376772"/>
            <a:ext cx="1719286" cy="919618"/>
          </a:xfrm>
          <a:prstGeom prst="rect">
            <a:avLst/>
          </a:prstGeom>
          <a:solidFill>
            <a:srgbClr val="FFFFFF"/>
          </a:solidFill>
          <a:ln w="9525" cap="flat" cmpd="sng" algn="ctr">
            <a:solidFill>
              <a:srgbClr val="0094D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326" name="Group 325"/>
          <p:cNvGrpSpPr>
            <a:grpSpLocks noChangeAspect="1"/>
          </p:cNvGrpSpPr>
          <p:nvPr/>
        </p:nvGrpSpPr>
        <p:grpSpPr>
          <a:xfrm>
            <a:off x="5033283" y="1588003"/>
            <a:ext cx="1036621" cy="497155"/>
            <a:chOff x="7931150" y="4370388"/>
            <a:chExt cx="933450" cy="447675"/>
          </a:xfrm>
          <a:solidFill>
            <a:srgbClr val="10315F"/>
          </a:solidFill>
        </p:grpSpPr>
        <p:sp>
          <p:nvSpPr>
            <p:cNvPr id="327" name="Oval 51"/>
            <p:cNvSpPr>
              <a:spLocks noChangeArrowheads="1"/>
            </p:cNvSpPr>
            <p:nvPr/>
          </p:nvSpPr>
          <p:spPr bwMode="auto">
            <a:xfrm>
              <a:off x="8626475" y="4684713"/>
              <a:ext cx="133350" cy="1333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8" name="Freeform 52"/>
            <p:cNvSpPr>
              <a:spLocks noEditPoints="1"/>
            </p:cNvSpPr>
            <p:nvPr/>
          </p:nvSpPr>
          <p:spPr bwMode="auto">
            <a:xfrm>
              <a:off x="8636000" y="4437063"/>
              <a:ext cx="228600" cy="314325"/>
            </a:xfrm>
            <a:custGeom>
              <a:avLst/>
              <a:gdLst>
                <a:gd name="T0" fmla="*/ 275 w 300"/>
                <a:gd name="T1" fmla="*/ 75 h 412"/>
                <a:gd name="T2" fmla="*/ 200 w 300"/>
                <a:gd name="T3" fmla="*/ 0 h 412"/>
                <a:gd name="T4" fmla="*/ 0 w 300"/>
                <a:gd name="T5" fmla="*/ 0 h 412"/>
                <a:gd name="T6" fmla="*/ 0 w 300"/>
                <a:gd name="T7" fmla="*/ 287 h 412"/>
                <a:gd name="T8" fmla="*/ 75 w 300"/>
                <a:gd name="T9" fmla="*/ 287 h 412"/>
                <a:gd name="T10" fmla="*/ 200 w 300"/>
                <a:gd name="T11" fmla="*/ 412 h 412"/>
                <a:gd name="T12" fmla="*/ 300 w 300"/>
                <a:gd name="T13" fmla="*/ 412 h 412"/>
                <a:gd name="T14" fmla="*/ 300 w 300"/>
                <a:gd name="T15" fmla="*/ 250 h 412"/>
                <a:gd name="T16" fmla="*/ 275 w 300"/>
                <a:gd name="T17" fmla="*/ 75 h 412"/>
                <a:gd name="T18" fmla="*/ 112 w 300"/>
                <a:gd name="T19" fmla="*/ 212 h 412"/>
                <a:gd name="T20" fmla="*/ 112 w 300"/>
                <a:gd name="T21" fmla="*/ 87 h 412"/>
                <a:gd name="T22" fmla="*/ 214 w 300"/>
                <a:gd name="T23" fmla="*/ 87 h 412"/>
                <a:gd name="T24" fmla="*/ 232 w 300"/>
                <a:gd name="T25" fmla="*/ 212 h 412"/>
                <a:gd name="T26" fmla="*/ 112 w 300"/>
                <a:gd name="T27" fmla="*/ 2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412">
                  <a:moveTo>
                    <a:pt x="275" y="75"/>
                  </a:moveTo>
                  <a:cubicBezTo>
                    <a:pt x="269" y="37"/>
                    <a:pt x="237" y="0"/>
                    <a:pt x="200" y="0"/>
                  </a:cubicBezTo>
                  <a:lnTo>
                    <a:pt x="0" y="0"/>
                  </a:lnTo>
                  <a:lnTo>
                    <a:pt x="0" y="287"/>
                  </a:lnTo>
                  <a:lnTo>
                    <a:pt x="75" y="287"/>
                  </a:lnTo>
                  <a:cubicBezTo>
                    <a:pt x="144" y="287"/>
                    <a:pt x="200" y="343"/>
                    <a:pt x="200" y="412"/>
                  </a:cubicBezTo>
                  <a:lnTo>
                    <a:pt x="300" y="412"/>
                  </a:lnTo>
                  <a:lnTo>
                    <a:pt x="300" y="250"/>
                  </a:lnTo>
                  <a:lnTo>
                    <a:pt x="275" y="75"/>
                  </a:lnTo>
                  <a:close/>
                  <a:moveTo>
                    <a:pt x="112" y="212"/>
                  </a:moveTo>
                  <a:lnTo>
                    <a:pt x="112" y="87"/>
                  </a:lnTo>
                  <a:lnTo>
                    <a:pt x="214" y="87"/>
                  </a:lnTo>
                  <a:lnTo>
                    <a:pt x="232" y="212"/>
                  </a:lnTo>
                  <a:lnTo>
                    <a:pt x="112" y="2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9" name="Freeform 53"/>
            <p:cNvSpPr>
              <a:spLocks/>
            </p:cNvSpPr>
            <p:nvPr/>
          </p:nvSpPr>
          <p:spPr bwMode="auto">
            <a:xfrm>
              <a:off x="7931150" y="4370388"/>
              <a:ext cx="666750" cy="323850"/>
            </a:xfrm>
            <a:custGeom>
              <a:avLst/>
              <a:gdLst>
                <a:gd name="T0" fmla="*/ 0 w 875"/>
                <a:gd name="T1" fmla="*/ 0 h 425"/>
                <a:gd name="T2" fmla="*/ 0 w 875"/>
                <a:gd name="T3" fmla="*/ 425 h 425"/>
                <a:gd name="T4" fmla="*/ 187 w 875"/>
                <a:gd name="T5" fmla="*/ 425 h 425"/>
                <a:gd name="T6" fmla="*/ 287 w 875"/>
                <a:gd name="T7" fmla="*/ 375 h 425"/>
                <a:gd name="T8" fmla="*/ 387 w 875"/>
                <a:gd name="T9" fmla="*/ 425 h 425"/>
                <a:gd name="T10" fmla="*/ 875 w 875"/>
                <a:gd name="T11" fmla="*/ 425 h 425"/>
                <a:gd name="T12" fmla="*/ 875 w 875"/>
                <a:gd name="T13" fmla="*/ 0 h 425"/>
                <a:gd name="T14" fmla="*/ 0 w 875"/>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5" h="425">
                  <a:moveTo>
                    <a:pt x="0" y="0"/>
                  </a:moveTo>
                  <a:lnTo>
                    <a:pt x="0" y="425"/>
                  </a:lnTo>
                  <a:lnTo>
                    <a:pt x="187" y="425"/>
                  </a:lnTo>
                  <a:cubicBezTo>
                    <a:pt x="210" y="395"/>
                    <a:pt x="246" y="375"/>
                    <a:pt x="287" y="375"/>
                  </a:cubicBezTo>
                  <a:cubicBezTo>
                    <a:pt x="328" y="375"/>
                    <a:pt x="364" y="395"/>
                    <a:pt x="387" y="425"/>
                  </a:cubicBezTo>
                  <a:lnTo>
                    <a:pt x="875" y="425"/>
                  </a:lnTo>
                  <a:lnTo>
                    <a:pt x="87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0" name="Oval 54"/>
            <p:cNvSpPr>
              <a:spLocks noChangeArrowheads="1"/>
            </p:cNvSpPr>
            <p:nvPr/>
          </p:nvSpPr>
          <p:spPr bwMode="auto">
            <a:xfrm>
              <a:off x="8083550" y="4684713"/>
              <a:ext cx="133350" cy="1333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31" name="Group 330"/>
          <p:cNvGrpSpPr/>
          <p:nvPr/>
        </p:nvGrpSpPr>
        <p:grpSpPr>
          <a:xfrm>
            <a:off x="773578" y="4575442"/>
            <a:ext cx="1719286" cy="919618"/>
            <a:chOff x="1043608" y="4140078"/>
            <a:chExt cx="1548172" cy="828092"/>
          </a:xfrm>
        </p:grpSpPr>
        <p:sp>
          <p:nvSpPr>
            <p:cNvPr id="332" name="Rectangle 331"/>
            <p:cNvSpPr/>
            <p:nvPr/>
          </p:nvSpPr>
          <p:spPr bwMode="auto">
            <a:xfrm>
              <a:off x="1043608" y="4140078"/>
              <a:ext cx="1548172" cy="828092"/>
            </a:xfrm>
            <a:prstGeom prst="rect">
              <a:avLst/>
            </a:prstGeom>
            <a:solidFill>
              <a:srgbClr val="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333" name="Group 332"/>
            <p:cNvGrpSpPr>
              <a:grpSpLocks noChangeAspect="1"/>
            </p:cNvGrpSpPr>
            <p:nvPr/>
          </p:nvGrpSpPr>
          <p:grpSpPr>
            <a:xfrm>
              <a:off x="1351840" y="4326524"/>
              <a:ext cx="933450" cy="447675"/>
              <a:chOff x="7931150" y="4370388"/>
              <a:chExt cx="933450" cy="447675"/>
            </a:xfrm>
            <a:solidFill>
              <a:srgbClr val="000056"/>
            </a:solidFill>
          </p:grpSpPr>
          <p:sp>
            <p:nvSpPr>
              <p:cNvPr id="334" name="Oval 51"/>
              <p:cNvSpPr>
                <a:spLocks noChangeArrowheads="1"/>
              </p:cNvSpPr>
              <p:nvPr/>
            </p:nvSpPr>
            <p:spPr bwMode="auto">
              <a:xfrm>
                <a:off x="8626475" y="4684713"/>
                <a:ext cx="133350" cy="133350"/>
              </a:xfrm>
              <a:prstGeom prst="ellipse">
                <a:avLst/>
              </a:prstGeom>
              <a:solidFill>
                <a:srgbClr val="0077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5" name="Freeform 52"/>
              <p:cNvSpPr>
                <a:spLocks noEditPoints="1"/>
              </p:cNvSpPr>
              <p:nvPr/>
            </p:nvSpPr>
            <p:spPr bwMode="auto">
              <a:xfrm>
                <a:off x="8636000" y="4437063"/>
                <a:ext cx="228600" cy="314325"/>
              </a:xfrm>
              <a:custGeom>
                <a:avLst/>
                <a:gdLst>
                  <a:gd name="T0" fmla="*/ 275 w 300"/>
                  <a:gd name="T1" fmla="*/ 75 h 412"/>
                  <a:gd name="T2" fmla="*/ 200 w 300"/>
                  <a:gd name="T3" fmla="*/ 0 h 412"/>
                  <a:gd name="T4" fmla="*/ 0 w 300"/>
                  <a:gd name="T5" fmla="*/ 0 h 412"/>
                  <a:gd name="T6" fmla="*/ 0 w 300"/>
                  <a:gd name="T7" fmla="*/ 287 h 412"/>
                  <a:gd name="T8" fmla="*/ 75 w 300"/>
                  <a:gd name="T9" fmla="*/ 287 h 412"/>
                  <a:gd name="T10" fmla="*/ 200 w 300"/>
                  <a:gd name="T11" fmla="*/ 412 h 412"/>
                  <a:gd name="T12" fmla="*/ 300 w 300"/>
                  <a:gd name="T13" fmla="*/ 412 h 412"/>
                  <a:gd name="T14" fmla="*/ 300 w 300"/>
                  <a:gd name="T15" fmla="*/ 250 h 412"/>
                  <a:gd name="T16" fmla="*/ 275 w 300"/>
                  <a:gd name="T17" fmla="*/ 75 h 412"/>
                  <a:gd name="T18" fmla="*/ 112 w 300"/>
                  <a:gd name="T19" fmla="*/ 212 h 412"/>
                  <a:gd name="T20" fmla="*/ 112 w 300"/>
                  <a:gd name="T21" fmla="*/ 87 h 412"/>
                  <a:gd name="T22" fmla="*/ 214 w 300"/>
                  <a:gd name="T23" fmla="*/ 87 h 412"/>
                  <a:gd name="T24" fmla="*/ 232 w 300"/>
                  <a:gd name="T25" fmla="*/ 212 h 412"/>
                  <a:gd name="T26" fmla="*/ 112 w 300"/>
                  <a:gd name="T27" fmla="*/ 2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412">
                    <a:moveTo>
                      <a:pt x="275" y="75"/>
                    </a:moveTo>
                    <a:cubicBezTo>
                      <a:pt x="269" y="37"/>
                      <a:pt x="237" y="0"/>
                      <a:pt x="200" y="0"/>
                    </a:cubicBezTo>
                    <a:lnTo>
                      <a:pt x="0" y="0"/>
                    </a:lnTo>
                    <a:lnTo>
                      <a:pt x="0" y="287"/>
                    </a:lnTo>
                    <a:lnTo>
                      <a:pt x="75" y="287"/>
                    </a:lnTo>
                    <a:cubicBezTo>
                      <a:pt x="144" y="287"/>
                      <a:pt x="200" y="343"/>
                      <a:pt x="200" y="412"/>
                    </a:cubicBezTo>
                    <a:lnTo>
                      <a:pt x="300" y="412"/>
                    </a:lnTo>
                    <a:lnTo>
                      <a:pt x="300" y="250"/>
                    </a:lnTo>
                    <a:lnTo>
                      <a:pt x="275" y="75"/>
                    </a:lnTo>
                    <a:close/>
                    <a:moveTo>
                      <a:pt x="112" y="212"/>
                    </a:moveTo>
                    <a:lnTo>
                      <a:pt x="112" y="87"/>
                    </a:lnTo>
                    <a:lnTo>
                      <a:pt x="214" y="87"/>
                    </a:lnTo>
                    <a:lnTo>
                      <a:pt x="232" y="212"/>
                    </a:lnTo>
                    <a:lnTo>
                      <a:pt x="112" y="212"/>
                    </a:lnTo>
                    <a:close/>
                  </a:path>
                </a:pathLst>
              </a:custGeom>
              <a:solidFill>
                <a:srgbClr val="0077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6" name="Freeform 53"/>
              <p:cNvSpPr>
                <a:spLocks/>
              </p:cNvSpPr>
              <p:nvPr/>
            </p:nvSpPr>
            <p:spPr bwMode="auto">
              <a:xfrm>
                <a:off x="7931150" y="4370388"/>
                <a:ext cx="666750" cy="323850"/>
              </a:xfrm>
              <a:custGeom>
                <a:avLst/>
                <a:gdLst>
                  <a:gd name="T0" fmla="*/ 0 w 875"/>
                  <a:gd name="T1" fmla="*/ 0 h 425"/>
                  <a:gd name="T2" fmla="*/ 0 w 875"/>
                  <a:gd name="T3" fmla="*/ 425 h 425"/>
                  <a:gd name="T4" fmla="*/ 187 w 875"/>
                  <a:gd name="T5" fmla="*/ 425 h 425"/>
                  <a:gd name="T6" fmla="*/ 287 w 875"/>
                  <a:gd name="T7" fmla="*/ 375 h 425"/>
                  <a:gd name="T8" fmla="*/ 387 w 875"/>
                  <a:gd name="T9" fmla="*/ 425 h 425"/>
                  <a:gd name="T10" fmla="*/ 875 w 875"/>
                  <a:gd name="T11" fmla="*/ 425 h 425"/>
                  <a:gd name="T12" fmla="*/ 875 w 875"/>
                  <a:gd name="T13" fmla="*/ 0 h 425"/>
                  <a:gd name="T14" fmla="*/ 0 w 875"/>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5" h="425">
                    <a:moveTo>
                      <a:pt x="0" y="0"/>
                    </a:moveTo>
                    <a:lnTo>
                      <a:pt x="0" y="425"/>
                    </a:lnTo>
                    <a:lnTo>
                      <a:pt x="187" y="425"/>
                    </a:lnTo>
                    <a:cubicBezTo>
                      <a:pt x="210" y="395"/>
                      <a:pt x="246" y="375"/>
                      <a:pt x="287" y="375"/>
                    </a:cubicBezTo>
                    <a:cubicBezTo>
                      <a:pt x="328" y="375"/>
                      <a:pt x="364" y="395"/>
                      <a:pt x="387" y="425"/>
                    </a:cubicBezTo>
                    <a:lnTo>
                      <a:pt x="875" y="425"/>
                    </a:lnTo>
                    <a:lnTo>
                      <a:pt x="875" y="0"/>
                    </a:lnTo>
                    <a:lnTo>
                      <a:pt x="0" y="0"/>
                    </a:lnTo>
                    <a:close/>
                  </a:path>
                </a:pathLst>
              </a:custGeom>
              <a:solidFill>
                <a:srgbClr val="0077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7" name="Oval 54"/>
              <p:cNvSpPr>
                <a:spLocks noChangeArrowheads="1"/>
              </p:cNvSpPr>
              <p:nvPr/>
            </p:nvSpPr>
            <p:spPr bwMode="auto">
              <a:xfrm>
                <a:off x="8083550" y="4684713"/>
                <a:ext cx="133350" cy="133350"/>
              </a:xfrm>
              <a:prstGeom prst="ellipse">
                <a:avLst/>
              </a:prstGeom>
              <a:solidFill>
                <a:srgbClr val="0077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sp>
        <p:nvSpPr>
          <p:cNvPr id="338" name="Rectangle 337"/>
          <p:cNvSpPr/>
          <p:nvPr/>
        </p:nvSpPr>
        <p:spPr bwMode="auto">
          <a:xfrm>
            <a:off x="6651136" y="2983230"/>
            <a:ext cx="1719286" cy="919618"/>
          </a:xfrm>
          <a:prstGeom prst="rect">
            <a:avLst/>
          </a:prstGeom>
          <a:solidFill>
            <a:schemeClr val="bg1">
              <a:lumMod val="75000"/>
              <a:alpha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9" name="Rectangle 338"/>
          <p:cNvSpPr/>
          <p:nvPr/>
        </p:nvSpPr>
        <p:spPr bwMode="auto">
          <a:xfrm>
            <a:off x="2733978" y="4573352"/>
            <a:ext cx="1719286" cy="919618"/>
          </a:xfrm>
          <a:prstGeom prst="rect">
            <a:avLst/>
          </a:prstGeom>
          <a:solidFill>
            <a:schemeClr val="bg1">
              <a:lumMod val="75000"/>
              <a:alpha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0" name="Rectangle 339"/>
          <p:cNvSpPr/>
          <p:nvPr/>
        </p:nvSpPr>
        <p:spPr bwMode="auto">
          <a:xfrm>
            <a:off x="4698612" y="4571262"/>
            <a:ext cx="1719286" cy="921707"/>
          </a:xfrm>
          <a:prstGeom prst="rect">
            <a:avLst/>
          </a:prstGeom>
          <a:solidFill>
            <a:schemeClr val="bg1">
              <a:lumMod val="75000"/>
              <a:alpha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1" name="Rectangle 340"/>
          <p:cNvSpPr/>
          <p:nvPr/>
        </p:nvSpPr>
        <p:spPr bwMode="auto">
          <a:xfrm>
            <a:off x="768289" y="1374682"/>
            <a:ext cx="1724574" cy="919618"/>
          </a:xfrm>
          <a:prstGeom prst="rect">
            <a:avLst/>
          </a:prstGeom>
          <a:solidFill>
            <a:schemeClr val="bg1">
              <a:lumMod val="75000"/>
              <a:alpha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2" name="Rectangle 341"/>
          <p:cNvSpPr/>
          <p:nvPr/>
        </p:nvSpPr>
        <p:spPr bwMode="auto">
          <a:xfrm>
            <a:off x="773577" y="4575441"/>
            <a:ext cx="1719286" cy="919618"/>
          </a:xfrm>
          <a:prstGeom prst="rect">
            <a:avLst/>
          </a:prstGeom>
          <a:solidFill>
            <a:schemeClr val="bg1">
              <a:lumMod val="75000"/>
              <a:alpha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4" name="Rectangle 343"/>
          <p:cNvSpPr/>
          <p:nvPr/>
        </p:nvSpPr>
        <p:spPr bwMode="auto">
          <a:xfrm>
            <a:off x="2732764" y="2986103"/>
            <a:ext cx="1719286" cy="919618"/>
          </a:xfrm>
          <a:prstGeom prst="rect">
            <a:avLst/>
          </a:prstGeom>
          <a:gradFill>
            <a:gsLst>
              <a:gs pos="100000">
                <a:srgbClr val="00A4DE"/>
              </a:gs>
              <a:gs pos="0">
                <a:srgbClr val="00B0F0"/>
              </a:gs>
            </a:gsLst>
            <a:lin ang="54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Hub (AMS/CDG)</a:t>
            </a:r>
          </a:p>
        </p:txBody>
      </p:sp>
      <p:cxnSp>
        <p:nvCxnSpPr>
          <p:cNvPr id="345" name="Straight Arrow Connector 344"/>
          <p:cNvCxnSpPr>
            <a:stCxn id="349" idx="3"/>
            <a:endCxn id="344" idx="1"/>
          </p:cNvCxnSpPr>
          <p:nvPr/>
        </p:nvCxnSpPr>
        <p:spPr bwMode="auto">
          <a:xfrm>
            <a:off x="2492864" y="3445912"/>
            <a:ext cx="239900" cy="0"/>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6" name="Straight Arrow Connector 345"/>
          <p:cNvCxnSpPr>
            <a:stCxn id="344" idx="3"/>
            <a:endCxn id="347" idx="1"/>
          </p:cNvCxnSpPr>
          <p:nvPr/>
        </p:nvCxnSpPr>
        <p:spPr bwMode="auto">
          <a:xfrm>
            <a:off x="4452050" y="3445912"/>
            <a:ext cx="239900" cy="0"/>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7" name="Rectangle 346"/>
          <p:cNvSpPr/>
          <p:nvPr/>
        </p:nvSpPr>
        <p:spPr bwMode="auto">
          <a:xfrm>
            <a:off x="4691950" y="2986103"/>
            <a:ext cx="1719286" cy="919618"/>
          </a:xfrm>
          <a:prstGeom prst="rect">
            <a:avLst/>
          </a:prstGeom>
          <a:solidFill>
            <a:srgbClr val="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348" name="Group 347"/>
          <p:cNvGrpSpPr>
            <a:grpSpLocks noChangeAspect="1"/>
          </p:cNvGrpSpPr>
          <p:nvPr/>
        </p:nvGrpSpPr>
        <p:grpSpPr>
          <a:xfrm>
            <a:off x="5141538" y="3130866"/>
            <a:ext cx="829138" cy="630087"/>
            <a:chOff x="7942263" y="3903663"/>
            <a:chExt cx="919162" cy="698499"/>
          </a:xfrm>
          <a:solidFill>
            <a:srgbClr val="0077C0"/>
          </a:solidFill>
        </p:grpSpPr>
        <p:sp>
          <p:nvSpPr>
            <p:cNvPr id="356" name="Freeform 11"/>
            <p:cNvSpPr>
              <a:spLocks/>
            </p:cNvSpPr>
            <p:nvPr/>
          </p:nvSpPr>
          <p:spPr bwMode="auto">
            <a:xfrm>
              <a:off x="8081963" y="4565650"/>
              <a:ext cx="338138" cy="36512"/>
            </a:xfrm>
            <a:custGeom>
              <a:avLst/>
              <a:gdLst>
                <a:gd name="T0" fmla="*/ 419 w 443"/>
                <a:gd name="T1" fmla="*/ 0 h 47"/>
                <a:gd name="T2" fmla="*/ 24 w 443"/>
                <a:gd name="T3" fmla="*/ 0 h 47"/>
                <a:gd name="T4" fmla="*/ 0 w 443"/>
                <a:gd name="T5" fmla="*/ 24 h 47"/>
                <a:gd name="T6" fmla="*/ 24 w 443"/>
                <a:gd name="T7" fmla="*/ 47 h 47"/>
                <a:gd name="T8" fmla="*/ 419 w 443"/>
                <a:gd name="T9" fmla="*/ 47 h 47"/>
                <a:gd name="T10" fmla="*/ 443 w 443"/>
                <a:gd name="T11" fmla="*/ 24 h 47"/>
                <a:gd name="T12" fmla="*/ 419 w 44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43" h="47">
                  <a:moveTo>
                    <a:pt x="419" y="0"/>
                  </a:moveTo>
                  <a:lnTo>
                    <a:pt x="24" y="0"/>
                  </a:lnTo>
                  <a:cubicBezTo>
                    <a:pt x="10" y="0"/>
                    <a:pt x="0" y="11"/>
                    <a:pt x="0" y="24"/>
                  </a:cubicBezTo>
                  <a:cubicBezTo>
                    <a:pt x="0" y="37"/>
                    <a:pt x="11" y="47"/>
                    <a:pt x="24" y="47"/>
                  </a:cubicBezTo>
                  <a:lnTo>
                    <a:pt x="419" y="47"/>
                  </a:lnTo>
                  <a:cubicBezTo>
                    <a:pt x="433" y="47"/>
                    <a:pt x="443" y="36"/>
                    <a:pt x="443" y="24"/>
                  </a:cubicBezTo>
                  <a:cubicBezTo>
                    <a:pt x="443" y="11"/>
                    <a:pt x="431" y="0"/>
                    <a:pt x="419" y="0"/>
                  </a:cubicBezTo>
                  <a:close/>
                </a:path>
              </a:pathLst>
            </a:custGeom>
            <a:grpFill/>
            <a:ln w="0">
              <a:solidFill>
                <a:srgbClr val="0094D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57" name="Freeform 12"/>
            <p:cNvSpPr>
              <a:spLocks/>
            </p:cNvSpPr>
            <p:nvPr/>
          </p:nvSpPr>
          <p:spPr bwMode="auto">
            <a:xfrm>
              <a:off x="7942263" y="4060825"/>
              <a:ext cx="160338" cy="87312"/>
            </a:xfrm>
            <a:custGeom>
              <a:avLst/>
              <a:gdLst>
                <a:gd name="T0" fmla="*/ 34 w 211"/>
                <a:gd name="T1" fmla="*/ 114 h 115"/>
                <a:gd name="T2" fmla="*/ 193 w 211"/>
                <a:gd name="T3" fmla="*/ 49 h 115"/>
                <a:gd name="T4" fmla="*/ 207 w 211"/>
                <a:gd name="T5" fmla="*/ 18 h 115"/>
                <a:gd name="T6" fmla="*/ 176 w 211"/>
                <a:gd name="T7" fmla="*/ 4 h 115"/>
                <a:gd name="T8" fmla="*/ 17 w 211"/>
                <a:gd name="T9" fmla="*/ 69 h 115"/>
                <a:gd name="T10" fmla="*/ 3 w 211"/>
                <a:gd name="T11" fmla="*/ 100 h 115"/>
                <a:gd name="T12" fmla="*/ 26 w 211"/>
                <a:gd name="T13" fmla="*/ 115 h 115"/>
                <a:gd name="T14" fmla="*/ 34 w 211"/>
                <a:gd name="T15" fmla="*/ 114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115">
                  <a:moveTo>
                    <a:pt x="34" y="114"/>
                  </a:moveTo>
                  <a:lnTo>
                    <a:pt x="193" y="49"/>
                  </a:lnTo>
                  <a:cubicBezTo>
                    <a:pt x="206" y="44"/>
                    <a:pt x="211" y="30"/>
                    <a:pt x="207" y="18"/>
                  </a:cubicBezTo>
                  <a:cubicBezTo>
                    <a:pt x="202" y="5"/>
                    <a:pt x="188" y="0"/>
                    <a:pt x="176" y="4"/>
                  </a:cubicBezTo>
                  <a:lnTo>
                    <a:pt x="17" y="69"/>
                  </a:lnTo>
                  <a:cubicBezTo>
                    <a:pt x="5" y="74"/>
                    <a:pt x="0" y="88"/>
                    <a:pt x="3" y="100"/>
                  </a:cubicBezTo>
                  <a:cubicBezTo>
                    <a:pt x="7" y="109"/>
                    <a:pt x="16" y="115"/>
                    <a:pt x="26" y="115"/>
                  </a:cubicBezTo>
                  <a:cubicBezTo>
                    <a:pt x="28" y="115"/>
                    <a:pt x="32" y="115"/>
                    <a:pt x="34" y="114"/>
                  </a:cubicBezTo>
                  <a:close/>
                </a:path>
              </a:pathLst>
            </a:custGeom>
            <a:grpFill/>
            <a:ln w="0">
              <a:solidFill>
                <a:srgbClr val="0094D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58" name="Freeform 13"/>
            <p:cNvSpPr>
              <a:spLocks/>
            </p:cNvSpPr>
            <p:nvPr/>
          </p:nvSpPr>
          <p:spPr bwMode="auto">
            <a:xfrm>
              <a:off x="7983538" y="4476750"/>
              <a:ext cx="652463" cy="36512"/>
            </a:xfrm>
            <a:custGeom>
              <a:avLst/>
              <a:gdLst>
                <a:gd name="T0" fmla="*/ 831 w 855"/>
                <a:gd name="T1" fmla="*/ 0 h 48"/>
                <a:gd name="T2" fmla="*/ 24 w 855"/>
                <a:gd name="T3" fmla="*/ 0 h 48"/>
                <a:gd name="T4" fmla="*/ 0 w 855"/>
                <a:gd name="T5" fmla="*/ 24 h 48"/>
                <a:gd name="T6" fmla="*/ 24 w 855"/>
                <a:gd name="T7" fmla="*/ 48 h 48"/>
                <a:gd name="T8" fmla="*/ 831 w 855"/>
                <a:gd name="T9" fmla="*/ 48 h 48"/>
                <a:gd name="T10" fmla="*/ 855 w 855"/>
                <a:gd name="T11" fmla="*/ 24 h 48"/>
                <a:gd name="T12" fmla="*/ 831 w 85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55" h="48">
                  <a:moveTo>
                    <a:pt x="831" y="0"/>
                  </a:moveTo>
                  <a:lnTo>
                    <a:pt x="24" y="0"/>
                  </a:lnTo>
                  <a:cubicBezTo>
                    <a:pt x="10" y="0"/>
                    <a:pt x="0" y="12"/>
                    <a:pt x="0" y="24"/>
                  </a:cubicBezTo>
                  <a:cubicBezTo>
                    <a:pt x="0" y="38"/>
                    <a:pt x="12" y="48"/>
                    <a:pt x="24" y="48"/>
                  </a:cubicBezTo>
                  <a:lnTo>
                    <a:pt x="831" y="48"/>
                  </a:lnTo>
                  <a:cubicBezTo>
                    <a:pt x="845" y="48"/>
                    <a:pt x="855" y="37"/>
                    <a:pt x="855" y="24"/>
                  </a:cubicBezTo>
                  <a:cubicBezTo>
                    <a:pt x="855" y="10"/>
                    <a:pt x="845" y="0"/>
                    <a:pt x="831" y="0"/>
                  </a:cubicBezTo>
                  <a:close/>
                </a:path>
              </a:pathLst>
            </a:custGeom>
            <a:grpFill/>
            <a:ln w="0">
              <a:solidFill>
                <a:srgbClr val="0094D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59" name="Freeform 14"/>
            <p:cNvSpPr>
              <a:spLocks/>
            </p:cNvSpPr>
            <p:nvPr/>
          </p:nvSpPr>
          <p:spPr bwMode="auto">
            <a:xfrm>
              <a:off x="7947025" y="3903663"/>
              <a:ext cx="914400" cy="469900"/>
            </a:xfrm>
            <a:custGeom>
              <a:avLst/>
              <a:gdLst>
                <a:gd name="T0" fmla="*/ 1187 w 1199"/>
                <a:gd name="T1" fmla="*/ 89 h 616"/>
                <a:gd name="T2" fmla="*/ 1181 w 1199"/>
                <a:gd name="T3" fmla="*/ 75 h 616"/>
                <a:gd name="T4" fmla="*/ 1116 w 1199"/>
                <a:gd name="T5" fmla="*/ 18 h 616"/>
                <a:gd name="T6" fmla="*/ 925 w 1199"/>
                <a:gd name="T7" fmla="*/ 48 h 616"/>
                <a:gd name="T8" fmla="*/ 924 w 1199"/>
                <a:gd name="T9" fmla="*/ 48 h 616"/>
                <a:gd name="T10" fmla="*/ 629 w 1199"/>
                <a:gd name="T11" fmla="*/ 210 h 616"/>
                <a:gd name="T12" fmla="*/ 344 w 1199"/>
                <a:gd name="T13" fmla="*/ 55 h 616"/>
                <a:gd name="T14" fmla="*/ 322 w 1199"/>
                <a:gd name="T15" fmla="*/ 55 h 616"/>
                <a:gd name="T16" fmla="*/ 196 w 1199"/>
                <a:gd name="T17" fmla="*/ 114 h 616"/>
                <a:gd name="T18" fmla="*/ 182 w 1199"/>
                <a:gd name="T19" fmla="*/ 133 h 616"/>
                <a:gd name="T20" fmla="*/ 191 w 1199"/>
                <a:gd name="T21" fmla="*/ 154 h 616"/>
                <a:gd name="T22" fmla="*/ 417 w 1199"/>
                <a:gd name="T23" fmla="*/ 325 h 616"/>
                <a:gd name="T24" fmla="*/ 224 w 1199"/>
                <a:gd name="T25" fmla="*/ 431 h 616"/>
                <a:gd name="T26" fmla="*/ 122 w 1199"/>
                <a:gd name="T27" fmla="*/ 376 h 616"/>
                <a:gd name="T28" fmla="*/ 101 w 1199"/>
                <a:gd name="T29" fmla="*/ 376 h 616"/>
                <a:gd name="T30" fmla="*/ 15 w 1199"/>
                <a:gd name="T31" fmla="*/ 416 h 616"/>
                <a:gd name="T32" fmla="*/ 1 w 1199"/>
                <a:gd name="T33" fmla="*/ 435 h 616"/>
                <a:gd name="T34" fmla="*/ 10 w 1199"/>
                <a:gd name="T35" fmla="*/ 456 h 616"/>
                <a:gd name="T36" fmla="*/ 194 w 1199"/>
                <a:gd name="T37" fmla="*/ 596 h 616"/>
                <a:gd name="T38" fmla="*/ 252 w 1199"/>
                <a:gd name="T39" fmla="*/ 616 h 616"/>
                <a:gd name="T40" fmla="*/ 294 w 1199"/>
                <a:gd name="T41" fmla="*/ 608 h 616"/>
                <a:gd name="T42" fmla="*/ 387 w 1199"/>
                <a:gd name="T43" fmla="*/ 564 h 616"/>
                <a:gd name="T44" fmla="*/ 1137 w 1199"/>
                <a:gd name="T45" fmla="*/ 205 h 616"/>
                <a:gd name="T46" fmla="*/ 1186 w 1199"/>
                <a:gd name="T47" fmla="*/ 158 h 616"/>
                <a:gd name="T48" fmla="*/ 1187 w 1199"/>
                <a:gd name="T49"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9" h="616">
                  <a:moveTo>
                    <a:pt x="1187" y="89"/>
                  </a:moveTo>
                  <a:lnTo>
                    <a:pt x="1181" y="75"/>
                  </a:lnTo>
                  <a:cubicBezTo>
                    <a:pt x="1169" y="48"/>
                    <a:pt x="1146" y="28"/>
                    <a:pt x="1116" y="18"/>
                  </a:cubicBezTo>
                  <a:cubicBezTo>
                    <a:pt x="1067" y="0"/>
                    <a:pt x="1001" y="10"/>
                    <a:pt x="925" y="48"/>
                  </a:cubicBezTo>
                  <a:lnTo>
                    <a:pt x="924" y="48"/>
                  </a:lnTo>
                  <a:lnTo>
                    <a:pt x="629" y="210"/>
                  </a:lnTo>
                  <a:lnTo>
                    <a:pt x="344" y="55"/>
                  </a:lnTo>
                  <a:cubicBezTo>
                    <a:pt x="337" y="51"/>
                    <a:pt x="329" y="51"/>
                    <a:pt x="322" y="55"/>
                  </a:cubicBezTo>
                  <a:lnTo>
                    <a:pt x="196" y="114"/>
                  </a:lnTo>
                  <a:cubicBezTo>
                    <a:pt x="188" y="118"/>
                    <a:pt x="184" y="125"/>
                    <a:pt x="182" y="133"/>
                  </a:cubicBezTo>
                  <a:cubicBezTo>
                    <a:pt x="181" y="141"/>
                    <a:pt x="185" y="149"/>
                    <a:pt x="191" y="154"/>
                  </a:cubicBezTo>
                  <a:lnTo>
                    <a:pt x="417" y="325"/>
                  </a:lnTo>
                  <a:lnTo>
                    <a:pt x="224" y="431"/>
                  </a:lnTo>
                  <a:lnTo>
                    <a:pt x="122" y="376"/>
                  </a:lnTo>
                  <a:cubicBezTo>
                    <a:pt x="116" y="373"/>
                    <a:pt x="107" y="373"/>
                    <a:pt x="101" y="376"/>
                  </a:cubicBezTo>
                  <a:lnTo>
                    <a:pt x="15" y="416"/>
                  </a:lnTo>
                  <a:cubicBezTo>
                    <a:pt x="7" y="420"/>
                    <a:pt x="2" y="428"/>
                    <a:pt x="1" y="435"/>
                  </a:cubicBezTo>
                  <a:cubicBezTo>
                    <a:pt x="0" y="444"/>
                    <a:pt x="4" y="451"/>
                    <a:pt x="10" y="456"/>
                  </a:cubicBezTo>
                  <a:lnTo>
                    <a:pt x="194" y="596"/>
                  </a:lnTo>
                  <a:cubicBezTo>
                    <a:pt x="211" y="610"/>
                    <a:pt x="231" y="616"/>
                    <a:pt x="252" y="616"/>
                  </a:cubicBezTo>
                  <a:cubicBezTo>
                    <a:pt x="266" y="616"/>
                    <a:pt x="280" y="614"/>
                    <a:pt x="294" y="608"/>
                  </a:cubicBezTo>
                  <a:lnTo>
                    <a:pt x="387" y="564"/>
                  </a:lnTo>
                  <a:lnTo>
                    <a:pt x="1137" y="205"/>
                  </a:lnTo>
                  <a:cubicBezTo>
                    <a:pt x="1160" y="195"/>
                    <a:pt x="1177" y="178"/>
                    <a:pt x="1186" y="158"/>
                  </a:cubicBezTo>
                  <a:cubicBezTo>
                    <a:pt x="1199" y="136"/>
                    <a:pt x="1199" y="113"/>
                    <a:pt x="1187" y="89"/>
                  </a:cubicBezTo>
                  <a:close/>
                </a:path>
              </a:pathLst>
            </a:custGeom>
            <a:grpFill/>
            <a:ln w="0">
              <a:solidFill>
                <a:srgbClr val="0094D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60" name="Freeform 15"/>
            <p:cNvSpPr>
              <a:spLocks/>
            </p:cNvSpPr>
            <p:nvPr/>
          </p:nvSpPr>
          <p:spPr bwMode="auto">
            <a:xfrm>
              <a:off x="8691563" y="4476750"/>
              <a:ext cx="103188" cy="36512"/>
            </a:xfrm>
            <a:custGeom>
              <a:avLst/>
              <a:gdLst>
                <a:gd name="T0" fmla="*/ 110 w 135"/>
                <a:gd name="T1" fmla="*/ 0 h 48"/>
                <a:gd name="T2" fmla="*/ 23 w 135"/>
                <a:gd name="T3" fmla="*/ 0 h 48"/>
                <a:gd name="T4" fmla="*/ 0 w 135"/>
                <a:gd name="T5" fmla="*/ 24 h 48"/>
                <a:gd name="T6" fmla="*/ 23 w 135"/>
                <a:gd name="T7" fmla="*/ 48 h 48"/>
                <a:gd name="T8" fmla="*/ 110 w 135"/>
                <a:gd name="T9" fmla="*/ 48 h 48"/>
                <a:gd name="T10" fmla="*/ 134 w 135"/>
                <a:gd name="T11" fmla="*/ 24 h 48"/>
                <a:gd name="T12" fmla="*/ 110 w 13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35" h="48">
                  <a:moveTo>
                    <a:pt x="110" y="0"/>
                  </a:moveTo>
                  <a:lnTo>
                    <a:pt x="23" y="0"/>
                  </a:lnTo>
                  <a:cubicBezTo>
                    <a:pt x="10" y="0"/>
                    <a:pt x="0" y="12"/>
                    <a:pt x="0" y="24"/>
                  </a:cubicBezTo>
                  <a:cubicBezTo>
                    <a:pt x="0" y="38"/>
                    <a:pt x="11" y="48"/>
                    <a:pt x="23" y="48"/>
                  </a:cubicBezTo>
                  <a:lnTo>
                    <a:pt x="110" y="48"/>
                  </a:lnTo>
                  <a:cubicBezTo>
                    <a:pt x="123" y="48"/>
                    <a:pt x="134" y="37"/>
                    <a:pt x="134" y="24"/>
                  </a:cubicBezTo>
                  <a:cubicBezTo>
                    <a:pt x="135" y="10"/>
                    <a:pt x="124" y="0"/>
                    <a:pt x="110" y="0"/>
                  </a:cubicBezTo>
                  <a:close/>
                </a:path>
              </a:pathLst>
            </a:custGeom>
            <a:grpFill/>
            <a:ln w="0">
              <a:solidFill>
                <a:srgbClr val="0094D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349" name="Rectangle 348"/>
          <p:cNvSpPr/>
          <p:nvPr/>
        </p:nvSpPr>
        <p:spPr bwMode="auto">
          <a:xfrm>
            <a:off x="773578" y="2986103"/>
            <a:ext cx="1719286" cy="919618"/>
          </a:xfrm>
          <a:prstGeom prst="rect">
            <a:avLst/>
          </a:prstGeom>
          <a:solidFill>
            <a:srgbClr val="FFFFFF"/>
          </a:solidFill>
          <a:ln w="9525" cap="flat" cmpd="sng" algn="ctr">
            <a:solidFill>
              <a:srgbClr val="0094D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350" name="Group 349"/>
          <p:cNvGrpSpPr>
            <a:grpSpLocks noChangeAspect="1"/>
          </p:cNvGrpSpPr>
          <p:nvPr/>
        </p:nvGrpSpPr>
        <p:grpSpPr>
          <a:xfrm>
            <a:off x="1158213" y="3197334"/>
            <a:ext cx="1036621" cy="497155"/>
            <a:chOff x="7931150" y="4370388"/>
            <a:chExt cx="933450" cy="447675"/>
          </a:xfrm>
          <a:solidFill>
            <a:srgbClr val="10315F"/>
          </a:solidFill>
        </p:grpSpPr>
        <p:sp>
          <p:nvSpPr>
            <p:cNvPr id="352" name="Oval 51"/>
            <p:cNvSpPr>
              <a:spLocks noChangeArrowheads="1"/>
            </p:cNvSpPr>
            <p:nvPr/>
          </p:nvSpPr>
          <p:spPr bwMode="auto">
            <a:xfrm>
              <a:off x="8626475" y="4684713"/>
              <a:ext cx="133350" cy="1333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53" name="Freeform 52"/>
            <p:cNvSpPr>
              <a:spLocks noEditPoints="1"/>
            </p:cNvSpPr>
            <p:nvPr/>
          </p:nvSpPr>
          <p:spPr bwMode="auto">
            <a:xfrm>
              <a:off x="8636000" y="4437063"/>
              <a:ext cx="228600" cy="314325"/>
            </a:xfrm>
            <a:custGeom>
              <a:avLst/>
              <a:gdLst>
                <a:gd name="T0" fmla="*/ 275 w 300"/>
                <a:gd name="T1" fmla="*/ 75 h 412"/>
                <a:gd name="T2" fmla="*/ 200 w 300"/>
                <a:gd name="T3" fmla="*/ 0 h 412"/>
                <a:gd name="T4" fmla="*/ 0 w 300"/>
                <a:gd name="T5" fmla="*/ 0 h 412"/>
                <a:gd name="T6" fmla="*/ 0 w 300"/>
                <a:gd name="T7" fmla="*/ 287 h 412"/>
                <a:gd name="T8" fmla="*/ 75 w 300"/>
                <a:gd name="T9" fmla="*/ 287 h 412"/>
                <a:gd name="T10" fmla="*/ 200 w 300"/>
                <a:gd name="T11" fmla="*/ 412 h 412"/>
                <a:gd name="T12" fmla="*/ 300 w 300"/>
                <a:gd name="T13" fmla="*/ 412 h 412"/>
                <a:gd name="T14" fmla="*/ 300 w 300"/>
                <a:gd name="T15" fmla="*/ 250 h 412"/>
                <a:gd name="T16" fmla="*/ 275 w 300"/>
                <a:gd name="T17" fmla="*/ 75 h 412"/>
                <a:gd name="T18" fmla="*/ 112 w 300"/>
                <a:gd name="T19" fmla="*/ 212 h 412"/>
                <a:gd name="T20" fmla="*/ 112 w 300"/>
                <a:gd name="T21" fmla="*/ 87 h 412"/>
                <a:gd name="T22" fmla="*/ 214 w 300"/>
                <a:gd name="T23" fmla="*/ 87 h 412"/>
                <a:gd name="T24" fmla="*/ 232 w 300"/>
                <a:gd name="T25" fmla="*/ 212 h 412"/>
                <a:gd name="T26" fmla="*/ 112 w 300"/>
                <a:gd name="T27" fmla="*/ 2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412">
                  <a:moveTo>
                    <a:pt x="275" y="75"/>
                  </a:moveTo>
                  <a:cubicBezTo>
                    <a:pt x="269" y="37"/>
                    <a:pt x="237" y="0"/>
                    <a:pt x="200" y="0"/>
                  </a:cubicBezTo>
                  <a:lnTo>
                    <a:pt x="0" y="0"/>
                  </a:lnTo>
                  <a:lnTo>
                    <a:pt x="0" y="287"/>
                  </a:lnTo>
                  <a:lnTo>
                    <a:pt x="75" y="287"/>
                  </a:lnTo>
                  <a:cubicBezTo>
                    <a:pt x="144" y="287"/>
                    <a:pt x="200" y="343"/>
                    <a:pt x="200" y="412"/>
                  </a:cubicBezTo>
                  <a:lnTo>
                    <a:pt x="300" y="412"/>
                  </a:lnTo>
                  <a:lnTo>
                    <a:pt x="300" y="250"/>
                  </a:lnTo>
                  <a:lnTo>
                    <a:pt x="275" y="75"/>
                  </a:lnTo>
                  <a:close/>
                  <a:moveTo>
                    <a:pt x="112" y="212"/>
                  </a:moveTo>
                  <a:lnTo>
                    <a:pt x="112" y="87"/>
                  </a:lnTo>
                  <a:lnTo>
                    <a:pt x="214" y="87"/>
                  </a:lnTo>
                  <a:lnTo>
                    <a:pt x="232" y="212"/>
                  </a:lnTo>
                  <a:lnTo>
                    <a:pt x="112" y="2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54" name="Freeform 53"/>
            <p:cNvSpPr>
              <a:spLocks/>
            </p:cNvSpPr>
            <p:nvPr/>
          </p:nvSpPr>
          <p:spPr bwMode="auto">
            <a:xfrm>
              <a:off x="7931150" y="4370388"/>
              <a:ext cx="666750" cy="323850"/>
            </a:xfrm>
            <a:custGeom>
              <a:avLst/>
              <a:gdLst>
                <a:gd name="T0" fmla="*/ 0 w 875"/>
                <a:gd name="T1" fmla="*/ 0 h 425"/>
                <a:gd name="T2" fmla="*/ 0 w 875"/>
                <a:gd name="T3" fmla="*/ 425 h 425"/>
                <a:gd name="T4" fmla="*/ 187 w 875"/>
                <a:gd name="T5" fmla="*/ 425 h 425"/>
                <a:gd name="T6" fmla="*/ 287 w 875"/>
                <a:gd name="T7" fmla="*/ 375 h 425"/>
                <a:gd name="T8" fmla="*/ 387 w 875"/>
                <a:gd name="T9" fmla="*/ 425 h 425"/>
                <a:gd name="T10" fmla="*/ 875 w 875"/>
                <a:gd name="T11" fmla="*/ 425 h 425"/>
                <a:gd name="T12" fmla="*/ 875 w 875"/>
                <a:gd name="T13" fmla="*/ 0 h 425"/>
                <a:gd name="T14" fmla="*/ 0 w 875"/>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5" h="425">
                  <a:moveTo>
                    <a:pt x="0" y="0"/>
                  </a:moveTo>
                  <a:lnTo>
                    <a:pt x="0" y="425"/>
                  </a:lnTo>
                  <a:lnTo>
                    <a:pt x="187" y="425"/>
                  </a:lnTo>
                  <a:cubicBezTo>
                    <a:pt x="210" y="395"/>
                    <a:pt x="246" y="375"/>
                    <a:pt x="287" y="375"/>
                  </a:cubicBezTo>
                  <a:cubicBezTo>
                    <a:pt x="328" y="375"/>
                    <a:pt x="364" y="395"/>
                    <a:pt x="387" y="425"/>
                  </a:cubicBezTo>
                  <a:lnTo>
                    <a:pt x="875" y="425"/>
                  </a:lnTo>
                  <a:lnTo>
                    <a:pt x="87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55" name="Oval 54"/>
            <p:cNvSpPr>
              <a:spLocks noChangeArrowheads="1"/>
            </p:cNvSpPr>
            <p:nvPr/>
          </p:nvSpPr>
          <p:spPr bwMode="auto">
            <a:xfrm>
              <a:off x="8083550" y="4684713"/>
              <a:ext cx="133350" cy="1333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351" name="Rectangle 350"/>
          <p:cNvSpPr/>
          <p:nvPr/>
        </p:nvSpPr>
        <p:spPr bwMode="auto">
          <a:xfrm>
            <a:off x="4691950" y="2986103"/>
            <a:ext cx="1719286" cy="919618"/>
          </a:xfrm>
          <a:prstGeom prst="rect">
            <a:avLst/>
          </a:prstGeom>
          <a:solidFill>
            <a:schemeClr val="bg1">
              <a:lumMod val="75000"/>
              <a:alpha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39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1"/>
                                        </p:tgtEl>
                                        <p:attrNameLst>
                                          <p:attrName>style.visibility</p:attrName>
                                        </p:attrNameLst>
                                      </p:cBhvr>
                                      <p:to>
                                        <p:strVal val="visible"/>
                                      </p:to>
                                    </p:set>
                                  </p:childTnLst>
                                </p:cTn>
                              </p:par>
                              <p:par>
                                <p:cTn id="17" presetID="25" presetClass="emph" presetSubtype="0" fill="hold" nodeType="withEffect">
                                  <p:stCondLst>
                                    <p:cond delay="0"/>
                                  </p:stCondLst>
                                  <p:childTnLst>
                                    <p:animClr clrSpc="hsl" dir="cw">
                                      <p:cBhvr override="childStyle">
                                        <p:cTn id="18" dur="500" fill="hold"/>
                                        <p:tgtEl>
                                          <p:spTgt spid="311"/>
                                        </p:tgtEl>
                                        <p:attrNameLst>
                                          <p:attrName>style.color</p:attrName>
                                        </p:attrNameLst>
                                      </p:cBhvr>
                                      <p:by>
                                        <p:hsl h="0" s="-70588" l="0"/>
                                      </p:by>
                                    </p:animClr>
                                    <p:animClr clrSpc="hsl" dir="cw">
                                      <p:cBhvr>
                                        <p:cTn id="19" dur="500" fill="hold"/>
                                        <p:tgtEl>
                                          <p:spTgt spid="311"/>
                                        </p:tgtEl>
                                        <p:attrNameLst>
                                          <p:attrName>fillcolor</p:attrName>
                                        </p:attrNameLst>
                                      </p:cBhvr>
                                      <p:by>
                                        <p:hsl h="0" s="-70588" l="0"/>
                                      </p:by>
                                    </p:animClr>
                                    <p:animClr clrSpc="hsl" dir="cw">
                                      <p:cBhvr>
                                        <p:cTn id="20" dur="500" fill="hold"/>
                                        <p:tgtEl>
                                          <p:spTgt spid="311"/>
                                        </p:tgtEl>
                                        <p:attrNameLst>
                                          <p:attrName>stroke.color</p:attrName>
                                        </p:attrNameLst>
                                      </p:cBhvr>
                                      <p:by>
                                        <p:hsl h="0" s="-70588" l="0"/>
                                      </p:by>
                                    </p:animClr>
                                    <p:set>
                                      <p:cBhvr>
                                        <p:cTn id="21" dur="500" fill="hold"/>
                                        <p:tgtEl>
                                          <p:spTgt spid="311"/>
                                        </p:tgtEl>
                                        <p:attrNameLst>
                                          <p:attrName>fill.type</p:attrName>
                                        </p:attrNameLst>
                                      </p:cBhvr>
                                      <p:to>
                                        <p:strVal val="solid"/>
                                      </p:to>
                                    </p:set>
                                  </p:childTnLst>
                                </p:cTn>
                              </p:par>
                              <p:par>
                                <p:cTn id="22" presetID="25" presetClass="emph" presetSubtype="0" fill="hold" nodeType="withEffect">
                                  <p:stCondLst>
                                    <p:cond delay="0"/>
                                  </p:stCondLst>
                                  <p:childTnLst>
                                    <p:animClr clrSpc="hsl" dir="cw">
                                      <p:cBhvr override="childStyle">
                                        <p:cTn id="23" dur="500" fill="hold"/>
                                        <p:tgtEl>
                                          <p:spTgt spid="323"/>
                                        </p:tgtEl>
                                        <p:attrNameLst>
                                          <p:attrName>style.color</p:attrName>
                                        </p:attrNameLst>
                                      </p:cBhvr>
                                      <p:by>
                                        <p:hsl h="0" s="-70588" l="0"/>
                                      </p:by>
                                    </p:animClr>
                                    <p:animClr clrSpc="hsl" dir="cw">
                                      <p:cBhvr>
                                        <p:cTn id="24" dur="500" fill="hold"/>
                                        <p:tgtEl>
                                          <p:spTgt spid="323"/>
                                        </p:tgtEl>
                                        <p:attrNameLst>
                                          <p:attrName>fillcolor</p:attrName>
                                        </p:attrNameLst>
                                      </p:cBhvr>
                                      <p:by>
                                        <p:hsl h="0" s="-70588" l="0"/>
                                      </p:by>
                                    </p:animClr>
                                    <p:animClr clrSpc="hsl" dir="cw">
                                      <p:cBhvr>
                                        <p:cTn id="25" dur="500" fill="hold"/>
                                        <p:tgtEl>
                                          <p:spTgt spid="323"/>
                                        </p:tgtEl>
                                        <p:attrNameLst>
                                          <p:attrName>stroke.color</p:attrName>
                                        </p:attrNameLst>
                                      </p:cBhvr>
                                      <p:by>
                                        <p:hsl h="0" s="-70588" l="0"/>
                                      </p:by>
                                    </p:animClr>
                                    <p:set>
                                      <p:cBhvr>
                                        <p:cTn id="26" dur="500" fill="hold"/>
                                        <p:tgtEl>
                                          <p:spTgt spid="323"/>
                                        </p:tgtEl>
                                        <p:attrNameLst>
                                          <p:attrName>fill.type</p:attrName>
                                        </p:attrNameLst>
                                      </p:cBhvr>
                                      <p:to>
                                        <p:strVal val="solid"/>
                                      </p:to>
                                    </p:set>
                                  </p:childTnLst>
                                </p:cTn>
                              </p:par>
                              <p:par>
                                <p:cTn id="27" presetID="25" presetClass="emph" presetSubtype="0" fill="hold" nodeType="withEffect">
                                  <p:stCondLst>
                                    <p:cond delay="0"/>
                                  </p:stCondLst>
                                  <p:childTnLst>
                                    <p:animClr clrSpc="hsl" dir="cw">
                                      <p:cBhvr override="childStyle">
                                        <p:cTn id="28" dur="500" fill="hold"/>
                                        <p:tgtEl>
                                          <p:spTgt spid="322"/>
                                        </p:tgtEl>
                                        <p:attrNameLst>
                                          <p:attrName>style.color</p:attrName>
                                        </p:attrNameLst>
                                      </p:cBhvr>
                                      <p:by>
                                        <p:hsl h="0" s="-70588" l="0"/>
                                      </p:by>
                                    </p:animClr>
                                    <p:animClr clrSpc="hsl" dir="cw">
                                      <p:cBhvr>
                                        <p:cTn id="29" dur="500" fill="hold"/>
                                        <p:tgtEl>
                                          <p:spTgt spid="322"/>
                                        </p:tgtEl>
                                        <p:attrNameLst>
                                          <p:attrName>fillcolor</p:attrName>
                                        </p:attrNameLst>
                                      </p:cBhvr>
                                      <p:by>
                                        <p:hsl h="0" s="-70588" l="0"/>
                                      </p:by>
                                    </p:animClr>
                                    <p:animClr clrSpc="hsl" dir="cw">
                                      <p:cBhvr>
                                        <p:cTn id="30" dur="500" fill="hold"/>
                                        <p:tgtEl>
                                          <p:spTgt spid="322"/>
                                        </p:tgtEl>
                                        <p:attrNameLst>
                                          <p:attrName>stroke.color</p:attrName>
                                        </p:attrNameLst>
                                      </p:cBhvr>
                                      <p:by>
                                        <p:hsl h="0" s="-70588" l="0"/>
                                      </p:by>
                                    </p:animClr>
                                    <p:set>
                                      <p:cBhvr>
                                        <p:cTn id="31" dur="500" fill="hold"/>
                                        <p:tgtEl>
                                          <p:spTgt spid="322"/>
                                        </p:tgtEl>
                                        <p:attrNameLst>
                                          <p:attrName>fill.type</p:attrName>
                                        </p:attrNameLst>
                                      </p:cBhvr>
                                      <p:to>
                                        <p:strVal val="solid"/>
                                      </p:to>
                                    </p:set>
                                  </p:childTnLst>
                                </p:cTn>
                              </p:par>
                              <p:par>
                                <p:cTn id="32" presetID="25" presetClass="emph" presetSubtype="0" fill="hold" nodeType="withEffect">
                                  <p:stCondLst>
                                    <p:cond delay="0"/>
                                  </p:stCondLst>
                                  <p:childTnLst>
                                    <p:animClr clrSpc="hsl" dir="cw">
                                      <p:cBhvr override="childStyle">
                                        <p:cTn id="33" dur="500" fill="hold"/>
                                        <p:tgtEl>
                                          <p:spTgt spid="324"/>
                                        </p:tgtEl>
                                        <p:attrNameLst>
                                          <p:attrName>style.color</p:attrName>
                                        </p:attrNameLst>
                                      </p:cBhvr>
                                      <p:by>
                                        <p:hsl h="0" s="-70588" l="0"/>
                                      </p:by>
                                    </p:animClr>
                                    <p:animClr clrSpc="hsl" dir="cw">
                                      <p:cBhvr>
                                        <p:cTn id="34" dur="500" fill="hold"/>
                                        <p:tgtEl>
                                          <p:spTgt spid="324"/>
                                        </p:tgtEl>
                                        <p:attrNameLst>
                                          <p:attrName>fillcolor</p:attrName>
                                        </p:attrNameLst>
                                      </p:cBhvr>
                                      <p:by>
                                        <p:hsl h="0" s="-70588" l="0"/>
                                      </p:by>
                                    </p:animClr>
                                    <p:animClr clrSpc="hsl" dir="cw">
                                      <p:cBhvr>
                                        <p:cTn id="35" dur="500" fill="hold"/>
                                        <p:tgtEl>
                                          <p:spTgt spid="324"/>
                                        </p:tgtEl>
                                        <p:attrNameLst>
                                          <p:attrName>stroke.color</p:attrName>
                                        </p:attrNameLst>
                                      </p:cBhvr>
                                      <p:by>
                                        <p:hsl h="0" s="-70588" l="0"/>
                                      </p:by>
                                    </p:animClr>
                                    <p:set>
                                      <p:cBhvr>
                                        <p:cTn id="36" dur="500" fill="hold"/>
                                        <p:tgtEl>
                                          <p:spTgt spid="324"/>
                                        </p:tgtEl>
                                        <p:attrNameLst>
                                          <p:attrName>fill.type</p:attrName>
                                        </p:attrNameLst>
                                      </p:cBhvr>
                                      <p:to>
                                        <p:strVal val="solid"/>
                                      </p:to>
                                    </p:set>
                                  </p:childTnLst>
                                </p:cTn>
                              </p:par>
                              <p:par>
                                <p:cTn id="37" presetID="25" presetClass="emph" presetSubtype="0" fill="hold" nodeType="withEffect">
                                  <p:stCondLst>
                                    <p:cond delay="0"/>
                                  </p:stCondLst>
                                  <p:childTnLst>
                                    <p:animClr clrSpc="hsl" dir="cw">
                                      <p:cBhvr override="childStyle">
                                        <p:cTn id="38" dur="500" fill="hold"/>
                                        <p:tgtEl>
                                          <p:spTgt spid="317"/>
                                        </p:tgtEl>
                                        <p:attrNameLst>
                                          <p:attrName>style.color</p:attrName>
                                        </p:attrNameLst>
                                      </p:cBhvr>
                                      <p:by>
                                        <p:hsl h="0" s="-70588" l="0"/>
                                      </p:by>
                                    </p:animClr>
                                    <p:animClr clrSpc="hsl" dir="cw">
                                      <p:cBhvr>
                                        <p:cTn id="39" dur="500" fill="hold"/>
                                        <p:tgtEl>
                                          <p:spTgt spid="317"/>
                                        </p:tgtEl>
                                        <p:attrNameLst>
                                          <p:attrName>fillcolor</p:attrName>
                                        </p:attrNameLst>
                                      </p:cBhvr>
                                      <p:by>
                                        <p:hsl h="0" s="-70588" l="0"/>
                                      </p:by>
                                    </p:animClr>
                                    <p:animClr clrSpc="hsl" dir="cw">
                                      <p:cBhvr>
                                        <p:cTn id="40" dur="500" fill="hold"/>
                                        <p:tgtEl>
                                          <p:spTgt spid="317"/>
                                        </p:tgtEl>
                                        <p:attrNameLst>
                                          <p:attrName>stroke.color</p:attrName>
                                        </p:attrNameLst>
                                      </p:cBhvr>
                                      <p:by>
                                        <p:hsl h="0" s="-70588" l="0"/>
                                      </p:by>
                                    </p:animClr>
                                    <p:set>
                                      <p:cBhvr>
                                        <p:cTn id="41" dur="500" fill="hold"/>
                                        <p:tgtEl>
                                          <p:spTgt spid="317"/>
                                        </p:tgtEl>
                                        <p:attrNameLst>
                                          <p:attrName>fill.type</p:attrName>
                                        </p:attrNameLst>
                                      </p:cBhvr>
                                      <p:to>
                                        <p:strVal val="solid"/>
                                      </p:to>
                                    </p:set>
                                  </p:childTnLst>
                                </p:cTn>
                              </p:par>
                              <p:par>
                                <p:cTn id="42" presetID="25" presetClass="emph" presetSubtype="0" fill="hold" nodeType="withEffect">
                                  <p:stCondLst>
                                    <p:cond delay="0"/>
                                  </p:stCondLst>
                                  <p:childTnLst>
                                    <p:animClr clrSpc="hsl" dir="cw">
                                      <p:cBhvr override="childStyle">
                                        <p:cTn id="43" dur="500" fill="hold"/>
                                        <p:tgtEl>
                                          <p:spTgt spid="319"/>
                                        </p:tgtEl>
                                        <p:attrNameLst>
                                          <p:attrName>style.color</p:attrName>
                                        </p:attrNameLst>
                                      </p:cBhvr>
                                      <p:by>
                                        <p:hsl h="0" s="-70588" l="0"/>
                                      </p:by>
                                    </p:animClr>
                                    <p:animClr clrSpc="hsl" dir="cw">
                                      <p:cBhvr>
                                        <p:cTn id="44" dur="500" fill="hold"/>
                                        <p:tgtEl>
                                          <p:spTgt spid="319"/>
                                        </p:tgtEl>
                                        <p:attrNameLst>
                                          <p:attrName>fillcolor</p:attrName>
                                        </p:attrNameLst>
                                      </p:cBhvr>
                                      <p:by>
                                        <p:hsl h="0" s="-70588" l="0"/>
                                      </p:by>
                                    </p:animClr>
                                    <p:animClr clrSpc="hsl" dir="cw">
                                      <p:cBhvr>
                                        <p:cTn id="45" dur="500" fill="hold"/>
                                        <p:tgtEl>
                                          <p:spTgt spid="319"/>
                                        </p:tgtEl>
                                        <p:attrNameLst>
                                          <p:attrName>stroke.color</p:attrName>
                                        </p:attrNameLst>
                                      </p:cBhvr>
                                      <p:by>
                                        <p:hsl h="0" s="-70588" l="0"/>
                                      </p:by>
                                    </p:animClr>
                                    <p:set>
                                      <p:cBhvr>
                                        <p:cTn id="46" dur="500" fill="hold"/>
                                        <p:tgtEl>
                                          <p:spTgt spid="3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39" grpId="0" animBg="1"/>
      <p:bldP spid="340" grpId="0" animBg="1"/>
      <p:bldP spid="341" grpId="0" animBg="1"/>
      <p:bldP spid="342" grpId="0" animBg="1"/>
      <p:bldP spid="3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a:spLocks noGrp="1"/>
          </p:cNvSpPr>
          <p:nvPr>
            <p:ph type="title"/>
          </p:nvPr>
        </p:nvSpPr>
        <p:spPr/>
        <p:txBody>
          <a:bodyPr/>
          <a:lstStyle/>
          <a:p>
            <a:r>
              <a:rPr lang="en-GB" dirty="0" smtClean="0"/>
              <a:t>Selective Loading Rules</a:t>
            </a:r>
            <a:endParaRPr lang="en-GB" dirty="0"/>
          </a:p>
        </p:txBody>
      </p:sp>
      <p:grpSp>
        <p:nvGrpSpPr>
          <p:cNvPr id="57" name="Group 56"/>
          <p:cNvGrpSpPr>
            <a:grpSpLocks noChangeAspect="1"/>
          </p:cNvGrpSpPr>
          <p:nvPr/>
        </p:nvGrpSpPr>
        <p:grpSpPr>
          <a:xfrm>
            <a:off x="1853698" y="1394669"/>
            <a:ext cx="5436604" cy="3736016"/>
            <a:chOff x="4734018" y="3068001"/>
            <a:chExt cx="4021231" cy="2763377"/>
          </a:xfrm>
        </p:grpSpPr>
        <p:grpSp>
          <p:nvGrpSpPr>
            <p:cNvPr id="58" name="Group 57"/>
            <p:cNvGrpSpPr/>
            <p:nvPr/>
          </p:nvGrpSpPr>
          <p:grpSpPr>
            <a:xfrm>
              <a:off x="4734018" y="3501008"/>
              <a:ext cx="1361108" cy="1371771"/>
              <a:chOff x="4734018" y="4031491"/>
              <a:chExt cx="1361108" cy="1371771"/>
            </a:xfrm>
          </p:grpSpPr>
          <p:sp>
            <p:nvSpPr>
              <p:cNvPr id="99" name="Rectangle 98"/>
              <p:cNvSpPr/>
              <p:nvPr/>
            </p:nvSpPr>
            <p:spPr bwMode="auto">
              <a:xfrm>
                <a:off x="5083989" y="4375660"/>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13</a:t>
                </a:r>
              </a:p>
            </p:txBody>
          </p:sp>
          <p:sp>
            <p:nvSpPr>
              <p:cNvPr id="100" name="Rectangle 99"/>
              <p:cNvSpPr/>
              <p:nvPr/>
            </p:nvSpPr>
            <p:spPr bwMode="auto">
              <a:xfrm>
                <a:off x="4921971" y="4727443"/>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26</a:t>
                </a:r>
              </a:p>
            </p:txBody>
          </p:sp>
          <p:sp>
            <p:nvSpPr>
              <p:cNvPr id="101" name="Rectangle 100"/>
              <p:cNvSpPr/>
              <p:nvPr/>
            </p:nvSpPr>
            <p:spPr bwMode="auto">
              <a:xfrm>
                <a:off x="5265522" y="4727443"/>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11</a:t>
                </a:r>
              </a:p>
            </p:txBody>
          </p:sp>
          <p:sp>
            <p:nvSpPr>
              <p:cNvPr id="102" name="Rectangle 101"/>
              <p:cNvSpPr/>
              <p:nvPr/>
            </p:nvSpPr>
            <p:spPr bwMode="auto">
              <a:xfrm>
                <a:off x="5609072" y="4727443"/>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7</a:t>
                </a:r>
              </a:p>
            </p:txBody>
          </p:sp>
          <p:sp>
            <p:nvSpPr>
              <p:cNvPr id="103" name="Rectangle 102"/>
              <p:cNvSpPr/>
              <p:nvPr/>
            </p:nvSpPr>
            <p:spPr bwMode="auto">
              <a:xfrm>
                <a:off x="4734018" y="5079226"/>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6</a:t>
                </a:r>
              </a:p>
            </p:txBody>
          </p:sp>
          <p:sp>
            <p:nvSpPr>
              <p:cNvPr id="104" name="Rectangle 103"/>
              <p:cNvSpPr/>
              <p:nvPr/>
            </p:nvSpPr>
            <p:spPr bwMode="auto">
              <a:xfrm>
                <a:off x="5079709" y="5079226"/>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15</a:t>
                </a:r>
              </a:p>
            </p:txBody>
          </p:sp>
          <p:sp>
            <p:nvSpPr>
              <p:cNvPr id="105" name="Rectangle 104"/>
              <p:cNvSpPr/>
              <p:nvPr/>
            </p:nvSpPr>
            <p:spPr bwMode="auto">
              <a:xfrm>
                <a:off x="5425400" y="5079226"/>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33</a:t>
                </a:r>
              </a:p>
            </p:txBody>
          </p:sp>
          <p:sp>
            <p:nvSpPr>
              <p:cNvPr id="106" name="Rectangle 105"/>
              <p:cNvSpPr/>
              <p:nvPr/>
            </p:nvSpPr>
            <p:spPr bwMode="auto">
              <a:xfrm>
                <a:off x="5771090" y="5079226"/>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23</a:t>
                </a:r>
              </a:p>
            </p:txBody>
          </p:sp>
          <p:sp>
            <p:nvSpPr>
              <p:cNvPr id="107" name="Rectangle 106"/>
              <p:cNvSpPr/>
              <p:nvPr/>
            </p:nvSpPr>
            <p:spPr bwMode="auto">
              <a:xfrm>
                <a:off x="5425400" y="4375660"/>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17</a:t>
                </a:r>
              </a:p>
            </p:txBody>
          </p:sp>
          <p:sp>
            <p:nvSpPr>
              <p:cNvPr id="108" name="Rectangle 107"/>
              <p:cNvSpPr/>
              <p:nvPr/>
            </p:nvSpPr>
            <p:spPr bwMode="auto">
              <a:xfrm>
                <a:off x="5265522" y="4031491"/>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21</a:t>
                </a:r>
              </a:p>
            </p:txBody>
          </p:sp>
        </p:grpSp>
        <p:sp>
          <p:nvSpPr>
            <p:cNvPr id="59" name="Rectangle 58"/>
            <p:cNvSpPr/>
            <p:nvPr/>
          </p:nvSpPr>
          <p:spPr bwMode="auto">
            <a:xfrm>
              <a:off x="5010246" y="5471500"/>
              <a:ext cx="830308" cy="359878"/>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Incoming freight</a:t>
              </a:r>
            </a:p>
          </p:txBody>
        </p:sp>
        <p:cxnSp>
          <p:nvCxnSpPr>
            <p:cNvPr id="60" name="Straight Connector 59"/>
            <p:cNvCxnSpPr/>
            <p:nvPr/>
          </p:nvCxnSpPr>
          <p:spPr bwMode="auto">
            <a:xfrm>
              <a:off x="4734018" y="5481228"/>
              <a:ext cx="1361108"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Rectangle 60"/>
            <p:cNvSpPr/>
            <p:nvPr/>
          </p:nvSpPr>
          <p:spPr bwMode="auto">
            <a:xfrm>
              <a:off x="6278866" y="5471501"/>
              <a:ext cx="830308" cy="359877"/>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Truck positions</a:t>
              </a:r>
            </a:p>
          </p:txBody>
        </p:sp>
        <p:sp>
          <p:nvSpPr>
            <p:cNvPr id="63" name="Rectangle 62"/>
            <p:cNvSpPr/>
            <p:nvPr/>
          </p:nvSpPr>
          <p:spPr bwMode="auto">
            <a:xfrm>
              <a:off x="7867542" y="5471502"/>
              <a:ext cx="830308" cy="213105"/>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On truck</a:t>
              </a:r>
            </a:p>
          </p:txBody>
        </p:sp>
        <p:cxnSp>
          <p:nvCxnSpPr>
            <p:cNvPr id="64" name="Straight Connector 63"/>
            <p:cNvCxnSpPr/>
            <p:nvPr/>
          </p:nvCxnSpPr>
          <p:spPr bwMode="auto">
            <a:xfrm>
              <a:off x="7810144" y="5481228"/>
              <a:ext cx="945105"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64"/>
            <p:cNvSpPr/>
            <p:nvPr/>
          </p:nvSpPr>
          <p:spPr bwMode="auto">
            <a:xfrm>
              <a:off x="7037166" y="5471502"/>
              <a:ext cx="830308" cy="213105"/>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CT</a:t>
              </a:r>
            </a:p>
          </p:txBody>
        </p:sp>
        <p:cxnSp>
          <p:nvCxnSpPr>
            <p:cNvPr id="66" name="Straight Connector 65"/>
            <p:cNvCxnSpPr/>
            <p:nvPr/>
          </p:nvCxnSpPr>
          <p:spPr bwMode="auto">
            <a:xfrm>
              <a:off x="7200292" y="5481228"/>
              <a:ext cx="492077"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7" name="Group 66"/>
            <p:cNvGrpSpPr/>
            <p:nvPr/>
          </p:nvGrpSpPr>
          <p:grpSpPr>
            <a:xfrm>
              <a:off x="6297976" y="3068001"/>
              <a:ext cx="756084" cy="386671"/>
              <a:chOff x="6264188" y="3140009"/>
              <a:chExt cx="756084" cy="386671"/>
            </a:xfrm>
          </p:grpSpPr>
          <p:sp>
            <p:nvSpPr>
              <p:cNvPr id="96" name="Rectangle 95"/>
              <p:cNvSpPr/>
              <p:nvPr/>
            </p:nvSpPr>
            <p:spPr bwMode="auto">
              <a:xfrm>
                <a:off x="6652795" y="3140009"/>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7</a:t>
                </a:r>
              </a:p>
            </p:txBody>
          </p:sp>
          <p:sp>
            <p:nvSpPr>
              <p:cNvPr id="97" name="Rectangle 96"/>
              <p:cNvSpPr/>
              <p:nvPr/>
            </p:nvSpPr>
            <p:spPr bwMode="auto">
              <a:xfrm>
                <a:off x="6308243" y="3140009"/>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6</a:t>
                </a:r>
              </a:p>
            </p:txBody>
          </p:sp>
          <p:sp>
            <p:nvSpPr>
              <p:cNvPr id="98" name="Rectangle 97"/>
              <p:cNvSpPr/>
              <p:nvPr/>
            </p:nvSpPr>
            <p:spPr bwMode="auto">
              <a:xfrm>
                <a:off x="6264188" y="3475337"/>
                <a:ext cx="756084" cy="51343"/>
              </a:xfrm>
              <a:prstGeom prst="rect">
                <a:avLst/>
              </a:prstGeom>
              <a:solidFill>
                <a:srgbClr val="00006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8" name="Group 67"/>
            <p:cNvGrpSpPr/>
            <p:nvPr/>
          </p:nvGrpSpPr>
          <p:grpSpPr>
            <a:xfrm>
              <a:off x="6302606" y="3498469"/>
              <a:ext cx="756084" cy="729668"/>
              <a:chOff x="6268818" y="3573016"/>
              <a:chExt cx="756084" cy="729668"/>
            </a:xfrm>
          </p:grpSpPr>
          <p:sp>
            <p:nvSpPr>
              <p:cNvPr id="92" name="Rectangle 91"/>
              <p:cNvSpPr/>
              <p:nvPr/>
            </p:nvSpPr>
            <p:spPr bwMode="auto">
              <a:xfrm>
                <a:off x="6498214" y="3573016"/>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13</a:t>
                </a:r>
              </a:p>
            </p:txBody>
          </p:sp>
          <p:sp>
            <p:nvSpPr>
              <p:cNvPr id="93" name="Rectangle 92"/>
              <p:cNvSpPr/>
              <p:nvPr/>
            </p:nvSpPr>
            <p:spPr bwMode="auto">
              <a:xfrm>
                <a:off x="6660232" y="3915054"/>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11</a:t>
                </a:r>
              </a:p>
            </p:txBody>
          </p:sp>
          <p:sp>
            <p:nvSpPr>
              <p:cNvPr id="94" name="Rectangle 93"/>
              <p:cNvSpPr/>
              <p:nvPr/>
            </p:nvSpPr>
            <p:spPr bwMode="auto">
              <a:xfrm>
                <a:off x="6315680" y="3915054"/>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15</a:t>
                </a:r>
              </a:p>
            </p:txBody>
          </p:sp>
          <p:sp>
            <p:nvSpPr>
              <p:cNvPr id="95" name="Rectangle 94"/>
              <p:cNvSpPr/>
              <p:nvPr/>
            </p:nvSpPr>
            <p:spPr bwMode="auto">
              <a:xfrm>
                <a:off x="6268818" y="4251341"/>
                <a:ext cx="756084" cy="51343"/>
              </a:xfrm>
              <a:prstGeom prst="rect">
                <a:avLst/>
              </a:prstGeom>
              <a:solidFill>
                <a:srgbClr val="00006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9" name="Group 68"/>
            <p:cNvGrpSpPr/>
            <p:nvPr/>
          </p:nvGrpSpPr>
          <p:grpSpPr>
            <a:xfrm>
              <a:off x="6295462" y="4271934"/>
              <a:ext cx="756084" cy="733448"/>
              <a:chOff x="6261674" y="4329100"/>
              <a:chExt cx="756084" cy="733448"/>
            </a:xfrm>
          </p:grpSpPr>
          <p:sp>
            <p:nvSpPr>
              <p:cNvPr id="88" name="Rectangle 87"/>
              <p:cNvSpPr/>
              <p:nvPr/>
            </p:nvSpPr>
            <p:spPr bwMode="auto">
              <a:xfrm>
                <a:off x="6483340" y="4329100"/>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21</a:t>
                </a:r>
              </a:p>
            </p:txBody>
          </p:sp>
          <p:sp>
            <p:nvSpPr>
              <p:cNvPr id="89" name="Rectangle 88"/>
              <p:cNvSpPr/>
              <p:nvPr/>
            </p:nvSpPr>
            <p:spPr bwMode="auto">
              <a:xfrm>
                <a:off x="6645358" y="4671138"/>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17</a:t>
                </a:r>
              </a:p>
            </p:txBody>
          </p:sp>
          <p:sp>
            <p:nvSpPr>
              <p:cNvPr id="90" name="Rectangle 89"/>
              <p:cNvSpPr/>
              <p:nvPr/>
            </p:nvSpPr>
            <p:spPr bwMode="auto">
              <a:xfrm>
                <a:off x="6300806" y="4671138"/>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23</a:t>
                </a:r>
              </a:p>
            </p:txBody>
          </p:sp>
          <p:sp>
            <p:nvSpPr>
              <p:cNvPr id="91" name="Rectangle 90"/>
              <p:cNvSpPr/>
              <p:nvPr/>
            </p:nvSpPr>
            <p:spPr bwMode="auto">
              <a:xfrm>
                <a:off x="6261674" y="5011205"/>
                <a:ext cx="756084" cy="51343"/>
              </a:xfrm>
              <a:prstGeom prst="rect">
                <a:avLst/>
              </a:prstGeom>
              <a:solidFill>
                <a:srgbClr val="00006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cxnSp>
          <p:nvCxnSpPr>
            <p:cNvPr id="70" name="Straight Connector 69"/>
            <p:cNvCxnSpPr/>
            <p:nvPr/>
          </p:nvCxnSpPr>
          <p:spPr bwMode="auto">
            <a:xfrm>
              <a:off x="6233012" y="5481228"/>
              <a:ext cx="895272" cy="0"/>
            </a:xfrm>
            <a:prstGeom prst="line">
              <a:avLst/>
            </a:prstGeom>
            <a:solidFill>
              <a:srgbClr val="BEE7F9"/>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1" name="Group 70"/>
            <p:cNvGrpSpPr/>
            <p:nvPr/>
          </p:nvGrpSpPr>
          <p:grpSpPr>
            <a:xfrm>
              <a:off x="6295462" y="5049180"/>
              <a:ext cx="756084" cy="394870"/>
              <a:chOff x="6261674" y="5101697"/>
              <a:chExt cx="756084" cy="394870"/>
            </a:xfrm>
          </p:grpSpPr>
          <p:sp>
            <p:nvSpPr>
              <p:cNvPr id="85" name="Rectangle 84"/>
              <p:cNvSpPr/>
              <p:nvPr/>
            </p:nvSpPr>
            <p:spPr bwMode="auto">
              <a:xfrm>
                <a:off x="6308243" y="5101697"/>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26</a:t>
                </a:r>
              </a:p>
            </p:txBody>
          </p:sp>
          <p:sp>
            <p:nvSpPr>
              <p:cNvPr id="86" name="Rectangle 85"/>
              <p:cNvSpPr/>
              <p:nvPr/>
            </p:nvSpPr>
            <p:spPr bwMode="auto">
              <a:xfrm>
                <a:off x="6652795" y="5101697"/>
                <a:ext cx="324036" cy="324036"/>
              </a:xfrm>
              <a:prstGeom prst="rect">
                <a:avLst/>
              </a:prstGeom>
              <a:solidFill>
                <a:srgbClr val="0094D8"/>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33</a:t>
                </a:r>
              </a:p>
            </p:txBody>
          </p:sp>
          <p:sp>
            <p:nvSpPr>
              <p:cNvPr id="87" name="Rectangle 86"/>
              <p:cNvSpPr/>
              <p:nvPr/>
            </p:nvSpPr>
            <p:spPr bwMode="auto">
              <a:xfrm>
                <a:off x="6261674" y="5445224"/>
                <a:ext cx="756084" cy="51343"/>
              </a:xfrm>
              <a:prstGeom prst="rect">
                <a:avLst/>
              </a:prstGeom>
              <a:solidFill>
                <a:srgbClr val="00006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cxnSp>
          <p:nvCxnSpPr>
            <p:cNvPr id="72" name="Straight Arrow Connector 71"/>
            <p:cNvCxnSpPr/>
            <p:nvPr/>
          </p:nvCxnSpPr>
          <p:spPr bwMode="auto">
            <a:xfrm flipV="1">
              <a:off x="5933108" y="3498469"/>
              <a:ext cx="299904" cy="542599"/>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72"/>
            <p:cNvCxnSpPr/>
            <p:nvPr/>
          </p:nvCxnSpPr>
          <p:spPr bwMode="auto">
            <a:xfrm flipV="1">
              <a:off x="6085508" y="4075468"/>
              <a:ext cx="162722" cy="118001"/>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p:cNvCxnSpPr/>
            <p:nvPr/>
          </p:nvCxnSpPr>
          <p:spPr bwMode="auto">
            <a:xfrm>
              <a:off x="6120186" y="4484409"/>
              <a:ext cx="150983" cy="63080"/>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p:cNvCxnSpPr/>
            <p:nvPr/>
          </p:nvCxnSpPr>
          <p:spPr bwMode="auto">
            <a:xfrm>
              <a:off x="6026142" y="4938669"/>
              <a:ext cx="222088" cy="188539"/>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Rectangle 75"/>
            <p:cNvSpPr/>
            <p:nvPr/>
          </p:nvSpPr>
          <p:spPr bwMode="auto">
            <a:xfrm>
              <a:off x="7200292" y="3068001"/>
              <a:ext cx="492077" cy="324036"/>
            </a:xfrm>
            <a:prstGeom prst="rect">
              <a:avLst/>
            </a:prstGeom>
            <a:no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50" b="1" kern="0" dirty="0">
                  <a:solidFill>
                    <a:sysClr val="windowText" lastClr="000000"/>
                  </a:solidFill>
                  <a:latin typeface="Arial" panose="020B0604020202020204" pitchFamily="34" charset="0"/>
                  <a:cs typeface="Arial" panose="020B0604020202020204" pitchFamily="34" charset="0"/>
                </a:rPr>
                <a:t>5</a:t>
              </a:r>
              <a:r>
                <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-10</a:t>
              </a:r>
            </a:p>
          </p:txBody>
        </p:sp>
        <p:sp>
          <p:nvSpPr>
            <p:cNvPr id="77" name="Rectangle 76"/>
            <p:cNvSpPr/>
            <p:nvPr/>
          </p:nvSpPr>
          <p:spPr bwMode="auto">
            <a:xfrm>
              <a:off x="7206282" y="3678489"/>
              <a:ext cx="492077" cy="324036"/>
            </a:xfrm>
            <a:prstGeom prst="rect">
              <a:avLst/>
            </a:prstGeom>
            <a:no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11-15</a:t>
              </a:r>
            </a:p>
          </p:txBody>
        </p:sp>
        <p:sp>
          <p:nvSpPr>
            <p:cNvPr id="78" name="Rectangle 77"/>
            <p:cNvSpPr/>
            <p:nvPr/>
          </p:nvSpPr>
          <p:spPr bwMode="auto">
            <a:xfrm>
              <a:off x="7206282" y="4417840"/>
              <a:ext cx="492077" cy="324036"/>
            </a:xfrm>
            <a:prstGeom prst="rect">
              <a:avLst/>
            </a:prstGeom>
            <a:no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16-25</a:t>
              </a:r>
            </a:p>
          </p:txBody>
        </p:sp>
        <p:sp>
          <p:nvSpPr>
            <p:cNvPr id="79" name="Rectangle 78"/>
            <p:cNvSpPr/>
            <p:nvPr/>
          </p:nvSpPr>
          <p:spPr bwMode="auto">
            <a:xfrm>
              <a:off x="7206282" y="5047826"/>
              <a:ext cx="492077" cy="324036"/>
            </a:xfrm>
            <a:prstGeom prst="rect">
              <a:avLst/>
            </a:prstGeom>
            <a:no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26+</a:t>
              </a:r>
            </a:p>
          </p:txBody>
        </p:sp>
        <p:pic>
          <p:nvPicPr>
            <p:cNvPr id="80" name="Picture 79"/>
            <p:cNvPicPr>
              <a:picLocks noChangeAspect="1"/>
            </p:cNvPicPr>
            <p:nvPr/>
          </p:nvPicPr>
          <p:blipFill>
            <a:blip r:embed="rId2" cstate="print">
              <a:duotone>
                <a:srgbClr val="009BE1">
                  <a:shade val="45000"/>
                  <a:satMod val="135000"/>
                </a:srgbClr>
                <a:prstClr val="white"/>
              </a:duotone>
              <a:extLst>
                <a:ext uri="{28A0092B-C50C-407E-A947-70E740481C1C}">
                  <a14:useLocalDpi xmlns:a14="http://schemas.microsoft.com/office/drawing/2010/main" val="0"/>
                </a:ext>
              </a:extLst>
            </a:blip>
            <a:stretch>
              <a:fillRect/>
            </a:stretch>
          </p:blipFill>
          <p:spPr>
            <a:xfrm flipH="1">
              <a:off x="8015692" y="4061152"/>
              <a:ext cx="696768" cy="318903"/>
            </a:xfrm>
            <a:prstGeom prst="rect">
              <a:avLst/>
            </a:prstGeom>
            <a:ln>
              <a:noFill/>
            </a:ln>
          </p:spPr>
        </p:pic>
        <p:cxnSp>
          <p:nvCxnSpPr>
            <p:cNvPr id="81" name="Straight Arrow Connector 80"/>
            <p:cNvCxnSpPr/>
            <p:nvPr/>
          </p:nvCxnSpPr>
          <p:spPr bwMode="auto">
            <a:xfrm>
              <a:off x="7764250" y="3403329"/>
              <a:ext cx="263080" cy="473491"/>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p:cNvCxnSpPr/>
            <p:nvPr/>
          </p:nvCxnSpPr>
          <p:spPr bwMode="auto">
            <a:xfrm>
              <a:off x="7741743" y="3913376"/>
              <a:ext cx="204845" cy="127692"/>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p:cNvCxnSpPr/>
            <p:nvPr/>
          </p:nvCxnSpPr>
          <p:spPr bwMode="auto">
            <a:xfrm flipV="1">
              <a:off x="7737021" y="4346224"/>
              <a:ext cx="209567" cy="138187"/>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p:nvCxnSpPr>
          <p:spPr bwMode="auto">
            <a:xfrm flipV="1">
              <a:off x="7741743" y="4484409"/>
              <a:ext cx="267855" cy="563419"/>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9" name="Rounded Rectangle 108"/>
          <p:cNvSpPr/>
          <p:nvPr/>
        </p:nvSpPr>
        <p:spPr>
          <a:xfrm>
            <a:off x="1952649" y="5466599"/>
            <a:ext cx="5163518" cy="393507"/>
          </a:xfrm>
          <a:prstGeom prst="roundRect">
            <a:avLst/>
          </a:prstGeom>
          <a:solidFill>
            <a:srgbClr val="10315F"/>
          </a:solidFill>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Grouping of cargo on plates with similar connection times at the Hub. </a:t>
            </a:r>
          </a:p>
        </p:txBody>
      </p:sp>
    </p:spTree>
    <p:extLst>
      <p:ext uri="{BB962C8B-B14F-4D97-AF65-F5344CB8AC3E}">
        <p14:creationId xmlns:p14="http://schemas.microsoft.com/office/powerpoint/2010/main" val="3160209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0825" y="2974975"/>
            <a:ext cx="8642350" cy="908050"/>
          </a:xfrm>
          <a:prstGeom prst="rect">
            <a:avLst/>
          </a:prstGeom>
        </p:spPr>
        <p:txBody>
          <a:bodyPr anchor="ctr"/>
          <a:lstStyle>
            <a:lvl1pPr algn="l" rtl="0" eaLnBrk="0" fontAlgn="base" hangingPunct="0">
              <a:spcBef>
                <a:spcPct val="0"/>
              </a:spcBef>
              <a:spcAft>
                <a:spcPct val="0"/>
              </a:spcAft>
              <a:defRPr sz="2400" b="1">
                <a:solidFill>
                  <a:schemeClr val="accent1"/>
                </a:solidFill>
                <a:latin typeface="Noa LT Pro" panose="020B0603050000020004" pitchFamily="34" charset="0"/>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a:lstStyle>
          <a:p>
            <a:pPr algn="ctr"/>
            <a:r>
              <a:rPr lang="nl-NL" sz="4000" kern="0" dirty="0" smtClean="0">
                <a:solidFill>
                  <a:srgbClr val="10315F"/>
                </a:solidFill>
                <a:latin typeface="Arial" panose="020B0604020202020204" pitchFamily="34" charset="0"/>
                <a:cs typeface="Arial" panose="020B0604020202020204" pitchFamily="34" charset="0"/>
              </a:rPr>
              <a:t>Appendix</a:t>
            </a:r>
          </a:p>
          <a:p>
            <a:pPr algn="ctr"/>
            <a:r>
              <a:rPr lang="nl-NL" sz="2800" b="0" kern="0" dirty="0" smtClean="0">
                <a:solidFill>
                  <a:srgbClr val="10315F"/>
                </a:solidFill>
                <a:latin typeface="Arial" panose="020B0604020202020204" pitchFamily="34" charset="0"/>
                <a:cs typeface="Arial" panose="020B0604020202020204" pitchFamily="34" charset="0"/>
              </a:rPr>
              <a:t>Station maps</a:t>
            </a:r>
            <a:endParaRPr lang="nl-NL" sz="2800" b="0" kern="0" dirty="0">
              <a:solidFill>
                <a:srgbClr val="1031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899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Station map</a:t>
            </a:r>
            <a:br>
              <a:rPr lang="en-US" dirty="0"/>
            </a:br>
            <a:r>
              <a:rPr lang="en-US" sz="2000" b="0" dirty="0"/>
              <a:t>EU </a:t>
            </a:r>
            <a:r>
              <a:rPr lang="en-US" sz="2000" b="0" dirty="0" smtClean="0"/>
              <a:t>trucking stations AFKL</a:t>
            </a:r>
            <a:r>
              <a:rPr lang="en-US" dirty="0" smtClean="0"/>
              <a:t/>
            </a:r>
            <a:br>
              <a:rPr lang="en-US" dirty="0" smtClean="0"/>
            </a:br>
            <a:endParaRPr lang="en-GB" sz="2000" b="0" dirty="0"/>
          </a:p>
        </p:txBody>
      </p:sp>
      <p:grpSp>
        <p:nvGrpSpPr>
          <p:cNvPr id="1561" name="Group 1560"/>
          <p:cNvGrpSpPr>
            <a:grpSpLocks noChangeAspect="1"/>
          </p:cNvGrpSpPr>
          <p:nvPr/>
        </p:nvGrpSpPr>
        <p:grpSpPr>
          <a:xfrm>
            <a:off x="63422" y="-3267744"/>
            <a:ext cx="8361009" cy="10518815"/>
            <a:chOff x="3798776" y="368660"/>
            <a:chExt cx="3653916" cy="4596922"/>
          </a:xfrm>
          <a:solidFill>
            <a:srgbClr val="BEE7F9"/>
          </a:solidFill>
        </p:grpSpPr>
        <p:grpSp>
          <p:nvGrpSpPr>
            <p:cNvPr id="1562" name="Group 1561"/>
            <p:cNvGrpSpPr>
              <a:grpSpLocks noChangeAspect="1"/>
            </p:cNvGrpSpPr>
            <p:nvPr/>
          </p:nvGrpSpPr>
          <p:grpSpPr>
            <a:xfrm>
              <a:off x="3877541" y="368660"/>
              <a:ext cx="3575151" cy="4596922"/>
              <a:chOff x="2303749" y="1484786"/>
              <a:chExt cx="3035095" cy="3902517"/>
            </a:xfrm>
            <a:grpFill/>
          </p:grpSpPr>
          <p:grpSp>
            <p:nvGrpSpPr>
              <p:cNvPr id="1564" name="Group 1563"/>
              <p:cNvGrpSpPr>
                <a:grpSpLocks noChangeAspect="1"/>
              </p:cNvGrpSpPr>
              <p:nvPr/>
            </p:nvGrpSpPr>
            <p:grpSpPr>
              <a:xfrm>
                <a:off x="2303749" y="1484786"/>
                <a:ext cx="3035095" cy="3902517"/>
                <a:chOff x="4412577" y="2605829"/>
                <a:chExt cx="1358311" cy="1746513"/>
              </a:xfrm>
              <a:grpFill/>
            </p:grpSpPr>
            <p:sp>
              <p:nvSpPr>
                <p:cNvPr id="1566" name="Freeform 32"/>
                <p:cNvSpPr>
                  <a:spLocks noEditPoints="1"/>
                </p:cNvSpPr>
                <p:nvPr/>
              </p:nvSpPr>
              <p:spPr bwMode="gray">
                <a:xfrm>
                  <a:off x="5147428" y="4122370"/>
                  <a:ext cx="14963" cy="14474"/>
                </a:xfrm>
                <a:custGeom>
                  <a:avLst/>
                  <a:gdLst/>
                  <a:ahLst/>
                  <a:cxnLst>
                    <a:cxn ang="0">
                      <a:pos x="0" y="0"/>
                    </a:cxn>
                    <a:cxn ang="0">
                      <a:pos x="0" y="0"/>
                    </a:cxn>
                    <a:cxn ang="0">
                      <a:pos x="0" y="0"/>
                    </a:cxn>
                    <a:cxn ang="0">
                      <a:pos x="0" y="0"/>
                    </a:cxn>
                    <a:cxn ang="0">
                      <a:pos x="5" y="5"/>
                    </a:cxn>
                    <a:cxn ang="0">
                      <a:pos x="0" y="5"/>
                    </a:cxn>
                    <a:cxn ang="0">
                      <a:pos x="5" y="9"/>
                    </a:cxn>
                    <a:cxn ang="0">
                      <a:pos x="9" y="9"/>
                    </a:cxn>
                    <a:cxn ang="0">
                      <a:pos x="5" y="5"/>
                    </a:cxn>
                  </a:cxnLst>
                  <a:rect l="0" t="0" r="r" b="b"/>
                  <a:pathLst>
                    <a:path w="9" h="9">
                      <a:moveTo>
                        <a:pt x="0" y="0"/>
                      </a:moveTo>
                      <a:lnTo>
                        <a:pt x="0" y="0"/>
                      </a:lnTo>
                      <a:lnTo>
                        <a:pt x="0" y="0"/>
                      </a:lnTo>
                      <a:lnTo>
                        <a:pt x="0" y="0"/>
                      </a:lnTo>
                      <a:close/>
                      <a:moveTo>
                        <a:pt x="5" y="5"/>
                      </a:moveTo>
                      <a:lnTo>
                        <a:pt x="0" y="5"/>
                      </a:lnTo>
                      <a:lnTo>
                        <a:pt x="5" y="9"/>
                      </a:lnTo>
                      <a:lnTo>
                        <a:pt x="9" y="9"/>
                      </a:lnTo>
                      <a:lnTo>
                        <a:pt x="5" y="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67" name="Freeform 162"/>
                <p:cNvSpPr>
                  <a:spLocks/>
                </p:cNvSpPr>
                <p:nvPr/>
              </p:nvSpPr>
              <p:spPr bwMode="gray">
                <a:xfrm>
                  <a:off x="5280432" y="3921343"/>
                  <a:ext cx="44889" cy="101317"/>
                </a:xfrm>
                <a:custGeom>
                  <a:avLst/>
                  <a:gdLst/>
                  <a:ahLst/>
                  <a:cxnLst>
                    <a:cxn ang="0">
                      <a:pos x="0" y="13"/>
                    </a:cxn>
                    <a:cxn ang="0">
                      <a:pos x="5" y="13"/>
                    </a:cxn>
                    <a:cxn ang="0">
                      <a:pos x="0" y="18"/>
                    </a:cxn>
                    <a:cxn ang="0">
                      <a:pos x="0" y="36"/>
                    </a:cxn>
                    <a:cxn ang="0">
                      <a:pos x="0" y="40"/>
                    </a:cxn>
                    <a:cxn ang="0">
                      <a:pos x="0" y="45"/>
                    </a:cxn>
                    <a:cxn ang="0">
                      <a:pos x="5" y="54"/>
                    </a:cxn>
                    <a:cxn ang="0">
                      <a:pos x="5" y="58"/>
                    </a:cxn>
                    <a:cxn ang="0">
                      <a:pos x="9" y="63"/>
                    </a:cxn>
                    <a:cxn ang="0">
                      <a:pos x="14" y="63"/>
                    </a:cxn>
                    <a:cxn ang="0">
                      <a:pos x="14" y="54"/>
                    </a:cxn>
                    <a:cxn ang="0">
                      <a:pos x="27" y="40"/>
                    </a:cxn>
                    <a:cxn ang="0">
                      <a:pos x="18" y="36"/>
                    </a:cxn>
                    <a:cxn ang="0">
                      <a:pos x="18" y="13"/>
                    </a:cxn>
                    <a:cxn ang="0">
                      <a:pos x="14" y="13"/>
                    </a:cxn>
                    <a:cxn ang="0">
                      <a:pos x="14" y="5"/>
                    </a:cxn>
                    <a:cxn ang="0">
                      <a:pos x="5" y="0"/>
                    </a:cxn>
                    <a:cxn ang="0">
                      <a:pos x="0" y="13"/>
                    </a:cxn>
                  </a:cxnLst>
                  <a:rect l="0" t="0" r="r" b="b"/>
                  <a:pathLst>
                    <a:path w="27" h="63">
                      <a:moveTo>
                        <a:pt x="0" y="13"/>
                      </a:moveTo>
                      <a:lnTo>
                        <a:pt x="5" y="13"/>
                      </a:lnTo>
                      <a:lnTo>
                        <a:pt x="0" y="18"/>
                      </a:lnTo>
                      <a:lnTo>
                        <a:pt x="0" y="36"/>
                      </a:lnTo>
                      <a:lnTo>
                        <a:pt x="0" y="40"/>
                      </a:lnTo>
                      <a:lnTo>
                        <a:pt x="0" y="45"/>
                      </a:lnTo>
                      <a:lnTo>
                        <a:pt x="5" y="54"/>
                      </a:lnTo>
                      <a:lnTo>
                        <a:pt x="5" y="58"/>
                      </a:lnTo>
                      <a:lnTo>
                        <a:pt x="9" y="63"/>
                      </a:lnTo>
                      <a:lnTo>
                        <a:pt x="14" y="63"/>
                      </a:lnTo>
                      <a:lnTo>
                        <a:pt x="14" y="54"/>
                      </a:lnTo>
                      <a:lnTo>
                        <a:pt x="27" y="40"/>
                      </a:lnTo>
                      <a:lnTo>
                        <a:pt x="18" y="36"/>
                      </a:lnTo>
                      <a:lnTo>
                        <a:pt x="18" y="13"/>
                      </a:lnTo>
                      <a:lnTo>
                        <a:pt x="14" y="13"/>
                      </a:lnTo>
                      <a:lnTo>
                        <a:pt x="14" y="5"/>
                      </a:lnTo>
                      <a:lnTo>
                        <a:pt x="5" y="0"/>
                      </a:lnTo>
                      <a:lnTo>
                        <a:pt x="0" y="13"/>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68" name="Freeform 163"/>
                <p:cNvSpPr>
                  <a:spLocks/>
                </p:cNvSpPr>
                <p:nvPr/>
              </p:nvSpPr>
              <p:spPr bwMode="gray">
                <a:xfrm>
                  <a:off x="5051000" y="3705843"/>
                  <a:ext cx="177894" cy="93276"/>
                </a:xfrm>
                <a:custGeom>
                  <a:avLst/>
                  <a:gdLst/>
                  <a:ahLst/>
                  <a:cxnLst>
                    <a:cxn ang="0">
                      <a:pos x="0" y="31"/>
                    </a:cxn>
                    <a:cxn ang="0">
                      <a:pos x="0" y="45"/>
                    </a:cxn>
                    <a:cxn ang="0">
                      <a:pos x="0" y="49"/>
                    </a:cxn>
                    <a:cxn ang="0">
                      <a:pos x="9" y="45"/>
                    </a:cxn>
                    <a:cxn ang="0">
                      <a:pos x="9" y="49"/>
                    </a:cxn>
                    <a:cxn ang="0">
                      <a:pos x="18" y="49"/>
                    </a:cxn>
                    <a:cxn ang="0">
                      <a:pos x="22" y="45"/>
                    </a:cxn>
                    <a:cxn ang="0">
                      <a:pos x="36" y="45"/>
                    </a:cxn>
                    <a:cxn ang="0">
                      <a:pos x="40" y="54"/>
                    </a:cxn>
                    <a:cxn ang="0">
                      <a:pos x="54" y="58"/>
                    </a:cxn>
                    <a:cxn ang="0">
                      <a:pos x="67" y="58"/>
                    </a:cxn>
                    <a:cxn ang="0">
                      <a:pos x="76" y="54"/>
                    </a:cxn>
                    <a:cxn ang="0">
                      <a:pos x="89" y="49"/>
                    </a:cxn>
                    <a:cxn ang="0">
                      <a:pos x="94" y="45"/>
                    </a:cxn>
                    <a:cxn ang="0">
                      <a:pos x="94" y="40"/>
                    </a:cxn>
                    <a:cxn ang="0">
                      <a:pos x="94" y="36"/>
                    </a:cxn>
                    <a:cxn ang="0">
                      <a:pos x="94" y="31"/>
                    </a:cxn>
                    <a:cxn ang="0">
                      <a:pos x="103" y="31"/>
                    </a:cxn>
                    <a:cxn ang="0">
                      <a:pos x="107" y="22"/>
                    </a:cxn>
                    <a:cxn ang="0">
                      <a:pos x="107" y="18"/>
                    </a:cxn>
                    <a:cxn ang="0">
                      <a:pos x="107" y="13"/>
                    </a:cxn>
                    <a:cxn ang="0">
                      <a:pos x="103" y="13"/>
                    </a:cxn>
                    <a:cxn ang="0">
                      <a:pos x="98" y="13"/>
                    </a:cxn>
                    <a:cxn ang="0">
                      <a:pos x="98" y="4"/>
                    </a:cxn>
                    <a:cxn ang="0">
                      <a:pos x="76" y="0"/>
                    </a:cxn>
                    <a:cxn ang="0">
                      <a:pos x="67" y="9"/>
                    </a:cxn>
                    <a:cxn ang="0">
                      <a:pos x="58" y="9"/>
                    </a:cxn>
                    <a:cxn ang="0">
                      <a:pos x="54" y="13"/>
                    </a:cxn>
                    <a:cxn ang="0">
                      <a:pos x="45" y="18"/>
                    </a:cxn>
                    <a:cxn ang="0">
                      <a:pos x="40" y="22"/>
                    </a:cxn>
                    <a:cxn ang="0">
                      <a:pos x="49" y="27"/>
                    </a:cxn>
                    <a:cxn ang="0">
                      <a:pos x="45" y="36"/>
                    </a:cxn>
                    <a:cxn ang="0">
                      <a:pos x="40" y="31"/>
                    </a:cxn>
                    <a:cxn ang="0">
                      <a:pos x="22" y="36"/>
                    </a:cxn>
                    <a:cxn ang="0">
                      <a:pos x="0" y="31"/>
                    </a:cxn>
                  </a:cxnLst>
                  <a:rect l="0" t="0" r="r" b="b"/>
                  <a:pathLst>
                    <a:path w="107" h="58">
                      <a:moveTo>
                        <a:pt x="0" y="31"/>
                      </a:moveTo>
                      <a:lnTo>
                        <a:pt x="0" y="45"/>
                      </a:lnTo>
                      <a:lnTo>
                        <a:pt x="0" y="49"/>
                      </a:lnTo>
                      <a:lnTo>
                        <a:pt x="9" y="45"/>
                      </a:lnTo>
                      <a:lnTo>
                        <a:pt x="9" y="49"/>
                      </a:lnTo>
                      <a:lnTo>
                        <a:pt x="18" y="49"/>
                      </a:lnTo>
                      <a:lnTo>
                        <a:pt x="22" y="45"/>
                      </a:lnTo>
                      <a:lnTo>
                        <a:pt x="36" y="45"/>
                      </a:lnTo>
                      <a:lnTo>
                        <a:pt x="40" y="54"/>
                      </a:lnTo>
                      <a:lnTo>
                        <a:pt x="54" y="58"/>
                      </a:lnTo>
                      <a:lnTo>
                        <a:pt x="67" y="58"/>
                      </a:lnTo>
                      <a:lnTo>
                        <a:pt x="76" y="54"/>
                      </a:lnTo>
                      <a:lnTo>
                        <a:pt x="89" y="49"/>
                      </a:lnTo>
                      <a:lnTo>
                        <a:pt x="94" y="45"/>
                      </a:lnTo>
                      <a:lnTo>
                        <a:pt x="94" y="40"/>
                      </a:lnTo>
                      <a:lnTo>
                        <a:pt x="94" y="36"/>
                      </a:lnTo>
                      <a:lnTo>
                        <a:pt x="94" y="31"/>
                      </a:lnTo>
                      <a:lnTo>
                        <a:pt x="103" y="31"/>
                      </a:lnTo>
                      <a:lnTo>
                        <a:pt x="107" y="22"/>
                      </a:lnTo>
                      <a:lnTo>
                        <a:pt x="107" y="18"/>
                      </a:lnTo>
                      <a:lnTo>
                        <a:pt x="107" y="13"/>
                      </a:lnTo>
                      <a:lnTo>
                        <a:pt x="103" y="13"/>
                      </a:lnTo>
                      <a:lnTo>
                        <a:pt x="98" y="13"/>
                      </a:lnTo>
                      <a:lnTo>
                        <a:pt x="98" y="4"/>
                      </a:lnTo>
                      <a:lnTo>
                        <a:pt x="76" y="0"/>
                      </a:lnTo>
                      <a:lnTo>
                        <a:pt x="67" y="9"/>
                      </a:lnTo>
                      <a:lnTo>
                        <a:pt x="58" y="9"/>
                      </a:lnTo>
                      <a:lnTo>
                        <a:pt x="54" y="13"/>
                      </a:lnTo>
                      <a:lnTo>
                        <a:pt x="45" y="18"/>
                      </a:lnTo>
                      <a:lnTo>
                        <a:pt x="40" y="22"/>
                      </a:lnTo>
                      <a:lnTo>
                        <a:pt x="49" y="27"/>
                      </a:lnTo>
                      <a:lnTo>
                        <a:pt x="45" y="36"/>
                      </a:lnTo>
                      <a:lnTo>
                        <a:pt x="40" y="31"/>
                      </a:lnTo>
                      <a:lnTo>
                        <a:pt x="22" y="36"/>
                      </a:lnTo>
                      <a:lnTo>
                        <a:pt x="0" y="31"/>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69" name="Freeform 164"/>
                <p:cNvSpPr>
                  <a:spLocks/>
                </p:cNvSpPr>
                <p:nvPr/>
              </p:nvSpPr>
              <p:spPr bwMode="gray">
                <a:xfrm>
                  <a:off x="4879756" y="3612567"/>
                  <a:ext cx="96429" cy="78802"/>
                </a:xfrm>
                <a:custGeom>
                  <a:avLst/>
                  <a:gdLst/>
                  <a:ahLst/>
                  <a:cxnLst>
                    <a:cxn ang="0">
                      <a:pos x="0" y="9"/>
                    </a:cxn>
                    <a:cxn ang="0">
                      <a:pos x="9" y="22"/>
                    </a:cxn>
                    <a:cxn ang="0">
                      <a:pos x="14" y="22"/>
                    </a:cxn>
                    <a:cxn ang="0">
                      <a:pos x="18" y="27"/>
                    </a:cxn>
                    <a:cxn ang="0">
                      <a:pos x="23" y="27"/>
                    </a:cxn>
                    <a:cxn ang="0">
                      <a:pos x="23" y="36"/>
                    </a:cxn>
                    <a:cxn ang="0">
                      <a:pos x="27" y="36"/>
                    </a:cxn>
                    <a:cxn ang="0">
                      <a:pos x="36" y="31"/>
                    </a:cxn>
                    <a:cxn ang="0">
                      <a:pos x="32" y="40"/>
                    </a:cxn>
                    <a:cxn ang="0">
                      <a:pos x="40" y="45"/>
                    </a:cxn>
                    <a:cxn ang="0">
                      <a:pos x="45" y="49"/>
                    </a:cxn>
                    <a:cxn ang="0">
                      <a:pos x="49" y="49"/>
                    </a:cxn>
                    <a:cxn ang="0">
                      <a:pos x="49" y="45"/>
                    </a:cxn>
                    <a:cxn ang="0">
                      <a:pos x="49" y="36"/>
                    </a:cxn>
                    <a:cxn ang="0">
                      <a:pos x="54" y="36"/>
                    </a:cxn>
                    <a:cxn ang="0">
                      <a:pos x="58" y="27"/>
                    </a:cxn>
                    <a:cxn ang="0">
                      <a:pos x="54" y="18"/>
                    </a:cxn>
                    <a:cxn ang="0">
                      <a:pos x="49" y="18"/>
                    </a:cxn>
                    <a:cxn ang="0">
                      <a:pos x="49" y="13"/>
                    </a:cxn>
                    <a:cxn ang="0">
                      <a:pos x="45" y="9"/>
                    </a:cxn>
                    <a:cxn ang="0">
                      <a:pos x="36" y="9"/>
                    </a:cxn>
                    <a:cxn ang="0">
                      <a:pos x="27" y="0"/>
                    </a:cxn>
                    <a:cxn ang="0">
                      <a:pos x="23" y="9"/>
                    </a:cxn>
                    <a:cxn ang="0">
                      <a:pos x="18" y="9"/>
                    </a:cxn>
                    <a:cxn ang="0">
                      <a:pos x="9" y="9"/>
                    </a:cxn>
                    <a:cxn ang="0">
                      <a:pos x="9" y="4"/>
                    </a:cxn>
                    <a:cxn ang="0">
                      <a:pos x="5" y="4"/>
                    </a:cxn>
                    <a:cxn ang="0">
                      <a:pos x="0" y="9"/>
                    </a:cxn>
                  </a:cxnLst>
                  <a:rect l="0" t="0" r="r" b="b"/>
                  <a:pathLst>
                    <a:path w="58" h="49">
                      <a:moveTo>
                        <a:pt x="0" y="9"/>
                      </a:moveTo>
                      <a:lnTo>
                        <a:pt x="9" y="22"/>
                      </a:lnTo>
                      <a:lnTo>
                        <a:pt x="14" y="22"/>
                      </a:lnTo>
                      <a:lnTo>
                        <a:pt x="18" y="27"/>
                      </a:lnTo>
                      <a:lnTo>
                        <a:pt x="23" y="27"/>
                      </a:lnTo>
                      <a:lnTo>
                        <a:pt x="23" y="36"/>
                      </a:lnTo>
                      <a:lnTo>
                        <a:pt x="27" y="36"/>
                      </a:lnTo>
                      <a:lnTo>
                        <a:pt x="36" y="31"/>
                      </a:lnTo>
                      <a:lnTo>
                        <a:pt x="32" y="40"/>
                      </a:lnTo>
                      <a:lnTo>
                        <a:pt x="40" y="45"/>
                      </a:lnTo>
                      <a:lnTo>
                        <a:pt x="45" y="49"/>
                      </a:lnTo>
                      <a:lnTo>
                        <a:pt x="49" y="49"/>
                      </a:lnTo>
                      <a:lnTo>
                        <a:pt x="49" y="45"/>
                      </a:lnTo>
                      <a:lnTo>
                        <a:pt x="49" y="36"/>
                      </a:lnTo>
                      <a:lnTo>
                        <a:pt x="54" y="36"/>
                      </a:lnTo>
                      <a:lnTo>
                        <a:pt x="58" y="27"/>
                      </a:lnTo>
                      <a:lnTo>
                        <a:pt x="54" y="18"/>
                      </a:lnTo>
                      <a:lnTo>
                        <a:pt x="49" y="18"/>
                      </a:lnTo>
                      <a:lnTo>
                        <a:pt x="49" y="13"/>
                      </a:lnTo>
                      <a:lnTo>
                        <a:pt x="45" y="9"/>
                      </a:lnTo>
                      <a:lnTo>
                        <a:pt x="36" y="9"/>
                      </a:lnTo>
                      <a:lnTo>
                        <a:pt x="27" y="0"/>
                      </a:lnTo>
                      <a:lnTo>
                        <a:pt x="23" y="9"/>
                      </a:lnTo>
                      <a:lnTo>
                        <a:pt x="18" y="9"/>
                      </a:lnTo>
                      <a:lnTo>
                        <a:pt x="9" y="9"/>
                      </a:lnTo>
                      <a:lnTo>
                        <a:pt x="9" y="4"/>
                      </a:lnTo>
                      <a:lnTo>
                        <a:pt x="5" y="4"/>
                      </a:lnTo>
                      <a:lnTo>
                        <a:pt x="0" y="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0" name="Freeform 165"/>
                <p:cNvSpPr>
                  <a:spLocks/>
                </p:cNvSpPr>
                <p:nvPr/>
              </p:nvSpPr>
              <p:spPr bwMode="gray">
                <a:xfrm>
                  <a:off x="5184005" y="3834500"/>
                  <a:ext cx="96429" cy="80411"/>
                </a:xfrm>
                <a:custGeom>
                  <a:avLst/>
                  <a:gdLst/>
                  <a:ahLst/>
                  <a:cxnLst>
                    <a:cxn ang="0">
                      <a:pos x="32" y="45"/>
                    </a:cxn>
                    <a:cxn ang="0">
                      <a:pos x="32" y="45"/>
                    </a:cxn>
                    <a:cxn ang="0">
                      <a:pos x="36" y="45"/>
                    </a:cxn>
                    <a:cxn ang="0">
                      <a:pos x="45" y="50"/>
                    </a:cxn>
                    <a:cxn ang="0">
                      <a:pos x="45" y="50"/>
                    </a:cxn>
                    <a:cxn ang="0">
                      <a:pos x="45" y="50"/>
                    </a:cxn>
                    <a:cxn ang="0">
                      <a:pos x="45" y="45"/>
                    </a:cxn>
                    <a:cxn ang="0">
                      <a:pos x="45" y="45"/>
                    </a:cxn>
                    <a:cxn ang="0">
                      <a:pos x="45" y="41"/>
                    </a:cxn>
                    <a:cxn ang="0">
                      <a:pos x="50" y="36"/>
                    </a:cxn>
                    <a:cxn ang="0">
                      <a:pos x="50" y="36"/>
                    </a:cxn>
                    <a:cxn ang="0">
                      <a:pos x="50" y="36"/>
                    </a:cxn>
                    <a:cxn ang="0">
                      <a:pos x="50" y="32"/>
                    </a:cxn>
                    <a:cxn ang="0">
                      <a:pos x="54" y="32"/>
                    </a:cxn>
                    <a:cxn ang="0">
                      <a:pos x="58" y="27"/>
                    </a:cxn>
                    <a:cxn ang="0">
                      <a:pos x="54" y="23"/>
                    </a:cxn>
                    <a:cxn ang="0">
                      <a:pos x="58" y="23"/>
                    </a:cxn>
                    <a:cxn ang="0">
                      <a:pos x="58" y="23"/>
                    </a:cxn>
                    <a:cxn ang="0">
                      <a:pos x="50" y="18"/>
                    </a:cxn>
                    <a:cxn ang="0">
                      <a:pos x="50" y="14"/>
                    </a:cxn>
                    <a:cxn ang="0">
                      <a:pos x="54" y="9"/>
                    </a:cxn>
                    <a:cxn ang="0">
                      <a:pos x="54" y="5"/>
                    </a:cxn>
                    <a:cxn ang="0">
                      <a:pos x="50" y="5"/>
                    </a:cxn>
                    <a:cxn ang="0">
                      <a:pos x="45" y="5"/>
                    </a:cxn>
                    <a:cxn ang="0">
                      <a:pos x="45" y="5"/>
                    </a:cxn>
                    <a:cxn ang="0">
                      <a:pos x="41" y="0"/>
                    </a:cxn>
                    <a:cxn ang="0">
                      <a:pos x="36" y="0"/>
                    </a:cxn>
                    <a:cxn ang="0">
                      <a:pos x="32" y="5"/>
                    </a:cxn>
                    <a:cxn ang="0">
                      <a:pos x="23" y="0"/>
                    </a:cxn>
                    <a:cxn ang="0">
                      <a:pos x="18" y="0"/>
                    </a:cxn>
                    <a:cxn ang="0">
                      <a:pos x="18" y="0"/>
                    </a:cxn>
                    <a:cxn ang="0">
                      <a:pos x="14" y="0"/>
                    </a:cxn>
                    <a:cxn ang="0">
                      <a:pos x="9" y="5"/>
                    </a:cxn>
                    <a:cxn ang="0">
                      <a:pos x="5" y="0"/>
                    </a:cxn>
                    <a:cxn ang="0">
                      <a:pos x="5" y="0"/>
                    </a:cxn>
                    <a:cxn ang="0">
                      <a:pos x="0" y="9"/>
                    </a:cxn>
                    <a:cxn ang="0">
                      <a:pos x="5" y="9"/>
                    </a:cxn>
                    <a:cxn ang="0">
                      <a:pos x="9" y="18"/>
                    </a:cxn>
                    <a:cxn ang="0">
                      <a:pos x="9" y="23"/>
                    </a:cxn>
                    <a:cxn ang="0">
                      <a:pos x="23" y="36"/>
                    </a:cxn>
                    <a:cxn ang="0">
                      <a:pos x="27" y="36"/>
                    </a:cxn>
                    <a:cxn ang="0">
                      <a:pos x="27" y="36"/>
                    </a:cxn>
                    <a:cxn ang="0">
                      <a:pos x="32" y="45"/>
                    </a:cxn>
                    <a:cxn ang="0">
                      <a:pos x="32" y="45"/>
                    </a:cxn>
                  </a:cxnLst>
                  <a:rect l="0" t="0" r="r" b="b"/>
                  <a:pathLst>
                    <a:path w="58" h="50">
                      <a:moveTo>
                        <a:pt x="32" y="45"/>
                      </a:moveTo>
                      <a:lnTo>
                        <a:pt x="32" y="45"/>
                      </a:lnTo>
                      <a:lnTo>
                        <a:pt x="36" y="45"/>
                      </a:lnTo>
                      <a:lnTo>
                        <a:pt x="45" y="50"/>
                      </a:lnTo>
                      <a:lnTo>
                        <a:pt x="45" y="50"/>
                      </a:lnTo>
                      <a:lnTo>
                        <a:pt x="45" y="50"/>
                      </a:lnTo>
                      <a:lnTo>
                        <a:pt x="45" y="45"/>
                      </a:lnTo>
                      <a:lnTo>
                        <a:pt x="45" y="45"/>
                      </a:lnTo>
                      <a:lnTo>
                        <a:pt x="45" y="41"/>
                      </a:lnTo>
                      <a:lnTo>
                        <a:pt x="50" y="36"/>
                      </a:lnTo>
                      <a:lnTo>
                        <a:pt x="50" y="36"/>
                      </a:lnTo>
                      <a:lnTo>
                        <a:pt x="50" y="36"/>
                      </a:lnTo>
                      <a:lnTo>
                        <a:pt x="50" y="32"/>
                      </a:lnTo>
                      <a:lnTo>
                        <a:pt x="54" y="32"/>
                      </a:lnTo>
                      <a:lnTo>
                        <a:pt x="58" y="27"/>
                      </a:lnTo>
                      <a:lnTo>
                        <a:pt x="54" y="23"/>
                      </a:lnTo>
                      <a:lnTo>
                        <a:pt x="58" y="23"/>
                      </a:lnTo>
                      <a:lnTo>
                        <a:pt x="58" y="23"/>
                      </a:lnTo>
                      <a:lnTo>
                        <a:pt x="50" y="18"/>
                      </a:lnTo>
                      <a:lnTo>
                        <a:pt x="50" y="14"/>
                      </a:lnTo>
                      <a:lnTo>
                        <a:pt x="54" y="9"/>
                      </a:lnTo>
                      <a:lnTo>
                        <a:pt x="54" y="5"/>
                      </a:lnTo>
                      <a:lnTo>
                        <a:pt x="50" y="5"/>
                      </a:lnTo>
                      <a:lnTo>
                        <a:pt x="45" y="5"/>
                      </a:lnTo>
                      <a:lnTo>
                        <a:pt x="45" y="5"/>
                      </a:lnTo>
                      <a:lnTo>
                        <a:pt x="41" y="0"/>
                      </a:lnTo>
                      <a:lnTo>
                        <a:pt x="36" y="0"/>
                      </a:lnTo>
                      <a:lnTo>
                        <a:pt x="32" y="5"/>
                      </a:lnTo>
                      <a:lnTo>
                        <a:pt x="23" y="0"/>
                      </a:lnTo>
                      <a:lnTo>
                        <a:pt x="18" y="0"/>
                      </a:lnTo>
                      <a:lnTo>
                        <a:pt x="18" y="0"/>
                      </a:lnTo>
                      <a:lnTo>
                        <a:pt x="14" y="0"/>
                      </a:lnTo>
                      <a:lnTo>
                        <a:pt x="9" y="5"/>
                      </a:lnTo>
                      <a:lnTo>
                        <a:pt x="5" y="0"/>
                      </a:lnTo>
                      <a:lnTo>
                        <a:pt x="5" y="0"/>
                      </a:lnTo>
                      <a:lnTo>
                        <a:pt x="0" y="9"/>
                      </a:lnTo>
                      <a:lnTo>
                        <a:pt x="5" y="9"/>
                      </a:lnTo>
                      <a:lnTo>
                        <a:pt x="9" y="18"/>
                      </a:lnTo>
                      <a:lnTo>
                        <a:pt x="9" y="23"/>
                      </a:lnTo>
                      <a:lnTo>
                        <a:pt x="23" y="36"/>
                      </a:lnTo>
                      <a:lnTo>
                        <a:pt x="27" y="36"/>
                      </a:lnTo>
                      <a:lnTo>
                        <a:pt x="27" y="36"/>
                      </a:lnTo>
                      <a:lnTo>
                        <a:pt x="32" y="45"/>
                      </a:lnTo>
                      <a:lnTo>
                        <a:pt x="32" y="4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1" name="Freeform 166"/>
                <p:cNvSpPr>
                  <a:spLocks/>
                </p:cNvSpPr>
                <p:nvPr/>
              </p:nvSpPr>
              <p:spPr bwMode="gray">
                <a:xfrm>
                  <a:off x="5348598" y="3863448"/>
                  <a:ext cx="147968" cy="101317"/>
                </a:xfrm>
                <a:custGeom>
                  <a:avLst/>
                  <a:gdLst/>
                  <a:ahLst/>
                  <a:cxnLst>
                    <a:cxn ang="0">
                      <a:pos x="4" y="0"/>
                    </a:cxn>
                    <a:cxn ang="0">
                      <a:pos x="0" y="18"/>
                    </a:cxn>
                    <a:cxn ang="0">
                      <a:pos x="13" y="27"/>
                    </a:cxn>
                    <a:cxn ang="0">
                      <a:pos x="13" y="32"/>
                    </a:cxn>
                    <a:cxn ang="0">
                      <a:pos x="4" y="36"/>
                    </a:cxn>
                    <a:cxn ang="0">
                      <a:pos x="4" y="45"/>
                    </a:cxn>
                    <a:cxn ang="0">
                      <a:pos x="13" y="49"/>
                    </a:cxn>
                    <a:cxn ang="0">
                      <a:pos x="13" y="63"/>
                    </a:cxn>
                    <a:cxn ang="0">
                      <a:pos x="22" y="63"/>
                    </a:cxn>
                    <a:cxn ang="0">
                      <a:pos x="31" y="58"/>
                    </a:cxn>
                    <a:cxn ang="0">
                      <a:pos x="40" y="63"/>
                    </a:cxn>
                    <a:cxn ang="0">
                      <a:pos x="53" y="63"/>
                    </a:cxn>
                    <a:cxn ang="0">
                      <a:pos x="53" y="54"/>
                    </a:cxn>
                    <a:cxn ang="0">
                      <a:pos x="71" y="45"/>
                    </a:cxn>
                    <a:cxn ang="0">
                      <a:pos x="76" y="49"/>
                    </a:cxn>
                    <a:cxn ang="0">
                      <a:pos x="85" y="49"/>
                    </a:cxn>
                    <a:cxn ang="0">
                      <a:pos x="80" y="36"/>
                    </a:cxn>
                    <a:cxn ang="0">
                      <a:pos x="76" y="36"/>
                    </a:cxn>
                    <a:cxn ang="0">
                      <a:pos x="80" y="32"/>
                    </a:cxn>
                    <a:cxn ang="0">
                      <a:pos x="80" y="18"/>
                    </a:cxn>
                    <a:cxn ang="0">
                      <a:pos x="89" y="18"/>
                    </a:cxn>
                    <a:cxn ang="0">
                      <a:pos x="89" y="14"/>
                    </a:cxn>
                    <a:cxn ang="0">
                      <a:pos x="71" y="5"/>
                    </a:cxn>
                    <a:cxn ang="0">
                      <a:pos x="58" y="9"/>
                    </a:cxn>
                    <a:cxn ang="0">
                      <a:pos x="49" y="18"/>
                    </a:cxn>
                    <a:cxn ang="0">
                      <a:pos x="35" y="18"/>
                    </a:cxn>
                    <a:cxn ang="0">
                      <a:pos x="22" y="14"/>
                    </a:cxn>
                    <a:cxn ang="0">
                      <a:pos x="9" y="9"/>
                    </a:cxn>
                    <a:cxn ang="0">
                      <a:pos x="9" y="0"/>
                    </a:cxn>
                    <a:cxn ang="0">
                      <a:pos x="4" y="0"/>
                    </a:cxn>
                  </a:cxnLst>
                  <a:rect l="0" t="0" r="r" b="b"/>
                  <a:pathLst>
                    <a:path w="89" h="63">
                      <a:moveTo>
                        <a:pt x="4" y="0"/>
                      </a:moveTo>
                      <a:lnTo>
                        <a:pt x="0" y="18"/>
                      </a:lnTo>
                      <a:lnTo>
                        <a:pt x="13" y="27"/>
                      </a:lnTo>
                      <a:lnTo>
                        <a:pt x="13" y="32"/>
                      </a:lnTo>
                      <a:lnTo>
                        <a:pt x="4" y="36"/>
                      </a:lnTo>
                      <a:lnTo>
                        <a:pt x="4" y="45"/>
                      </a:lnTo>
                      <a:lnTo>
                        <a:pt x="13" y="49"/>
                      </a:lnTo>
                      <a:lnTo>
                        <a:pt x="13" y="63"/>
                      </a:lnTo>
                      <a:lnTo>
                        <a:pt x="22" y="63"/>
                      </a:lnTo>
                      <a:lnTo>
                        <a:pt x="31" y="58"/>
                      </a:lnTo>
                      <a:lnTo>
                        <a:pt x="40" y="63"/>
                      </a:lnTo>
                      <a:lnTo>
                        <a:pt x="53" y="63"/>
                      </a:lnTo>
                      <a:lnTo>
                        <a:pt x="53" y="54"/>
                      </a:lnTo>
                      <a:lnTo>
                        <a:pt x="71" y="45"/>
                      </a:lnTo>
                      <a:lnTo>
                        <a:pt x="76" y="49"/>
                      </a:lnTo>
                      <a:lnTo>
                        <a:pt x="85" y="49"/>
                      </a:lnTo>
                      <a:lnTo>
                        <a:pt x="80" y="36"/>
                      </a:lnTo>
                      <a:lnTo>
                        <a:pt x="76" y="36"/>
                      </a:lnTo>
                      <a:lnTo>
                        <a:pt x="80" y="32"/>
                      </a:lnTo>
                      <a:lnTo>
                        <a:pt x="80" y="18"/>
                      </a:lnTo>
                      <a:lnTo>
                        <a:pt x="89" y="18"/>
                      </a:lnTo>
                      <a:lnTo>
                        <a:pt x="89" y="14"/>
                      </a:lnTo>
                      <a:lnTo>
                        <a:pt x="71" y="5"/>
                      </a:lnTo>
                      <a:lnTo>
                        <a:pt x="58" y="9"/>
                      </a:lnTo>
                      <a:lnTo>
                        <a:pt x="49" y="18"/>
                      </a:lnTo>
                      <a:lnTo>
                        <a:pt x="35" y="18"/>
                      </a:lnTo>
                      <a:lnTo>
                        <a:pt x="22" y="14"/>
                      </a:lnTo>
                      <a:lnTo>
                        <a:pt x="9" y="9"/>
                      </a:lnTo>
                      <a:lnTo>
                        <a:pt x="9" y="0"/>
                      </a:lnTo>
                      <a:lnTo>
                        <a:pt x="4" y="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2" name="Freeform 167"/>
                <p:cNvSpPr>
                  <a:spLocks/>
                </p:cNvSpPr>
                <p:nvPr/>
              </p:nvSpPr>
              <p:spPr bwMode="gray">
                <a:xfrm>
                  <a:off x="5370211" y="3432446"/>
                  <a:ext cx="222782" cy="194593"/>
                </a:xfrm>
                <a:custGeom>
                  <a:avLst/>
                  <a:gdLst/>
                  <a:ahLst/>
                  <a:cxnLst>
                    <a:cxn ang="0">
                      <a:pos x="13" y="116"/>
                    </a:cxn>
                    <a:cxn ang="0">
                      <a:pos x="22" y="103"/>
                    </a:cxn>
                    <a:cxn ang="0">
                      <a:pos x="45" y="112"/>
                    </a:cxn>
                    <a:cxn ang="0">
                      <a:pos x="63" y="112"/>
                    </a:cxn>
                    <a:cxn ang="0">
                      <a:pos x="67" y="116"/>
                    </a:cxn>
                    <a:cxn ang="0">
                      <a:pos x="76" y="112"/>
                    </a:cxn>
                    <a:cxn ang="0">
                      <a:pos x="85" y="112"/>
                    </a:cxn>
                    <a:cxn ang="0">
                      <a:pos x="98" y="116"/>
                    </a:cxn>
                    <a:cxn ang="0">
                      <a:pos x="107" y="116"/>
                    </a:cxn>
                    <a:cxn ang="0">
                      <a:pos x="112" y="99"/>
                    </a:cxn>
                    <a:cxn ang="0">
                      <a:pos x="121" y="94"/>
                    </a:cxn>
                    <a:cxn ang="0">
                      <a:pos x="121" y="76"/>
                    </a:cxn>
                    <a:cxn ang="0">
                      <a:pos x="125" y="81"/>
                    </a:cxn>
                    <a:cxn ang="0">
                      <a:pos x="134" y="72"/>
                    </a:cxn>
                    <a:cxn ang="0">
                      <a:pos x="125" y="63"/>
                    </a:cxn>
                    <a:cxn ang="0">
                      <a:pos x="116" y="54"/>
                    </a:cxn>
                    <a:cxn ang="0">
                      <a:pos x="112" y="45"/>
                    </a:cxn>
                    <a:cxn ang="0">
                      <a:pos x="112" y="31"/>
                    </a:cxn>
                    <a:cxn ang="0">
                      <a:pos x="98" y="9"/>
                    </a:cxn>
                    <a:cxn ang="0">
                      <a:pos x="85" y="5"/>
                    </a:cxn>
                    <a:cxn ang="0">
                      <a:pos x="76" y="0"/>
                    </a:cxn>
                    <a:cxn ang="0">
                      <a:pos x="67" y="0"/>
                    </a:cxn>
                    <a:cxn ang="0">
                      <a:pos x="63" y="9"/>
                    </a:cxn>
                    <a:cxn ang="0">
                      <a:pos x="45" y="18"/>
                    </a:cxn>
                    <a:cxn ang="0">
                      <a:pos x="45" y="23"/>
                    </a:cxn>
                    <a:cxn ang="0">
                      <a:pos x="45" y="27"/>
                    </a:cxn>
                    <a:cxn ang="0">
                      <a:pos x="40" y="31"/>
                    </a:cxn>
                    <a:cxn ang="0">
                      <a:pos x="31" y="45"/>
                    </a:cxn>
                    <a:cxn ang="0">
                      <a:pos x="27" y="49"/>
                    </a:cxn>
                    <a:cxn ang="0">
                      <a:pos x="13" y="49"/>
                    </a:cxn>
                    <a:cxn ang="0">
                      <a:pos x="9" y="72"/>
                    </a:cxn>
                    <a:cxn ang="0">
                      <a:pos x="13" y="90"/>
                    </a:cxn>
                    <a:cxn ang="0">
                      <a:pos x="5" y="103"/>
                    </a:cxn>
                  </a:cxnLst>
                  <a:rect l="0" t="0" r="r" b="b"/>
                  <a:pathLst>
                    <a:path w="134" h="121">
                      <a:moveTo>
                        <a:pt x="5" y="112"/>
                      </a:moveTo>
                      <a:lnTo>
                        <a:pt x="13" y="116"/>
                      </a:lnTo>
                      <a:lnTo>
                        <a:pt x="18" y="107"/>
                      </a:lnTo>
                      <a:lnTo>
                        <a:pt x="22" y="103"/>
                      </a:lnTo>
                      <a:lnTo>
                        <a:pt x="36" y="107"/>
                      </a:lnTo>
                      <a:lnTo>
                        <a:pt x="45" y="112"/>
                      </a:lnTo>
                      <a:lnTo>
                        <a:pt x="58" y="107"/>
                      </a:lnTo>
                      <a:lnTo>
                        <a:pt x="63" y="112"/>
                      </a:lnTo>
                      <a:lnTo>
                        <a:pt x="67" y="121"/>
                      </a:lnTo>
                      <a:lnTo>
                        <a:pt x="67" y="116"/>
                      </a:lnTo>
                      <a:lnTo>
                        <a:pt x="76" y="116"/>
                      </a:lnTo>
                      <a:lnTo>
                        <a:pt x="76" y="112"/>
                      </a:lnTo>
                      <a:lnTo>
                        <a:pt x="80" y="116"/>
                      </a:lnTo>
                      <a:lnTo>
                        <a:pt x="85" y="112"/>
                      </a:lnTo>
                      <a:lnTo>
                        <a:pt x="89" y="121"/>
                      </a:lnTo>
                      <a:lnTo>
                        <a:pt x="98" y="116"/>
                      </a:lnTo>
                      <a:lnTo>
                        <a:pt x="107" y="121"/>
                      </a:lnTo>
                      <a:lnTo>
                        <a:pt x="107" y="116"/>
                      </a:lnTo>
                      <a:lnTo>
                        <a:pt x="107" y="112"/>
                      </a:lnTo>
                      <a:lnTo>
                        <a:pt x="112" y="99"/>
                      </a:lnTo>
                      <a:lnTo>
                        <a:pt x="121" y="103"/>
                      </a:lnTo>
                      <a:lnTo>
                        <a:pt x="121" y="94"/>
                      </a:lnTo>
                      <a:lnTo>
                        <a:pt x="116" y="81"/>
                      </a:lnTo>
                      <a:lnTo>
                        <a:pt x="121" y="76"/>
                      </a:lnTo>
                      <a:lnTo>
                        <a:pt x="125" y="81"/>
                      </a:lnTo>
                      <a:lnTo>
                        <a:pt x="125" y="81"/>
                      </a:lnTo>
                      <a:lnTo>
                        <a:pt x="130" y="76"/>
                      </a:lnTo>
                      <a:lnTo>
                        <a:pt x="134" y="72"/>
                      </a:lnTo>
                      <a:lnTo>
                        <a:pt x="130" y="72"/>
                      </a:lnTo>
                      <a:lnTo>
                        <a:pt x="125" y="63"/>
                      </a:lnTo>
                      <a:lnTo>
                        <a:pt x="116" y="67"/>
                      </a:lnTo>
                      <a:lnTo>
                        <a:pt x="116" y="54"/>
                      </a:lnTo>
                      <a:lnTo>
                        <a:pt x="112" y="49"/>
                      </a:lnTo>
                      <a:lnTo>
                        <a:pt x="112" y="45"/>
                      </a:lnTo>
                      <a:lnTo>
                        <a:pt x="112" y="36"/>
                      </a:lnTo>
                      <a:lnTo>
                        <a:pt x="112" y="31"/>
                      </a:lnTo>
                      <a:lnTo>
                        <a:pt x="107" y="18"/>
                      </a:lnTo>
                      <a:lnTo>
                        <a:pt x="98" y="9"/>
                      </a:lnTo>
                      <a:lnTo>
                        <a:pt x="89" y="14"/>
                      </a:lnTo>
                      <a:lnTo>
                        <a:pt x="85" y="5"/>
                      </a:lnTo>
                      <a:lnTo>
                        <a:pt x="76" y="5"/>
                      </a:lnTo>
                      <a:lnTo>
                        <a:pt x="76" y="0"/>
                      </a:lnTo>
                      <a:lnTo>
                        <a:pt x="72" y="0"/>
                      </a:lnTo>
                      <a:lnTo>
                        <a:pt x="67" y="0"/>
                      </a:lnTo>
                      <a:lnTo>
                        <a:pt x="67" y="0"/>
                      </a:lnTo>
                      <a:lnTo>
                        <a:pt x="63" y="9"/>
                      </a:lnTo>
                      <a:lnTo>
                        <a:pt x="58" y="14"/>
                      </a:lnTo>
                      <a:lnTo>
                        <a:pt x="45" y="18"/>
                      </a:lnTo>
                      <a:lnTo>
                        <a:pt x="45" y="23"/>
                      </a:lnTo>
                      <a:lnTo>
                        <a:pt x="45" y="23"/>
                      </a:lnTo>
                      <a:lnTo>
                        <a:pt x="49" y="27"/>
                      </a:lnTo>
                      <a:lnTo>
                        <a:pt x="45" y="27"/>
                      </a:lnTo>
                      <a:lnTo>
                        <a:pt x="45" y="27"/>
                      </a:lnTo>
                      <a:lnTo>
                        <a:pt x="40" y="31"/>
                      </a:lnTo>
                      <a:lnTo>
                        <a:pt x="36" y="40"/>
                      </a:lnTo>
                      <a:lnTo>
                        <a:pt x="31" y="45"/>
                      </a:lnTo>
                      <a:lnTo>
                        <a:pt x="31" y="54"/>
                      </a:lnTo>
                      <a:lnTo>
                        <a:pt x="27" y="49"/>
                      </a:lnTo>
                      <a:lnTo>
                        <a:pt x="22" y="54"/>
                      </a:lnTo>
                      <a:lnTo>
                        <a:pt x="13" y="49"/>
                      </a:lnTo>
                      <a:lnTo>
                        <a:pt x="5" y="58"/>
                      </a:lnTo>
                      <a:lnTo>
                        <a:pt x="9" y="72"/>
                      </a:lnTo>
                      <a:lnTo>
                        <a:pt x="13" y="81"/>
                      </a:lnTo>
                      <a:lnTo>
                        <a:pt x="13" y="90"/>
                      </a:lnTo>
                      <a:lnTo>
                        <a:pt x="0" y="94"/>
                      </a:lnTo>
                      <a:lnTo>
                        <a:pt x="5" y="103"/>
                      </a:lnTo>
                      <a:lnTo>
                        <a:pt x="5" y="112"/>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3" name="Freeform 168"/>
                <p:cNvSpPr>
                  <a:spLocks noEditPoints="1"/>
                </p:cNvSpPr>
                <p:nvPr/>
              </p:nvSpPr>
              <p:spPr bwMode="gray">
                <a:xfrm>
                  <a:off x="5132465" y="3792687"/>
                  <a:ext cx="141318" cy="128657"/>
                </a:xfrm>
                <a:custGeom>
                  <a:avLst/>
                  <a:gdLst/>
                  <a:ahLst/>
                  <a:cxnLst>
                    <a:cxn ang="0">
                      <a:pos x="0" y="22"/>
                    </a:cxn>
                    <a:cxn ang="0">
                      <a:pos x="9" y="35"/>
                    </a:cxn>
                    <a:cxn ang="0">
                      <a:pos x="22" y="31"/>
                    </a:cxn>
                    <a:cxn ang="0">
                      <a:pos x="27" y="44"/>
                    </a:cxn>
                    <a:cxn ang="0">
                      <a:pos x="22" y="53"/>
                    </a:cxn>
                    <a:cxn ang="0">
                      <a:pos x="36" y="62"/>
                    </a:cxn>
                    <a:cxn ang="0">
                      <a:pos x="45" y="67"/>
                    </a:cxn>
                    <a:cxn ang="0">
                      <a:pos x="45" y="62"/>
                    </a:cxn>
                    <a:cxn ang="0">
                      <a:pos x="54" y="67"/>
                    </a:cxn>
                    <a:cxn ang="0">
                      <a:pos x="63" y="71"/>
                    </a:cxn>
                    <a:cxn ang="0">
                      <a:pos x="58" y="62"/>
                    </a:cxn>
                    <a:cxn ang="0">
                      <a:pos x="54" y="62"/>
                    </a:cxn>
                    <a:cxn ang="0">
                      <a:pos x="40" y="44"/>
                    </a:cxn>
                    <a:cxn ang="0">
                      <a:pos x="31" y="35"/>
                    </a:cxn>
                    <a:cxn ang="0">
                      <a:pos x="36" y="26"/>
                    </a:cxn>
                    <a:cxn ang="0">
                      <a:pos x="45" y="26"/>
                    </a:cxn>
                    <a:cxn ang="0">
                      <a:pos x="49" y="26"/>
                    </a:cxn>
                    <a:cxn ang="0">
                      <a:pos x="63" y="31"/>
                    </a:cxn>
                    <a:cxn ang="0">
                      <a:pos x="72" y="26"/>
                    </a:cxn>
                    <a:cxn ang="0">
                      <a:pos x="76" y="31"/>
                    </a:cxn>
                    <a:cxn ang="0">
                      <a:pos x="81" y="26"/>
                    </a:cxn>
                    <a:cxn ang="0">
                      <a:pos x="85" y="22"/>
                    </a:cxn>
                    <a:cxn ang="0">
                      <a:pos x="81" y="22"/>
                    </a:cxn>
                    <a:cxn ang="0">
                      <a:pos x="81" y="18"/>
                    </a:cxn>
                    <a:cxn ang="0">
                      <a:pos x="76" y="13"/>
                    </a:cxn>
                    <a:cxn ang="0">
                      <a:pos x="49" y="13"/>
                    </a:cxn>
                    <a:cxn ang="0">
                      <a:pos x="45" y="4"/>
                    </a:cxn>
                    <a:cxn ang="0">
                      <a:pos x="40" y="0"/>
                    </a:cxn>
                    <a:cxn ang="0">
                      <a:pos x="40" y="4"/>
                    </a:cxn>
                    <a:cxn ang="0">
                      <a:pos x="36" y="9"/>
                    </a:cxn>
                    <a:cxn ang="0">
                      <a:pos x="31" y="9"/>
                    </a:cxn>
                    <a:cxn ang="0">
                      <a:pos x="31" y="13"/>
                    </a:cxn>
                    <a:cxn ang="0">
                      <a:pos x="27" y="22"/>
                    </a:cxn>
                    <a:cxn ang="0">
                      <a:pos x="22" y="22"/>
                    </a:cxn>
                    <a:cxn ang="0">
                      <a:pos x="14" y="22"/>
                    </a:cxn>
                    <a:cxn ang="0">
                      <a:pos x="5" y="22"/>
                    </a:cxn>
                    <a:cxn ang="0">
                      <a:pos x="63" y="71"/>
                    </a:cxn>
                    <a:cxn ang="0">
                      <a:pos x="72" y="80"/>
                    </a:cxn>
                    <a:cxn ang="0">
                      <a:pos x="76" y="76"/>
                    </a:cxn>
                    <a:cxn ang="0">
                      <a:pos x="63" y="71"/>
                    </a:cxn>
                  </a:cxnLst>
                  <a:rect l="0" t="0" r="r" b="b"/>
                  <a:pathLst>
                    <a:path w="85" h="80">
                      <a:moveTo>
                        <a:pt x="5" y="22"/>
                      </a:moveTo>
                      <a:lnTo>
                        <a:pt x="0" y="22"/>
                      </a:lnTo>
                      <a:lnTo>
                        <a:pt x="5" y="35"/>
                      </a:lnTo>
                      <a:lnTo>
                        <a:pt x="9" y="35"/>
                      </a:lnTo>
                      <a:lnTo>
                        <a:pt x="14" y="26"/>
                      </a:lnTo>
                      <a:lnTo>
                        <a:pt x="22" y="31"/>
                      </a:lnTo>
                      <a:lnTo>
                        <a:pt x="18" y="35"/>
                      </a:lnTo>
                      <a:lnTo>
                        <a:pt x="27" y="44"/>
                      </a:lnTo>
                      <a:lnTo>
                        <a:pt x="22" y="44"/>
                      </a:lnTo>
                      <a:lnTo>
                        <a:pt x="22" y="53"/>
                      </a:lnTo>
                      <a:lnTo>
                        <a:pt x="31" y="49"/>
                      </a:lnTo>
                      <a:lnTo>
                        <a:pt x="36" y="62"/>
                      </a:lnTo>
                      <a:lnTo>
                        <a:pt x="45" y="62"/>
                      </a:lnTo>
                      <a:lnTo>
                        <a:pt x="45" y="67"/>
                      </a:lnTo>
                      <a:lnTo>
                        <a:pt x="54" y="67"/>
                      </a:lnTo>
                      <a:lnTo>
                        <a:pt x="45" y="62"/>
                      </a:lnTo>
                      <a:lnTo>
                        <a:pt x="49" y="62"/>
                      </a:lnTo>
                      <a:lnTo>
                        <a:pt x="54" y="67"/>
                      </a:lnTo>
                      <a:lnTo>
                        <a:pt x="54" y="71"/>
                      </a:lnTo>
                      <a:lnTo>
                        <a:pt x="63" y="71"/>
                      </a:lnTo>
                      <a:lnTo>
                        <a:pt x="63" y="71"/>
                      </a:lnTo>
                      <a:lnTo>
                        <a:pt x="58" y="62"/>
                      </a:lnTo>
                      <a:lnTo>
                        <a:pt x="58" y="62"/>
                      </a:lnTo>
                      <a:lnTo>
                        <a:pt x="54" y="62"/>
                      </a:lnTo>
                      <a:lnTo>
                        <a:pt x="40" y="49"/>
                      </a:lnTo>
                      <a:lnTo>
                        <a:pt x="40" y="44"/>
                      </a:lnTo>
                      <a:lnTo>
                        <a:pt x="36" y="35"/>
                      </a:lnTo>
                      <a:lnTo>
                        <a:pt x="31" y="35"/>
                      </a:lnTo>
                      <a:lnTo>
                        <a:pt x="36" y="26"/>
                      </a:lnTo>
                      <a:lnTo>
                        <a:pt x="36" y="26"/>
                      </a:lnTo>
                      <a:lnTo>
                        <a:pt x="40" y="31"/>
                      </a:lnTo>
                      <a:lnTo>
                        <a:pt x="45" y="26"/>
                      </a:lnTo>
                      <a:lnTo>
                        <a:pt x="49" y="26"/>
                      </a:lnTo>
                      <a:lnTo>
                        <a:pt x="49" y="26"/>
                      </a:lnTo>
                      <a:lnTo>
                        <a:pt x="54" y="26"/>
                      </a:lnTo>
                      <a:lnTo>
                        <a:pt x="63" y="31"/>
                      </a:lnTo>
                      <a:lnTo>
                        <a:pt x="67" y="26"/>
                      </a:lnTo>
                      <a:lnTo>
                        <a:pt x="72" y="26"/>
                      </a:lnTo>
                      <a:lnTo>
                        <a:pt x="76" y="31"/>
                      </a:lnTo>
                      <a:lnTo>
                        <a:pt x="76" y="31"/>
                      </a:lnTo>
                      <a:lnTo>
                        <a:pt x="81" y="31"/>
                      </a:lnTo>
                      <a:lnTo>
                        <a:pt x="81" y="26"/>
                      </a:lnTo>
                      <a:lnTo>
                        <a:pt x="85" y="26"/>
                      </a:lnTo>
                      <a:lnTo>
                        <a:pt x="85" y="22"/>
                      </a:lnTo>
                      <a:lnTo>
                        <a:pt x="81" y="22"/>
                      </a:lnTo>
                      <a:lnTo>
                        <a:pt x="81" y="22"/>
                      </a:lnTo>
                      <a:lnTo>
                        <a:pt x="81" y="18"/>
                      </a:lnTo>
                      <a:lnTo>
                        <a:pt x="81" y="18"/>
                      </a:lnTo>
                      <a:lnTo>
                        <a:pt x="81" y="13"/>
                      </a:lnTo>
                      <a:lnTo>
                        <a:pt x="76" y="13"/>
                      </a:lnTo>
                      <a:lnTo>
                        <a:pt x="67" y="18"/>
                      </a:lnTo>
                      <a:lnTo>
                        <a:pt x="49" y="13"/>
                      </a:lnTo>
                      <a:lnTo>
                        <a:pt x="45" y="4"/>
                      </a:lnTo>
                      <a:lnTo>
                        <a:pt x="45" y="4"/>
                      </a:lnTo>
                      <a:lnTo>
                        <a:pt x="45" y="4"/>
                      </a:lnTo>
                      <a:lnTo>
                        <a:pt x="40" y="0"/>
                      </a:lnTo>
                      <a:lnTo>
                        <a:pt x="40" y="4"/>
                      </a:lnTo>
                      <a:lnTo>
                        <a:pt x="40" y="4"/>
                      </a:lnTo>
                      <a:lnTo>
                        <a:pt x="36" y="4"/>
                      </a:lnTo>
                      <a:lnTo>
                        <a:pt x="36" y="9"/>
                      </a:lnTo>
                      <a:lnTo>
                        <a:pt x="31" y="9"/>
                      </a:lnTo>
                      <a:lnTo>
                        <a:pt x="31" y="9"/>
                      </a:lnTo>
                      <a:lnTo>
                        <a:pt x="31" y="13"/>
                      </a:lnTo>
                      <a:lnTo>
                        <a:pt x="31" y="13"/>
                      </a:lnTo>
                      <a:lnTo>
                        <a:pt x="27" y="18"/>
                      </a:lnTo>
                      <a:lnTo>
                        <a:pt x="27" y="22"/>
                      </a:lnTo>
                      <a:lnTo>
                        <a:pt x="27" y="22"/>
                      </a:lnTo>
                      <a:lnTo>
                        <a:pt x="22" y="22"/>
                      </a:lnTo>
                      <a:lnTo>
                        <a:pt x="18" y="18"/>
                      </a:lnTo>
                      <a:lnTo>
                        <a:pt x="14" y="22"/>
                      </a:lnTo>
                      <a:lnTo>
                        <a:pt x="14" y="22"/>
                      </a:lnTo>
                      <a:lnTo>
                        <a:pt x="5" y="22"/>
                      </a:lnTo>
                      <a:lnTo>
                        <a:pt x="5" y="22"/>
                      </a:lnTo>
                      <a:close/>
                      <a:moveTo>
                        <a:pt x="63" y="71"/>
                      </a:moveTo>
                      <a:lnTo>
                        <a:pt x="72" y="80"/>
                      </a:lnTo>
                      <a:lnTo>
                        <a:pt x="72" y="80"/>
                      </a:lnTo>
                      <a:lnTo>
                        <a:pt x="76" y="80"/>
                      </a:lnTo>
                      <a:lnTo>
                        <a:pt x="76" y="76"/>
                      </a:lnTo>
                      <a:lnTo>
                        <a:pt x="67" y="71"/>
                      </a:lnTo>
                      <a:lnTo>
                        <a:pt x="63" y="71"/>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4" name="Freeform 170"/>
                <p:cNvSpPr>
                  <a:spLocks/>
                </p:cNvSpPr>
                <p:nvPr/>
              </p:nvSpPr>
              <p:spPr bwMode="gray">
                <a:xfrm>
                  <a:off x="5102539" y="3641515"/>
                  <a:ext cx="156280" cy="85235"/>
                </a:xfrm>
                <a:custGeom>
                  <a:avLst/>
                  <a:gdLst/>
                  <a:ahLst/>
                  <a:cxnLst>
                    <a:cxn ang="0">
                      <a:pos x="40" y="0"/>
                    </a:cxn>
                    <a:cxn ang="0">
                      <a:pos x="36" y="0"/>
                    </a:cxn>
                    <a:cxn ang="0">
                      <a:pos x="32" y="9"/>
                    </a:cxn>
                    <a:cxn ang="0">
                      <a:pos x="18" y="9"/>
                    </a:cxn>
                    <a:cxn ang="0">
                      <a:pos x="9" y="18"/>
                    </a:cxn>
                    <a:cxn ang="0">
                      <a:pos x="5" y="18"/>
                    </a:cxn>
                    <a:cxn ang="0">
                      <a:pos x="0" y="18"/>
                    </a:cxn>
                    <a:cxn ang="0">
                      <a:pos x="5" y="27"/>
                    </a:cxn>
                    <a:cxn ang="0">
                      <a:pos x="9" y="36"/>
                    </a:cxn>
                    <a:cxn ang="0">
                      <a:pos x="18" y="36"/>
                    </a:cxn>
                    <a:cxn ang="0">
                      <a:pos x="27" y="44"/>
                    </a:cxn>
                    <a:cxn ang="0">
                      <a:pos x="27" y="49"/>
                    </a:cxn>
                    <a:cxn ang="0">
                      <a:pos x="36" y="49"/>
                    </a:cxn>
                    <a:cxn ang="0">
                      <a:pos x="45" y="40"/>
                    </a:cxn>
                    <a:cxn ang="0">
                      <a:pos x="67" y="44"/>
                    </a:cxn>
                    <a:cxn ang="0">
                      <a:pos x="67" y="53"/>
                    </a:cxn>
                    <a:cxn ang="0">
                      <a:pos x="72" y="49"/>
                    </a:cxn>
                    <a:cxn ang="0">
                      <a:pos x="81" y="49"/>
                    </a:cxn>
                    <a:cxn ang="0">
                      <a:pos x="85" y="44"/>
                    </a:cxn>
                    <a:cxn ang="0">
                      <a:pos x="90" y="36"/>
                    </a:cxn>
                    <a:cxn ang="0">
                      <a:pos x="94" y="31"/>
                    </a:cxn>
                    <a:cxn ang="0">
                      <a:pos x="94" y="22"/>
                    </a:cxn>
                    <a:cxn ang="0">
                      <a:pos x="85" y="22"/>
                    </a:cxn>
                    <a:cxn ang="0">
                      <a:pos x="81" y="13"/>
                    </a:cxn>
                    <a:cxn ang="0">
                      <a:pos x="72" y="9"/>
                    </a:cxn>
                    <a:cxn ang="0">
                      <a:pos x="67" y="18"/>
                    </a:cxn>
                    <a:cxn ang="0">
                      <a:pos x="58" y="13"/>
                    </a:cxn>
                    <a:cxn ang="0">
                      <a:pos x="63" y="9"/>
                    </a:cxn>
                    <a:cxn ang="0">
                      <a:pos x="54" y="9"/>
                    </a:cxn>
                    <a:cxn ang="0">
                      <a:pos x="49" y="0"/>
                    </a:cxn>
                    <a:cxn ang="0">
                      <a:pos x="45" y="4"/>
                    </a:cxn>
                    <a:cxn ang="0">
                      <a:pos x="40" y="0"/>
                    </a:cxn>
                  </a:cxnLst>
                  <a:rect l="0" t="0" r="r" b="b"/>
                  <a:pathLst>
                    <a:path w="94" h="53">
                      <a:moveTo>
                        <a:pt x="40" y="0"/>
                      </a:moveTo>
                      <a:lnTo>
                        <a:pt x="36" y="0"/>
                      </a:lnTo>
                      <a:lnTo>
                        <a:pt x="32" y="9"/>
                      </a:lnTo>
                      <a:lnTo>
                        <a:pt x="18" y="9"/>
                      </a:lnTo>
                      <a:lnTo>
                        <a:pt x="9" y="18"/>
                      </a:lnTo>
                      <a:lnTo>
                        <a:pt x="5" y="18"/>
                      </a:lnTo>
                      <a:lnTo>
                        <a:pt x="0" y="18"/>
                      </a:lnTo>
                      <a:lnTo>
                        <a:pt x="5" y="27"/>
                      </a:lnTo>
                      <a:lnTo>
                        <a:pt x="9" y="36"/>
                      </a:lnTo>
                      <a:lnTo>
                        <a:pt x="18" y="36"/>
                      </a:lnTo>
                      <a:lnTo>
                        <a:pt x="27" y="44"/>
                      </a:lnTo>
                      <a:lnTo>
                        <a:pt x="27" y="49"/>
                      </a:lnTo>
                      <a:lnTo>
                        <a:pt x="36" y="49"/>
                      </a:lnTo>
                      <a:lnTo>
                        <a:pt x="45" y="40"/>
                      </a:lnTo>
                      <a:lnTo>
                        <a:pt x="67" y="44"/>
                      </a:lnTo>
                      <a:lnTo>
                        <a:pt x="67" y="53"/>
                      </a:lnTo>
                      <a:lnTo>
                        <a:pt x="72" y="49"/>
                      </a:lnTo>
                      <a:lnTo>
                        <a:pt x="81" y="49"/>
                      </a:lnTo>
                      <a:lnTo>
                        <a:pt x="85" y="44"/>
                      </a:lnTo>
                      <a:lnTo>
                        <a:pt x="90" y="36"/>
                      </a:lnTo>
                      <a:lnTo>
                        <a:pt x="94" y="31"/>
                      </a:lnTo>
                      <a:lnTo>
                        <a:pt x="94" y="22"/>
                      </a:lnTo>
                      <a:lnTo>
                        <a:pt x="85" y="22"/>
                      </a:lnTo>
                      <a:lnTo>
                        <a:pt x="81" y="13"/>
                      </a:lnTo>
                      <a:lnTo>
                        <a:pt x="72" y="9"/>
                      </a:lnTo>
                      <a:lnTo>
                        <a:pt x="67" y="18"/>
                      </a:lnTo>
                      <a:lnTo>
                        <a:pt x="58" y="13"/>
                      </a:lnTo>
                      <a:lnTo>
                        <a:pt x="63" y="9"/>
                      </a:lnTo>
                      <a:lnTo>
                        <a:pt x="54" y="9"/>
                      </a:lnTo>
                      <a:lnTo>
                        <a:pt x="49" y="0"/>
                      </a:lnTo>
                      <a:lnTo>
                        <a:pt x="45" y="4"/>
                      </a:lnTo>
                      <a:lnTo>
                        <a:pt x="40" y="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5" name="Freeform 171"/>
                <p:cNvSpPr>
                  <a:spLocks noEditPoints="1"/>
                </p:cNvSpPr>
                <p:nvPr/>
              </p:nvSpPr>
              <p:spPr bwMode="gray">
                <a:xfrm>
                  <a:off x="4656975" y="3138145"/>
                  <a:ext cx="520380" cy="358631"/>
                </a:xfrm>
                <a:custGeom>
                  <a:avLst/>
                  <a:gdLst/>
                  <a:ahLst/>
                  <a:cxnLst>
                    <a:cxn ang="0">
                      <a:pos x="0" y="9"/>
                    </a:cxn>
                    <a:cxn ang="0">
                      <a:pos x="5" y="18"/>
                    </a:cxn>
                    <a:cxn ang="0">
                      <a:pos x="5" y="27"/>
                    </a:cxn>
                    <a:cxn ang="0">
                      <a:pos x="9" y="31"/>
                    </a:cxn>
                    <a:cxn ang="0">
                      <a:pos x="9" y="18"/>
                    </a:cxn>
                    <a:cxn ang="0">
                      <a:pos x="5" y="13"/>
                    </a:cxn>
                    <a:cxn ang="0">
                      <a:pos x="14" y="0"/>
                    </a:cxn>
                    <a:cxn ang="0">
                      <a:pos x="0" y="4"/>
                    </a:cxn>
                    <a:cxn ang="0">
                      <a:pos x="241" y="214"/>
                    </a:cxn>
                    <a:cxn ang="0">
                      <a:pos x="237" y="206"/>
                    </a:cxn>
                    <a:cxn ang="0">
                      <a:pos x="237" y="192"/>
                    </a:cxn>
                    <a:cxn ang="0">
                      <a:pos x="241" y="188"/>
                    </a:cxn>
                    <a:cxn ang="0">
                      <a:pos x="246" y="183"/>
                    </a:cxn>
                    <a:cxn ang="0">
                      <a:pos x="250" y="170"/>
                    </a:cxn>
                    <a:cxn ang="0">
                      <a:pos x="246" y="165"/>
                    </a:cxn>
                    <a:cxn ang="0">
                      <a:pos x="241" y="156"/>
                    </a:cxn>
                    <a:cxn ang="0">
                      <a:pos x="246" y="156"/>
                    </a:cxn>
                    <a:cxn ang="0">
                      <a:pos x="246" y="143"/>
                    </a:cxn>
                    <a:cxn ang="0">
                      <a:pos x="246" y="134"/>
                    </a:cxn>
                    <a:cxn ang="0">
                      <a:pos x="237" y="152"/>
                    </a:cxn>
                    <a:cxn ang="0">
                      <a:pos x="219" y="161"/>
                    </a:cxn>
                    <a:cxn ang="0">
                      <a:pos x="224" y="165"/>
                    </a:cxn>
                    <a:cxn ang="0">
                      <a:pos x="219" y="170"/>
                    </a:cxn>
                    <a:cxn ang="0">
                      <a:pos x="224" y="174"/>
                    </a:cxn>
                    <a:cxn ang="0">
                      <a:pos x="219" y="183"/>
                    </a:cxn>
                    <a:cxn ang="0">
                      <a:pos x="224" y="188"/>
                    </a:cxn>
                    <a:cxn ang="0">
                      <a:pos x="219" y="201"/>
                    </a:cxn>
                    <a:cxn ang="0">
                      <a:pos x="224" y="206"/>
                    </a:cxn>
                    <a:cxn ang="0">
                      <a:pos x="224" y="219"/>
                    </a:cxn>
                    <a:cxn ang="0">
                      <a:pos x="241" y="206"/>
                    </a:cxn>
                    <a:cxn ang="0">
                      <a:pos x="246" y="210"/>
                    </a:cxn>
                    <a:cxn ang="0">
                      <a:pos x="246" y="219"/>
                    </a:cxn>
                    <a:cxn ang="0">
                      <a:pos x="246" y="210"/>
                    </a:cxn>
                    <a:cxn ang="0">
                      <a:pos x="246" y="201"/>
                    </a:cxn>
                    <a:cxn ang="0">
                      <a:pos x="250" y="214"/>
                    </a:cxn>
                    <a:cxn ang="0">
                      <a:pos x="259" y="223"/>
                    </a:cxn>
                    <a:cxn ang="0">
                      <a:pos x="264" y="219"/>
                    </a:cxn>
                    <a:cxn ang="0">
                      <a:pos x="264" y="214"/>
                    </a:cxn>
                    <a:cxn ang="0">
                      <a:pos x="250" y="214"/>
                    </a:cxn>
                    <a:cxn ang="0">
                      <a:pos x="264" y="192"/>
                    </a:cxn>
                    <a:cxn ang="0">
                      <a:pos x="255" y="192"/>
                    </a:cxn>
                    <a:cxn ang="0">
                      <a:pos x="255" y="206"/>
                    </a:cxn>
                    <a:cxn ang="0">
                      <a:pos x="264" y="210"/>
                    </a:cxn>
                    <a:cxn ang="0">
                      <a:pos x="273" y="210"/>
                    </a:cxn>
                    <a:cxn ang="0">
                      <a:pos x="273" y="201"/>
                    </a:cxn>
                    <a:cxn ang="0">
                      <a:pos x="273" y="197"/>
                    </a:cxn>
                    <a:cxn ang="0">
                      <a:pos x="273" y="183"/>
                    </a:cxn>
                    <a:cxn ang="0">
                      <a:pos x="264" y="183"/>
                    </a:cxn>
                    <a:cxn ang="0">
                      <a:pos x="304" y="210"/>
                    </a:cxn>
                    <a:cxn ang="0">
                      <a:pos x="313" y="206"/>
                    </a:cxn>
                  </a:cxnLst>
                  <a:rect l="0" t="0" r="r" b="b"/>
                  <a:pathLst>
                    <a:path w="313" h="223">
                      <a:moveTo>
                        <a:pt x="0" y="4"/>
                      </a:moveTo>
                      <a:lnTo>
                        <a:pt x="0" y="9"/>
                      </a:lnTo>
                      <a:lnTo>
                        <a:pt x="5" y="13"/>
                      </a:lnTo>
                      <a:lnTo>
                        <a:pt x="5" y="18"/>
                      </a:lnTo>
                      <a:lnTo>
                        <a:pt x="9" y="22"/>
                      </a:lnTo>
                      <a:lnTo>
                        <a:pt x="5" y="27"/>
                      </a:lnTo>
                      <a:lnTo>
                        <a:pt x="9" y="31"/>
                      </a:lnTo>
                      <a:lnTo>
                        <a:pt x="9" y="31"/>
                      </a:lnTo>
                      <a:lnTo>
                        <a:pt x="5" y="27"/>
                      </a:lnTo>
                      <a:lnTo>
                        <a:pt x="9" y="18"/>
                      </a:lnTo>
                      <a:lnTo>
                        <a:pt x="5" y="13"/>
                      </a:lnTo>
                      <a:lnTo>
                        <a:pt x="5" y="13"/>
                      </a:lnTo>
                      <a:lnTo>
                        <a:pt x="5" y="4"/>
                      </a:lnTo>
                      <a:lnTo>
                        <a:pt x="14" y="0"/>
                      </a:lnTo>
                      <a:lnTo>
                        <a:pt x="9" y="0"/>
                      </a:lnTo>
                      <a:lnTo>
                        <a:pt x="0" y="4"/>
                      </a:lnTo>
                      <a:close/>
                      <a:moveTo>
                        <a:pt x="224" y="219"/>
                      </a:moveTo>
                      <a:lnTo>
                        <a:pt x="241" y="214"/>
                      </a:lnTo>
                      <a:lnTo>
                        <a:pt x="237" y="210"/>
                      </a:lnTo>
                      <a:lnTo>
                        <a:pt x="237" y="206"/>
                      </a:lnTo>
                      <a:lnTo>
                        <a:pt x="241" y="197"/>
                      </a:lnTo>
                      <a:lnTo>
                        <a:pt x="237" y="192"/>
                      </a:lnTo>
                      <a:lnTo>
                        <a:pt x="241" y="192"/>
                      </a:lnTo>
                      <a:lnTo>
                        <a:pt x="241" y="188"/>
                      </a:lnTo>
                      <a:lnTo>
                        <a:pt x="241" y="179"/>
                      </a:lnTo>
                      <a:lnTo>
                        <a:pt x="246" y="183"/>
                      </a:lnTo>
                      <a:lnTo>
                        <a:pt x="250" y="174"/>
                      </a:lnTo>
                      <a:lnTo>
                        <a:pt x="250" y="170"/>
                      </a:lnTo>
                      <a:lnTo>
                        <a:pt x="246" y="170"/>
                      </a:lnTo>
                      <a:lnTo>
                        <a:pt x="246" y="165"/>
                      </a:lnTo>
                      <a:lnTo>
                        <a:pt x="241" y="156"/>
                      </a:lnTo>
                      <a:lnTo>
                        <a:pt x="241" y="156"/>
                      </a:lnTo>
                      <a:lnTo>
                        <a:pt x="241" y="152"/>
                      </a:lnTo>
                      <a:lnTo>
                        <a:pt x="246" y="156"/>
                      </a:lnTo>
                      <a:lnTo>
                        <a:pt x="250" y="147"/>
                      </a:lnTo>
                      <a:lnTo>
                        <a:pt x="246" y="143"/>
                      </a:lnTo>
                      <a:lnTo>
                        <a:pt x="246" y="139"/>
                      </a:lnTo>
                      <a:lnTo>
                        <a:pt x="246" y="134"/>
                      </a:lnTo>
                      <a:lnTo>
                        <a:pt x="241" y="134"/>
                      </a:lnTo>
                      <a:lnTo>
                        <a:pt x="237" y="152"/>
                      </a:lnTo>
                      <a:lnTo>
                        <a:pt x="224" y="156"/>
                      </a:lnTo>
                      <a:lnTo>
                        <a:pt x="219" y="161"/>
                      </a:lnTo>
                      <a:lnTo>
                        <a:pt x="219" y="165"/>
                      </a:lnTo>
                      <a:lnTo>
                        <a:pt x="224" y="165"/>
                      </a:lnTo>
                      <a:lnTo>
                        <a:pt x="224" y="170"/>
                      </a:lnTo>
                      <a:lnTo>
                        <a:pt x="219" y="170"/>
                      </a:lnTo>
                      <a:lnTo>
                        <a:pt x="219" y="174"/>
                      </a:lnTo>
                      <a:lnTo>
                        <a:pt x="224" y="174"/>
                      </a:lnTo>
                      <a:lnTo>
                        <a:pt x="219" y="179"/>
                      </a:lnTo>
                      <a:lnTo>
                        <a:pt x="219" y="183"/>
                      </a:lnTo>
                      <a:lnTo>
                        <a:pt x="219" y="183"/>
                      </a:lnTo>
                      <a:lnTo>
                        <a:pt x="224" y="188"/>
                      </a:lnTo>
                      <a:lnTo>
                        <a:pt x="219" y="192"/>
                      </a:lnTo>
                      <a:lnTo>
                        <a:pt x="219" y="201"/>
                      </a:lnTo>
                      <a:lnTo>
                        <a:pt x="224" y="197"/>
                      </a:lnTo>
                      <a:lnTo>
                        <a:pt x="224" y="206"/>
                      </a:lnTo>
                      <a:lnTo>
                        <a:pt x="224" y="214"/>
                      </a:lnTo>
                      <a:lnTo>
                        <a:pt x="224" y="219"/>
                      </a:lnTo>
                      <a:close/>
                      <a:moveTo>
                        <a:pt x="241" y="197"/>
                      </a:moveTo>
                      <a:lnTo>
                        <a:pt x="241" y="206"/>
                      </a:lnTo>
                      <a:lnTo>
                        <a:pt x="241" y="210"/>
                      </a:lnTo>
                      <a:lnTo>
                        <a:pt x="246" y="210"/>
                      </a:lnTo>
                      <a:lnTo>
                        <a:pt x="246" y="219"/>
                      </a:lnTo>
                      <a:lnTo>
                        <a:pt x="246" y="219"/>
                      </a:lnTo>
                      <a:lnTo>
                        <a:pt x="250" y="210"/>
                      </a:lnTo>
                      <a:lnTo>
                        <a:pt x="246" y="210"/>
                      </a:lnTo>
                      <a:lnTo>
                        <a:pt x="246" y="206"/>
                      </a:lnTo>
                      <a:lnTo>
                        <a:pt x="246" y="201"/>
                      </a:lnTo>
                      <a:lnTo>
                        <a:pt x="241" y="197"/>
                      </a:lnTo>
                      <a:close/>
                      <a:moveTo>
                        <a:pt x="250" y="214"/>
                      </a:moveTo>
                      <a:lnTo>
                        <a:pt x="250" y="219"/>
                      </a:lnTo>
                      <a:lnTo>
                        <a:pt x="259" y="223"/>
                      </a:lnTo>
                      <a:lnTo>
                        <a:pt x="264" y="219"/>
                      </a:lnTo>
                      <a:lnTo>
                        <a:pt x="264" y="219"/>
                      </a:lnTo>
                      <a:lnTo>
                        <a:pt x="268" y="219"/>
                      </a:lnTo>
                      <a:lnTo>
                        <a:pt x="264" y="214"/>
                      </a:lnTo>
                      <a:lnTo>
                        <a:pt x="259" y="214"/>
                      </a:lnTo>
                      <a:lnTo>
                        <a:pt x="250" y="214"/>
                      </a:lnTo>
                      <a:close/>
                      <a:moveTo>
                        <a:pt x="264" y="183"/>
                      </a:moveTo>
                      <a:lnTo>
                        <a:pt x="264" y="192"/>
                      </a:lnTo>
                      <a:lnTo>
                        <a:pt x="259" y="183"/>
                      </a:lnTo>
                      <a:lnTo>
                        <a:pt x="255" y="192"/>
                      </a:lnTo>
                      <a:lnTo>
                        <a:pt x="250" y="192"/>
                      </a:lnTo>
                      <a:lnTo>
                        <a:pt x="255" y="206"/>
                      </a:lnTo>
                      <a:lnTo>
                        <a:pt x="259" y="206"/>
                      </a:lnTo>
                      <a:lnTo>
                        <a:pt x="264" y="210"/>
                      </a:lnTo>
                      <a:lnTo>
                        <a:pt x="273" y="214"/>
                      </a:lnTo>
                      <a:lnTo>
                        <a:pt x="273" y="210"/>
                      </a:lnTo>
                      <a:lnTo>
                        <a:pt x="268" y="206"/>
                      </a:lnTo>
                      <a:lnTo>
                        <a:pt x="273" y="201"/>
                      </a:lnTo>
                      <a:lnTo>
                        <a:pt x="268" y="197"/>
                      </a:lnTo>
                      <a:lnTo>
                        <a:pt x="273" y="197"/>
                      </a:lnTo>
                      <a:lnTo>
                        <a:pt x="273" y="192"/>
                      </a:lnTo>
                      <a:lnTo>
                        <a:pt x="273" y="183"/>
                      </a:lnTo>
                      <a:lnTo>
                        <a:pt x="268" y="179"/>
                      </a:lnTo>
                      <a:lnTo>
                        <a:pt x="264" y="183"/>
                      </a:lnTo>
                      <a:close/>
                      <a:moveTo>
                        <a:pt x="308" y="206"/>
                      </a:moveTo>
                      <a:lnTo>
                        <a:pt x="304" y="210"/>
                      </a:lnTo>
                      <a:lnTo>
                        <a:pt x="313" y="210"/>
                      </a:lnTo>
                      <a:lnTo>
                        <a:pt x="313" y="206"/>
                      </a:lnTo>
                      <a:lnTo>
                        <a:pt x="308" y="206"/>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6" name="Freeform 172"/>
                <p:cNvSpPr>
                  <a:spLocks noEditPoints="1"/>
                </p:cNvSpPr>
                <p:nvPr/>
              </p:nvSpPr>
              <p:spPr bwMode="gray">
                <a:xfrm>
                  <a:off x="5333635" y="3274843"/>
                  <a:ext cx="162931" cy="99709"/>
                </a:xfrm>
                <a:custGeom>
                  <a:avLst/>
                  <a:gdLst/>
                  <a:ahLst/>
                  <a:cxnLst>
                    <a:cxn ang="0">
                      <a:pos x="4" y="31"/>
                    </a:cxn>
                    <a:cxn ang="0">
                      <a:pos x="0" y="36"/>
                    </a:cxn>
                    <a:cxn ang="0">
                      <a:pos x="4" y="40"/>
                    </a:cxn>
                    <a:cxn ang="0">
                      <a:pos x="0" y="45"/>
                    </a:cxn>
                    <a:cxn ang="0">
                      <a:pos x="4" y="49"/>
                    </a:cxn>
                    <a:cxn ang="0">
                      <a:pos x="9" y="40"/>
                    </a:cxn>
                    <a:cxn ang="0">
                      <a:pos x="13" y="40"/>
                    </a:cxn>
                    <a:cxn ang="0">
                      <a:pos x="22" y="31"/>
                    </a:cxn>
                    <a:cxn ang="0">
                      <a:pos x="22" y="27"/>
                    </a:cxn>
                    <a:cxn ang="0">
                      <a:pos x="18" y="27"/>
                    </a:cxn>
                    <a:cxn ang="0">
                      <a:pos x="13" y="27"/>
                    </a:cxn>
                    <a:cxn ang="0">
                      <a:pos x="22" y="22"/>
                    </a:cxn>
                    <a:cxn ang="0">
                      <a:pos x="13" y="18"/>
                    </a:cxn>
                    <a:cxn ang="0">
                      <a:pos x="9" y="22"/>
                    </a:cxn>
                    <a:cxn ang="0">
                      <a:pos x="13" y="27"/>
                    </a:cxn>
                    <a:cxn ang="0">
                      <a:pos x="13" y="27"/>
                    </a:cxn>
                    <a:cxn ang="0">
                      <a:pos x="4" y="31"/>
                    </a:cxn>
                    <a:cxn ang="0">
                      <a:pos x="40" y="54"/>
                    </a:cxn>
                    <a:cxn ang="0">
                      <a:pos x="53" y="49"/>
                    </a:cxn>
                    <a:cxn ang="0">
                      <a:pos x="62" y="54"/>
                    </a:cxn>
                    <a:cxn ang="0">
                      <a:pos x="71" y="58"/>
                    </a:cxn>
                    <a:cxn ang="0">
                      <a:pos x="76" y="58"/>
                    </a:cxn>
                    <a:cxn ang="0">
                      <a:pos x="85" y="62"/>
                    </a:cxn>
                    <a:cxn ang="0">
                      <a:pos x="94" y="58"/>
                    </a:cxn>
                    <a:cxn ang="0">
                      <a:pos x="98" y="54"/>
                    </a:cxn>
                    <a:cxn ang="0">
                      <a:pos x="89" y="45"/>
                    </a:cxn>
                    <a:cxn ang="0">
                      <a:pos x="85" y="36"/>
                    </a:cxn>
                    <a:cxn ang="0">
                      <a:pos x="85" y="31"/>
                    </a:cxn>
                    <a:cxn ang="0">
                      <a:pos x="85" y="22"/>
                    </a:cxn>
                    <a:cxn ang="0">
                      <a:pos x="94" y="18"/>
                    </a:cxn>
                    <a:cxn ang="0">
                      <a:pos x="98" y="9"/>
                    </a:cxn>
                    <a:cxn ang="0">
                      <a:pos x="94" y="0"/>
                    </a:cxn>
                    <a:cxn ang="0">
                      <a:pos x="89" y="4"/>
                    </a:cxn>
                    <a:cxn ang="0">
                      <a:pos x="71" y="0"/>
                    </a:cxn>
                    <a:cxn ang="0">
                      <a:pos x="40" y="9"/>
                    </a:cxn>
                    <a:cxn ang="0">
                      <a:pos x="27" y="18"/>
                    </a:cxn>
                    <a:cxn ang="0">
                      <a:pos x="27" y="31"/>
                    </a:cxn>
                    <a:cxn ang="0">
                      <a:pos x="35" y="40"/>
                    </a:cxn>
                    <a:cxn ang="0">
                      <a:pos x="40" y="36"/>
                    </a:cxn>
                    <a:cxn ang="0">
                      <a:pos x="40" y="54"/>
                    </a:cxn>
                  </a:cxnLst>
                  <a:rect l="0" t="0" r="r" b="b"/>
                  <a:pathLst>
                    <a:path w="98" h="62">
                      <a:moveTo>
                        <a:pt x="4" y="31"/>
                      </a:moveTo>
                      <a:lnTo>
                        <a:pt x="0" y="36"/>
                      </a:lnTo>
                      <a:lnTo>
                        <a:pt x="4" y="40"/>
                      </a:lnTo>
                      <a:lnTo>
                        <a:pt x="0" y="45"/>
                      </a:lnTo>
                      <a:lnTo>
                        <a:pt x="4" y="49"/>
                      </a:lnTo>
                      <a:lnTo>
                        <a:pt x="9" y="40"/>
                      </a:lnTo>
                      <a:lnTo>
                        <a:pt x="13" y="40"/>
                      </a:lnTo>
                      <a:lnTo>
                        <a:pt x="22" y="31"/>
                      </a:lnTo>
                      <a:lnTo>
                        <a:pt x="22" y="27"/>
                      </a:lnTo>
                      <a:lnTo>
                        <a:pt x="18" y="27"/>
                      </a:lnTo>
                      <a:lnTo>
                        <a:pt x="13" y="27"/>
                      </a:lnTo>
                      <a:lnTo>
                        <a:pt x="22" y="22"/>
                      </a:lnTo>
                      <a:lnTo>
                        <a:pt x="13" y="18"/>
                      </a:lnTo>
                      <a:lnTo>
                        <a:pt x="9" y="22"/>
                      </a:lnTo>
                      <a:lnTo>
                        <a:pt x="13" y="27"/>
                      </a:lnTo>
                      <a:lnTo>
                        <a:pt x="13" y="27"/>
                      </a:lnTo>
                      <a:lnTo>
                        <a:pt x="4" y="31"/>
                      </a:lnTo>
                      <a:close/>
                      <a:moveTo>
                        <a:pt x="40" y="54"/>
                      </a:moveTo>
                      <a:lnTo>
                        <a:pt x="53" y="49"/>
                      </a:lnTo>
                      <a:lnTo>
                        <a:pt x="62" y="54"/>
                      </a:lnTo>
                      <a:lnTo>
                        <a:pt x="71" y="58"/>
                      </a:lnTo>
                      <a:lnTo>
                        <a:pt x="76" y="58"/>
                      </a:lnTo>
                      <a:lnTo>
                        <a:pt x="85" y="62"/>
                      </a:lnTo>
                      <a:lnTo>
                        <a:pt x="94" y="58"/>
                      </a:lnTo>
                      <a:lnTo>
                        <a:pt x="98" y="54"/>
                      </a:lnTo>
                      <a:lnTo>
                        <a:pt x="89" y="45"/>
                      </a:lnTo>
                      <a:lnTo>
                        <a:pt x="85" y="36"/>
                      </a:lnTo>
                      <a:lnTo>
                        <a:pt x="85" y="31"/>
                      </a:lnTo>
                      <a:lnTo>
                        <a:pt x="85" y="22"/>
                      </a:lnTo>
                      <a:lnTo>
                        <a:pt x="94" y="18"/>
                      </a:lnTo>
                      <a:lnTo>
                        <a:pt x="98" y="9"/>
                      </a:lnTo>
                      <a:lnTo>
                        <a:pt x="94" y="0"/>
                      </a:lnTo>
                      <a:lnTo>
                        <a:pt x="89" y="4"/>
                      </a:lnTo>
                      <a:lnTo>
                        <a:pt x="71" y="0"/>
                      </a:lnTo>
                      <a:lnTo>
                        <a:pt x="40" y="9"/>
                      </a:lnTo>
                      <a:lnTo>
                        <a:pt x="27" y="18"/>
                      </a:lnTo>
                      <a:lnTo>
                        <a:pt x="27" y="31"/>
                      </a:lnTo>
                      <a:lnTo>
                        <a:pt x="35" y="40"/>
                      </a:lnTo>
                      <a:lnTo>
                        <a:pt x="40" y="36"/>
                      </a:lnTo>
                      <a:lnTo>
                        <a:pt x="40" y="5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7" name="Freeform 173"/>
                <p:cNvSpPr>
                  <a:spLocks/>
                </p:cNvSpPr>
                <p:nvPr/>
              </p:nvSpPr>
              <p:spPr bwMode="gray">
                <a:xfrm>
                  <a:off x="5303708" y="2692671"/>
                  <a:ext cx="274322" cy="582171"/>
                </a:xfrm>
                <a:custGeom>
                  <a:avLst/>
                  <a:gdLst/>
                  <a:ahLst/>
                  <a:cxnLst>
                    <a:cxn ang="0">
                      <a:pos x="18" y="54"/>
                    </a:cxn>
                    <a:cxn ang="0">
                      <a:pos x="45" y="76"/>
                    </a:cxn>
                    <a:cxn ang="0">
                      <a:pos x="53" y="121"/>
                    </a:cxn>
                    <a:cxn ang="0">
                      <a:pos x="49" y="152"/>
                    </a:cxn>
                    <a:cxn ang="0">
                      <a:pos x="58" y="165"/>
                    </a:cxn>
                    <a:cxn ang="0">
                      <a:pos x="67" y="192"/>
                    </a:cxn>
                    <a:cxn ang="0">
                      <a:pos x="45" y="219"/>
                    </a:cxn>
                    <a:cxn ang="0">
                      <a:pos x="22" y="250"/>
                    </a:cxn>
                    <a:cxn ang="0">
                      <a:pos x="9" y="264"/>
                    </a:cxn>
                    <a:cxn ang="0">
                      <a:pos x="13" y="277"/>
                    </a:cxn>
                    <a:cxn ang="0">
                      <a:pos x="13" y="313"/>
                    </a:cxn>
                    <a:cxn ang="0">
                      <a:pos x="27" y="335"/>
                    </a:cxn>
                    <a:cxn ang="0">
                      <a:pos x="36" y="340"/>
                    </a:cxn>
                    <a:cxn ang="0">
                      <a:pos x="36" y="348"/>
                    </a:cxn>
                    <a:cxn ang="0">
                      <a:pos x="40" y="353"/>
                    </a:cxn>
                    <a:cxn ang="0">
                      <a:pos x="40" y="362"/>
                    </a:cxn>
                    <a:cxn ang="0">
                      <a:pos x="58" y="348"/>
                    </a:cxn>
                    <a:cxn ang="0">
                      <a:pos x="62" y="353"/>
                    </a:cxn>
                    <a:cxn ang="0">
                      <a:pos x="76" y="348"/>
                    </a:cxn>
                    <a:cxn ang="0">
                      <a:pos x="85" y="344"/>
                    </a:cxn>
                    <a:cxn ang="0">
                      <a:pos x="98" y="340"/>
                    </a:cxn>
                    <a:cxn ang="0">
                      <a:pos x="112" y="340"/>
                    </a:cxn>
                    <a:cxn ang="0">
                      <a:pos x="129" y="322"/>
                    </a:cxn>
                    <a:cxn ang="0">
                      <a:pos x="161" y="281"/>
                    </a:cxn>
                    <a:cxn ang="0">
                      <a:pos x="147" y="255"/>
                    </a:cxn>
                    <a:cxn ang="0">
                      <a:pos x="147" y="228"/>
                    </a:cxn>
                    <a:cxn ang="0">
                      <a:pos x="143" y="214"/>
                    </a:cxn>
                    <a:cxn ang="0">
                      <a:pos x="134" y="165"/>
                    </a:cxn>
                    <a:cxn ang="0">
                      <a:pos x="134" y="147"/>
                    </a:cxn>
                    <a:cxn ang="0">
                      <a:pos x="120" y="116"/>
                    </a:cxn>
                    <a:cxn ang="0">
                      <a:pos x="134" y="80"/>
                    </a:cxn>
                    <a:cxn ang="0">
                      <a:pos x="116" y="54"/>
                    </a:cxn>
                    <a:cxn ang="0">
                      <a:pos x="112" y="40"/>
                    </a:cxn>
                    <a:cxn ang="0">
                      <a:pos x="116" y="31"/>
                    </a:cxn>
                    <a:cxn ang="0">
                      <a:pos x="120" y="9"/>
                    </a:cxn>
                    <a:cxn ang="0">
                      <a:pos x="107" y="0"/>
                    </a:cxn>
                    <a:cxn ang="0">
                      <a:pos x="76" y="22"/>
                    </a:cxn>
                    <a:cxn ang="0">
                      <a:pos x="62" y="58"/>
                    </a:cxn>
                    <a:cxn ang="0">
                      <a:pos x="31" y="54"/>
                    </a:cxn>
                    <a:cxn ang="0">
                      <a:pos x="9" y="31"/>
                    </a:cxn>
                    <a:cxn ang="0">
                      <a:pos x="0" y="36"/>
                    </a:cxn>
                  </a:cxnLst>
                  <a:rect l="0" t="0" r="r" b="b"/>
                  <a:pathLst>
                    <a:path w="165" h="362">
                      <a:moveTo>
                        <a:pt x="4" y="40"/>
                      </a:moveTo>
                      <a:lnTo>
                        <a:pt x="18" y="54"/>
                      </a:lnTo>
                      <a:lnTo>
                        <a:pt x="40" y="62"/>
                      </a:lnTo>
                      <a:lnTo>
                        <a:pt x="45" y="76"/>
                      </a:lnTo>
                      <a:lnTo>
                        <a:pt x="49" y="98"/>
                      </a:lnTo>
                      <a:lnTo>
                        <a:pt x="53" y="121"/>
                      </a:lnTo>
                      <a:lnTo>
                        <a:pt x="49" y="138"/>
                      </a:lnTo>
                      <a:lnTo>
                        <a:pt x="49" y="152"/>
                      </a:lnTo>
                      <a:lnTo>
                        <a:pt x="53" y="165"/>
                      </a:lnTo>
                      <a:lnTo>
                        <a:pt x="58" y="165"/>
                      </a:lnTo>
                      <a:lnTo>
                        <a:pt x="71" y="183"/>
                      </a:lnTo>
                      <a:lnTo>
                        <a:pt x="67" y="192"/>
                      </a:lnTo>
                      <a:lnTo>
                        <a:pt x="71" y="197"/>
                      </a:lnTo>
                      <a:lnTo>
                        <a:pt x="45" y="219"/>
                      </a:lnTo>
                      <a:lnTo>
                        <a:pt x="31" y="237"/>
                      </a:lnTo>
                      <a:lnTo>
                        <a:pt x="22" y="250"/>
                      </a:lnTo>
                      <a:lnTo>
                        <a:pt x="13" y="250"/>
                      </a:lnTo>
                      <a:lnTo>
                        <a:pt x="9" y="264"/>
                      </a:lnTo>
                      <a:lnTo>
                        <a:pt x="9" y="277"/>
                      </a:lnTo>
                      <a:lnTo>
                        <a:pt x="13" y="277"/>
                      </a:lnTo>
                      <a:lnTo>
                        <a:pt x="18" y="299"/>
                      </a:lnTo>
                      <a:lnTo>
                        <a:pt x="13" y="313"/>
                      </a:lnTo>
                      <a:lnTo>
                        <a:pt x="18" y="331"/>
                      </a:lnTo>
                      <a:lnTo>
                        <a:pt x="27" y="335"/>
                      </a:lnTo>
                      <a:lnTo>
                        <a:pt x="31" y="344"/>
                      </a:lnTo>
                      <a:lnTo>
                        <a:pt x="36" y="340"/>
                      </a:lnTo>
                      <a:lnTo>
                        <a:pt x="36" y="344"/>
                      </a:lnTo>
                      <a:lnTo>
                        <a:pt x="36" y="348"/>
                      </a:lnTo>
                      <a:lnTo>
                        <a:pt x="36" y="353"/>
                      </a:lnTo>
                      <a:lnTo>
                        <a:pt x="40" y="353"/>
                      </a:lnTo>
                      <a:lnTo>
                        <a:pt x="36" y="362"/>
                      </a:lnTo>
                      <a:lnTo>
                        <a:pt x="40" y="362"/>
                      </a:lnTo>
                      <a:lnTo>
                        <a:pt x="45" y="353"/>
                      </a:lnTo>
                      <a:lnTo>
                        <a:pt x="58" y="348"/>
                      </a:lnTo>
                      <a:lnTo>
                        <a:pt x="58" y="353"/>
                      </a:lnTo>
                      <a:lnTo>
                        <a:pt x="62" y="353"/>
                      </a:lnTo>
                      <a:lnTo>
                        <a:pt x="67" y="344"/>
                      </a:lnTo>
                      <a:lnTo>
                        <a:pt x="76" y="348"/>
                      </a:lnTo>
                      <a:lnTo>
                        <a:pt x="80" y="344"/>
                      </a:lnTo>
                      <a:lnTo>
                        <a:pt x="85" y="344"/>
                      </a:lnTo>
                      <a:lnTo>
                        <a:pt x="94" y="344"/>
                      </a:lnTo>
                      <a:lnTo>
                        <a:pt x="98" y="340"/>
                      </a:lnTo>
                      <a:lnTo>
                        <a:pt x="107" y="344"/>
                      </a:lnTo>
                      <a:lnTo>
                        <a:pt x="112" y="340"/>
                      </a:lnTo>
                      <a:lnTo>
                        <a:pt x="120" y="331"/>
                      </a:lnTo>
                      <a:lnTo>
                        <a:pt x="129" y="322"/>
                      </a:lnTo>
                      <a:lnTo>
                        <a:pt x="134" y="308"/>
                      </a:lnTo>
                      <a:lnTo>
                        <a:pt x="161" y="281"/>
                      </a:lnTo>
                      <a:lnTo>
                        <a:pt x="165" y="273"/>
                      </a:lnTo>
                      <a:lnTo>
                        <a:pt x="147" y="255"/>
                      </a:lnTo>
                      <a:lnTo>
                        <a:pt x="134" y="241"/>
                      </a:lnTo>
                      <a:lnTo>
                        <a:pt x="147" y="228"/>
                      </a:lnTo>
                      <a:lnTo>
                        <a:pt x="134" y="219"/>
                      </a:lnTo>
                      <a:lnTo>
                        <a:pt x="143" y="214"/>
                      </a:lnTo>
                      <a:lnTo>
                        <a:pt x="134" y="210"/>
                      </a:lnTo>
                      <a:lnTo>
                        <a:pt x="134" y="165"/>
                      </a:lnTo>
                      <a:lnTo>
                        <a:pt x="143" y="161"/>
                      </a:lnTo>
                      <a:lnTo>
                        <a:pt x="134" y="147"/>
                      </a:lnTo>
                      <a:lnTo>
                        <a:pt x="129" y="130"/>
                      </a:lnTo>
                      <a:lnTo>
                        <a:pt x="120" y="116"/>
                      </a:lnTo>
                      <a:lnTo>
                        <a:pt x="134" y="89"/>
                      </a:lnTo>
                      <a:lnTo>
                        <a:pt x="134" y="80"/>
                      </a:lnTo>
                      <a:lnTo>
                        <a:pt x="120" y="71"/>
                      </a:lnTo>
                      <a:lnTo>
                        <a:pt x="116" y="54"/>
                      </a:lnTo>
                      <a:lnTo>
                        <a:pt x="125" y="36"/>
                      </a:lnTo>
                      <a:lnTo>
                        <a:pt x="112" y="40"/>
                      </a:lnTo>
                      <a:lnTo>
                        <a:pt x="112" y="36"/>
                      </a:lnTo>
                      <a:lnTo>
                        <a:pt x="116" y="31"/>
                      </a:lnTo>
                      <a:lnTo>
                        <a:pt x="120" y="13"/>
                      </a:lnTo>
                      <a:lnTo>
                        <a:pt x="120" y="9"/>
                      </a:lnTo>
                      <a:lnTo>
                        <a:pt x="112" y="9"/>
                      </a:lnTo>
                      <a:lnTo>
                        <a:pt x="107" y="0"/>
                      </a:lnTo>
                      <a:lnTo>
                        <a:pt x="89" y="4"/>
                      </a:lnTo>
                      <a:lnTo>
                        <a:pt x="76" y="22"/>
                      </a:lnTo>
                      <a:lnTo>
                        <a:pt x="76" y="45"/>
                      </a:lnTo>
                      <a:lnTo>
                        <a:pt x="62" y="58"/>
                      </a:lnTo>
                      <a:lnTo>
                        <a:pt x="53" y="54"/>
                      </a:lnTo>
                      <a:lnTo>
                        <a:pt x="31" y="54"/>
                      </a:lnTo>
                      <a:lnTo>
                        <a:pt x="18" y="31"/>
                      </a:lnTo>
                      <a:lnTo>
                        <a:pt x="9" y="31"/>
                      </a:lnTo>
                      <a:lnTo>
                        <a:pt x="9" y="36"/>
                      </a:lnTo>
                      <a:lnTo>
                        <a:pt x="0" y="36"/>
                      </a:lnTo>
                      <a:lnTo>
                        <a:pt x="4" y="4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8" name="Freeform 174"/>
                <p:cNvSpPr>
                  <a:spLocks noEditPoints="1"/>
                </p:cNvSpPr>
                <p:nvPr/>
              </p:nvSpPr>
              <p:spPr bwMode="gray">
                <a:xfrm>
                  <a:off x="4710176" y="3627040"/>
                  <a:ext cx="340824" cy="329683"/>
                </a:xfrm>
                <a:custGeom>
                  <a:avLst/>
                  <a:gdLst/>
                  <a:ahLst/>
                  <a:cxnLst>
                    <a:cxn ang="0">
                      <a:pos x="49" y="174"/>
                    </a:cxn>
                    <a:cxn ang="0">
                      <a:pos x="67" y="183"/>
                    </a:cxn>
                    <a:cxn ang="0">
                      <a:pos x="89" y="183"/>
                    </a:cxn>
                    <a:cxn ang="0">
                      <a:pos x="107" y="188"/>
                    </a:cxn>
                    <a:cxn ang="0">
                      <a:pos x="116" y="174"/>
                    </a:cxn>
                    <a:cxn ang="0">
                      <a:pos x="129" y="174"/>
                    </a:cxn>
                    <a:cxn ang="0">
                      <a:pos x="142" y="170"/>
                    </a:cxn>
                    <a:cxn ang="0">
                      <a:pos x="165" y="170"/>
                    </a:cxn>
                    <a:cxn ang="0">
                      <a:pos x="178" y="161"/>
                    </a:cxn>
                    <a:cxn ang="0">
                      <a:pos x="165" y="156"/>
                    </a:cxn>
                    <a:cxn ang="0">
                      <a:pos x="160" y="129"/>
                    </a:cxn>
                    <a:cxn ang="0">
                      <a:pos x="169" y="116"/>
                    </a:cxn>
                    <a:cxn ang="0">
                      <a:pos x="160" y="103"/>
                    </a:cxn>
                    <a:cxn ang="0">
                      <a:pos x="156" y="103"/>
                    </a:cxn>
                    <a:cxn ang="0">
                      <a:pos x="165" y="85"/>
                    </a:cxn>
                    <a:cxn ang="0">
                      <a:pos x="178" y="80"/>
                    </a:cxn>
                    <a:cxn ang="0">
                      <a:pos x="183" y="53"/>
                    </a:cxn>
                    <a:cxn ang="0">
                      <a:pos x="174" y="45"/>
                    </a:cxn>
                    <a:cxn ang="0">
                      <a:pos x="160" y="40"/>
                    </a:cxn>
                    <a:cxn ang="0">
                      <a:pos x="151" y="40"/>
                    </a:cxn>
                    <a:cxn ang="0">
                      <a:pos x="142" y="36"/>
                    </a:cxn>
                    <a:cxn ang="0">
                      <a:pos x="138" y="22"/>
                    </a:cxn>
                    <a:cxn ang="0">
                      <a:pos x="125" y="27"/>
                    </a:cxn>
                    <a:cxn ang="0">
                      <a:pos x="120" y="18"/>
                    </a:cxn>
                    <a:cxn ang="0">
                      <a:pos x="111" y="13"/>
                    </a:cxn>
                    <a:cxn ang="0">
                      <a:pos x="93" y="4"/>
                    </a:cxn>
                    <a:cxn ang="0">
                      <a:pos x="93" y="22"/>
                    </a:cxn>
                    <a:cxn ang="0">
                      <a:pos x="93" y="27"/>
                    </a:cxn>
                    <a:cxn ang="0">
                      <a:pos x="80" y="31"/>
                    </a:cxn>
                    <a:cxn ang="0">
                      <a:pos x="67" y="36"/>
                    </a:cxn>
                    <a:cxn ang="0">
                      <a:pos x="67" y="40"/>
                    </a:cxn>
                    <a:cxn ang="0">
                      <a:pos x="49" y="45"/>
                    </a:cxn>
                    <a:cxn ang="0">
                      <a:pos x="40" y="36"/>
                    </a:cxn>
                    <a:cxn ang="0">
                      <a:pos x="44" y="45"/>
                    </a:cxn>
                    <a:cxn ang="0">
                      <a:pos x="49" y="58"/>
                    </a:cxn>
                    <a:cxn ang="0">
                      <a:pos x="35" y="58"/>
                    </a:cxn>
                    <a:cxn ang="0">
                      <a:pos x="22" y="53"/>
                    </a:cxn>
                    <a:cxn ang="0">
                      <a:pos x="17" y="58"/>
                    </a:cxn>
                    <a:cxn ang="0">
                      <a:pos x="8" y="58"/>
                    </a:cxn>
                    <a:cxn ang="0">
                      <a:pos x="0" y="62"/>
                    </a:cxn>
                    <a:cxn ang="0">
                      <a:pos x="4" y="62"/>
                    </a:cxn>
                    <a:cxn ang="0">
                      <a:pos x="0" y="67"/>
                    </a:cxn>
                    <a:cxn ang="0">
                      <a:pos x="4" y="76"/>
                    </a:cxn>
                    <a:cxn ang="0">
                      <a:pos x="22" y="80"/>
                    </a:cxn>
                    <a:cxn ang="0">
                      <a:pos x="26" y="80"/>
                    </a:cxn>
                    <a:cxn ang="0">
                      <a:pos x="35" y="89"/>
                    </a:cxn>
                    <a:cxn ang="0">
                      <a:pos x="40" y="98"/>
                    </a:cxn>
                    <a:cxn ang="0">
                      <a:pos x="53" y="112"/>
                    </a:cxn>
                    <a:cxn ang="0">
                      <a:pos x="49" y="116"/>
                    </a:cxn>
                    <a:cxn ang="0">
                      <a:pos x="58" y="129"/>
                    </a:cxn>
                    <a:cxn ang="0">
                      <a:pos x="49" y="129"/>
                    </a:cxn>
                    <a:cxn ang="0">
                      <a:pos x="53" y="138"/>
                    </a:cxn>
                    <a:cxn ang="0">
                      <a:pos x="49" y="147"/>
                    </a:cxn>
                    <a:cxn ang="0">
                      <a:pos x="44" y="165"/>
                    </a:cxn>
                    <a:cxn ang="0">
                      <a:pos x="192" y="192"/>
                    </a:cxn>
                    <a:cxn ang="0">
                      <a:pos x="192" y="205"/>
                    </a:cxn>
                    <a:cxn ang="0">
                      <a:pos x="205" y="188"/>
                    </a:cxn>
                    <a:cxn ang="0">
                      <a:pos x="196" y="174"/>
                    </a:cxn>
                    <a:cxn ang="0">
                      <a:pos x="192" y="183"/>
                    </a:cxn>
                  </a:cxnLst>
                  <a:rect l="0" t="0" r="r" b="b"/>
                  <a:pathLst>
                    <a:path w="205" h="205">
                      <a:moveTo>
                        <a:pt x="44" y="165"/>
                      </a:moveTo>
                      <a:lnTo>
                        <a:pt x="49" y="174"/>
                      </a:lnTo>
                      <a:lnTo>
                        <a:pt x="62" y="183"/>
                      </a:lnTo>
                      <a:lnTo>
                        <a:pt x="67" y="183"/>
                      </a:lnTo>
                      <a:lnTo>
                        <a:pt x="80" y="183"/>
                      </a:lnTo>
                      <a:lnTo>
                        <a:pt x="89" y="183"/>
                      </a:lnTo>
                      <a:lnTo>
                        <a:pt x="98" y="188"/>
                      </a:lnTo>
                      <a:lnTo>
                        <a:pt x="107" y="188"/>
                      </a:lnTo>
                      <a:lnTo>
                        <a:pt x="116" y="188"/>
                      </a:lnTo>
                      <a:lnTo>
                        <a:pt x="116" y="174"/>
                      </a:lnTo>
                      <a:lnTo>
                        <a:pt x="120" y="170"/>
                      </a:lnTo>
                      <a:lnTo>
                        <a:pt x="129" y="174"/>
                      </a:lnTo>
                      <a:lnTo>
                        <a:pt x="134" y="170"/>
                      </a:lnTo>
                      <a:lnTo>
                        <a:pt x="142" y="170"/>
                      </a:lnTo>
                      <a:lnTo>
                        <a:pt x="151" y="174"/>
                      </a:lnTo>
                      <a:lnTo>
                        <a:pt x="165" y="170"/>
                      </a:lnTo>
                      <a:lnTo>
                        <a:pt x="169" y="165"/>
                      </a:lnTo>
                      <a:lnTo>
                        <a:pt x="178" y="161"/>
                      </a:lnTo>
                      <a:lnTo>
                        <a:pt x="174" y="156"/>
                      </a:lnTo>
                      <a:lnTo>
                        <a:pt x="165" y="156"/>
                      </a:lnTo>
                      <a:lnTo>
                        <a:pt x="156" y="143"/>
                      </a:lnTo>
                      <a:lnTo>
                        <a:pt x="160" y="129"/>
                      </a:lnTo>
                      <a:lnTo>
                        <a:pt x="165" y="129"/>
                      </a:lnTo>
                      <a:lnTo>
                        <a:pt x="169" y="116"/>
                      </a:lnTo>
                      <a:lnTo>
                        <a:pt x="165" y="107"/>
                      </a:lnTo>
                      <a:lnTo>
                        <a:pt x="160" y="103"/>
                      </a:lnTo>
                      <a:lnTo>
                        <a:pt x="156" y="112"/>
                      </a:lnTo>
                      <a:lnTo>
                        <a:pt x="156" y="103"/>
                      </a:lnTo>
                      <a:lnTo>
                        <a:pt x="165" y="89"/>
                      </a:lnTo>
                      <a:lnTo>
                        <a:pt x="165" y="85"/>
                      </a:lnTo>
                      <a:lnTo>
                        <a:pt x="174" y="85"/>
                      </a:lnTo>
                      <a:lnTo>
                        <a:pt x="178" y="80"/>
                      </a:lnTo>
                      <a:lnTo>
                        <a:pt x="178" y="67"/>
                      </a:lnTo>
                      <a:lnTo>
                        <a:pt x="183" y="53"/>
                      </a:lnTo>
                      <a:lnTo>
                        <a:pt x="178" y="45"/>
                      </a:lnTo>
                      <a:lnTo>
                        <a:pt x="174" y="45"/>
                      </a:lnTo>
                      <a:lnTo>
                        <a:pt x="160" y="49"/>
                      </a:lnTo>
                      <a:lnTo>
                        <a:pt x="160" y="40"/>
                      </a:lnTo>
                      <a:lnTo>
                        <a:pt x="156" y="40"/>
                      </a:lnTo>
                      <a:lnTo>
                        <a:pt x="151" y="40"/>
                      </a:lnTo>
                      <a:lnTo>
                        <a:pt x="147" y="40"/>
                      </a:lnTo>
                      <a:lnTo>
                        <a:pt x="142" y="36"/>
                      </a:lnTo>
                      <a:lnTo>
                        <a:pt x="134" y="31"/>
                      </a:lnTo>
                      <a:lnTo>
                        <a:pt x="138" y="22"/>
                      </a:lnTo>
                      <a:lnTo>
                        <a:pt x="129" y="27"/>
                      </a:lnTo>
                      <a:lnTo>
                        <a:pt x="125" y="27"/>
                      </a:lnTo>
                      <a:lnTo>
                        <a:pt x="125" y="18"/>
                      </a:lnTo>
                      <a:lnTo>
                        <a:pt x="120" y="18"/>
                      </a:lnTo>
                      <a:lnTo>
                        <a:pt x="116" y="13"/>
                      </a:lnTo>
                      <a:lnTo>
                        <a:pt x="111" y="13"/>
                      </a:lnTo>
                      <a:lnTo>
                        <a:pt x="102" y="0"/>
                      </a:lnTo>
                      <a:lnTo>
                        <a:pt x="93" y="4"/>
                      </a:lnTo>
                      <a:lnTo>
                        <a:pt x="93" y="13"/>
                      </a:lnTo>
                      <a:lnTo>
                        <a:pt x="93" y="22"/>
                      </a:lnTo>
                      <a:lnTo>
                        <a:pt x="93" y="27"/>
                      </a:lnTo>
                      <a:lnTo>
                        <a:pt x="93" y="27"/>
                      </a:lnTo>
                      <a:lnTo>
                        <a:pt x="84" y="27"/>
                      </a:lnTo>
                      <a:lnTo>
                        <a:pt x="80" y="31"/>
                      </a:lnTo>
                      <a:lnTo>
                        <a:pt x="75" y="31"/>
                      </a:lnTo>
                      <a:lnTo>
                        <a:pt x="67" y="36"/>
                      </a:lnTo>
                      <a:lnTo>
                        <a:pt x="71" y="40"/>
                      </a:lnTo>
                      <a:lnTo>
                        <a:pt x="67" y="40"/>
                      </a:lnTo>
                      <a:lnTo>
                        <a:pt x="53" y="40"/>
                      </a:lnTo>
                      <a:lnTo>
                        <a:pt x="49" y="45"/>
                      </a:lnTo>
                      <a:lnTo>
                        <a:pt x="49" y="36"/>
                      </a:lnTo>
                      <a:lnTo>
                        <a:pt x="40" y="36"/>
                      </a:lnTo>
                      <a:lnTo>
                        <a:pt x="40" y="40"/>
                      </a:lnTo>
                      <a:lnTo>
                        <a:pt x="44" y="45"/>
                      </a:lnTo>
                      <a:lnTo>
                        <a:pt x="44" y="53"/>
                      </a:lnTo>
                      <a:lnTo>
                        <a:pt x="49" y="58"/>
                      </a:lnTo>
                      <a:lnTo>
                        <a:pt x="40" y="58"/>
                      </a:lnTo>
                      <a:lnTo>
                        <a:pt x="35" y="58"/>
                      </a:lnTo>
                      <a:lnTo>
                        <a:pt x="31" y="62"/>
                      </a:lnTo>
                      <a:lnTo>
                        <a:pt x="22" y="53"/>
                      </a:lnTo>
                      <a:lnTo>
                        <a:pt x="17" y="53"/>
                      </a:lnTo>
                      <a:lnTo>
                        <a:pt x="17" y="58"/>
                      </a:lnTo>
                      <a:lnTo>
                        <a:pt x="13" y="58"/>
                      </a:lnTo>
                      <a:lnTo>
                        <a:pt x="8" y="58"/>
                      </a:lnTo>
                      <a:lnTo>
                        <a:pt x="4" y="58"/>
                      </a:lnTo>
                      <a:lnTo>
                        <a:pt x="0" y="62"/>
                      </a:lnTo>
                      <a:lnTo>
                        <a:pt x="0" y="67"/>
                      </a:lnTo>
                      <a:lnTo>
                        <a:pt x="4" y="62"/>
                      </a:lnTo>
                      <a:lnTo>
                        <a:pt x="8" y="67"/>
                      </a:lnTo>
                      <a:lnTo>
                        <a:pt x="0" y="67"/>
                      </a:lnTo>
                      <a:lnTo>
                        <a:pt x="0" y="71"/>
                      </a:lnTo>
                      <a:lnTo>
                        <a:pt x="4" y="76"/>
                      </a:lnTo>
                      <a:lnTo>
                        <a:pt x="8" y="71"/>
                      </a:lnTo>
                      <a:lnTo>
                        <a:pt x="22" y="80"/>
                      </a:lnTo>
                      <a:lnTo>
                        <a:pt x="22" y="85"/>
                      </a:lnTo>
                      <a:lnTo>
                        <a:pt x="26" y="80"/>
                      </a:lnTo>
                      <a:lnTo>
                        <a:pt x="35" y="85"/>
                      </a:lnTo>
                      <a:lnTo>
                        <a:pt x="35" y="89"/>
                      </a:lnTo>
                      <a:lnTo>
                        <a:pt x="40" y="89"/>
                      </a:lnTo>
                      <a:lnTo>
                        <a:pt x="40" y="98"/>
                      </a:lnTo>
                      <a:lnTo>
                        <a:pt x="44" y="107"/>
                      </a:lnTo>
                      <a:lnTo>
                        <a:pt x="53" y="112"/>
                      </a:lnTo>
                      <a:lnTo>
                        <a:pt x="49" y="116"/>
                      </a:lnTo>
                      <a:lnTo>
                        <a:pt x="49" y="116"/>
                      </a:lnTo>
                      <a:lnTo>
                        <a:pt x="49" y="121"/>
                      </a:lnTo>
                      <a:lnTo>
                        <a:pt x="58" y="129"/>
                      </a:lnTo>
                      <a:lnTo>
                        <a:pt x="58" y="129"/>
                      </a:lnTo>
                      <a:lnTo>
                        <a:pt x="49" y="129"/>
                      </a:lnTo>
                      <a:lnTo>
                        <a:pt x="49" y="143"/>
                      </a:lnTo>
                      <a:lnTo>
                        <a:pt x="53" y="138"/>
                      </a:lnTo>
                      <a:lnTo>
                        <a:pt x="53" y="143"/>
                      </a:lnTo>
                      <a:lnTo>
                        <a:pt x="49" y="147"/>
                      </a:lnTo>
                      <a:lnTo>
                        <a:pt x="44" y="165"/>
                      </a:lnTo>
                      <a:lnTo>
                        <a:pt x="44" y="165"/>
                      </a:lnTo>
                      <a:close/>
                      <a:moveTo>
                        <a:pt x="192" y="183"/>
                      </a:moveTo>
                      <a:lnTo>
                        <a:pt x="192" y="192"/>
                      </a:lnTo>
                      <a:lnTo>
                        <a:pt x="187" y="196"/>
                      </a:lnTo>
                      <a:lnTo>
                        <a:pt x="192" y="205"/>
                      </a:lnTo>
                      <a:lnTo>
                        <a:pt x="201" y="205"/>
                      </a:lnTo>
                      <a:lnTo>
                        <a:pt x="205" y="188"/>
                      </a:lnTo>
                      <a:lnTo>
                        <a:pt x="201" y="174"/>
                      </a:lnTo>
                      <a:lnTo>
                        <a:pt x="196" y="174"/>
                      </a:lnTo>
                      <a:lnTo>
                        <a:pt x="196" y="183"/>
                      </a:lnTo>
                      <a:lnTo>
                        <a:pt x="192" y="183"/>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79" name="Freeform 175"/>
                <p:cNvSpPr>
                  <a:spLocks noEditPoints="1"/>
                </p:cNvSpPr>
                <p:nvPr/>
              </p:nvSpPr>
              <p:spPr bwMode="gray">
                <a:xfrm>
                  <a:off x="4961221" y="3482302"/>
                  <a:ext cx="207819" cy="281437"/>
                </a:xfrm>
                <a:custGeom>
                  <a:avLst/>
                  <a:gdLst/>
                  <a:ahLst/>
                  <a:cxnLst>
                    <a:cxn ang="0">
                      <a:pos x="9" y="108"/>
                    </a:cxn>
                    <a:cxn ang="0">
                      <a:pos x="0" y="94"/>
                    </a:cxn>
                    <a:cxn ang="0">
                      <a:pos x="0" y="81"/>
                    </a:cxn>
                    <a:cxn ang="0">
                      <a:pos x="9" y="72"/>
                    </a:cxn>
                    <a:cxn ang="0">
                      <a:pos x="14" y="54"/>
                    </a:cxn>
                    <a:cxn ang="0">
                      <a:pos x="18" y="45"/>
                    </a:cxn>
                    <a:cxn ang="0">
                      <a:pos x="14" y="36"/>
                    </a:cxn>
                    <a:cxn ang="0">
                      <a:pos x="18" y="36"/>
                    </a:cxn>
                    <a:cxn ang="0">
                      <a:pos x="27" y="32"/>
                    </a:cxn>
                    <a:cxn ang="0">
                      <a:pos x="32" y="36"/>
                    </a:cxn>
                    <a:cxn ang="0">
                      <a:pos x="36" y="32"/>
                    </a:cxn>
                    <a:cxn ang="0">
                      <a:pos x="41" y="27"/>
                    </a:cxn>
                    <a:cxn ang="0">
                      <a:pos x="50" y="27"/>
                    </a:cxn>
                    <a:cxn ang="0">
                      <a:pos x="45" y="18"/>
                    </a:cxn>
                    <a:cxn ang="0">
                      <a:pos x="45" y="14"/>
                    </a:cxn>
                    <a:cxn ang="0">
                      <a:pos x="58" y="0"/>
                    </a:cxn>
                    <a:cxn ang="0">
                      <a:pos x="58" y="14"/>
                    </a:cxn>
                    <a:cxn ang="0">
                      <a:pos x="67" y="14"/>
                    </a:cxn>
                    <a:cxn ang="0">
                      <a:pos x="72" y="9"/>
                    </a:cxn>
                    <a:cxn ang="0">
                      <a:pos x="67" y="18"/>
                    </a:cxn>
                    <a:cxn ang="0">
                      <a:pos x="63" y="23"/>
                    </a:cxn>
                    <a:cxn ang="0">
                      <a:pos x="72" y="27"/>
                    </a:cxn>
                    <a:cxn ang="0">
                      <a:pos x="76" y="23"/>
                    </a:cxn>
                    <a:cxn ang="0">
                      <a:pos x="90" y="14"/>
                    </a:cxn>
                    <a:cxn ang="0">
                      <a:pos x="94" y="18"/>
                    </a:cxn>
                    <a:cxn ang="0">
                      <a:pos x="108" y="23"/>
                    </a:cxn>
                    <a:cxn ang="0">
                      <a:pos x="112" y="27"/>
                    </a:cxn>
                    <a:cxn ang="0">
                      <a:pos x="112" y="50"/>
                    </a:cxn>
                    <a:cxn ang="0">
                      <a:pos x="121" y="72"/>
                    </a:cxn>
                    <a:cxn ang="0">
                      <a:pos x="125" y="90"/>
                    </a:cxn>
                    <a:cxn ang="0">
                      <a:pos x="121" y="99"/>
                    </a:cxn>
                    <a:cxn ang="0">
                      <a:pos x="103" y="108"/>
                    </a:cxn>
                    <a:cxn ang="0">
                      <a:pos x="90" y="117"/>
                    </a:cxn>
                    <a:cxn ang="0">
                      <a:pos x="90" y="126"/>
                    </a:cxn>
                    <a:cxn ang="0">
                      <a:pos x="103" y="135"/>
                    </a:cxn>
                    <a:cxn ang="0">
                      <a:pos x="112" y="148"/>
                    </a:cxn>
                    <a:cxn ang="0">
                      <a:pos x="99" y="157"/>
                    </a:cxn>
                    <a:cxn ang="0">
                      <a:pos x="103" y="166"/>
                    </a:cxn>
                    <a:cxn ang="0">
                      <a:pos x="94" y="170"/>
                    </a:cxn>
                    <a:cxn ang="0">
                      <a:pos x="54" y="170"/>
                    </a:cxn>
                    <a:cxn ang="0">
                      <a:pos x="36" y="170"/>
                    </a:cxn>
                    <a:cxn ang="0">
                      <a:pos x="27" y="170"/>
                    </a:cxn>
                    <a:cxn ang="0">
                      <a:pos x="32" y="143"/>
                    </a:cxn>
                    <a:cxn ang="0">
                      <a:pos x="23" y="135"/>
                    </a:cxn>
                    <a:cxn ang="0">
                      <a:pos x="9" y="130"/>
                    </a:cxn>
                    <a:cxn ang="0">
                      <a:pos x="5" y="121"/>
                    </a:cxn>
                    <a:cxn ang="0">
                      <a:pos x="103" y="9"/>
                    </a:cxn>
                    <a:cxn ang="0">
                      <a:pos x="108" y="18"/>
                    </a:cxn>
                    <a:cxn ang="0">
                      <a:pos x="103" y="9"/>
                    </a:cxn>
                  </a:cxnLst>
                  <a:rect l="0" t="0" r="r" b="b"/>
                  <a:pathLst>
                    <a:path w="125" h="175">
                      <a:moveTo>
                        <a:pt x="5" y="117"/>
                      </a:moveTo>
                      <a:lnTo>
                        <a:pt x="9" y="108"/>
                      </a:lnTo>
                      <a:lnTo>
                        <a:pt x="5" y="99"/>
                      </a:lnTo>
                      <a:lnTo>
                        <a:pt x="0" y="94"/>
                      </a:lnTo>
                      <a:lnTo>
                        <a:pt x="5" y="85"/>
                      </a:lnTo>
                      <a:lnTo>
                        <a:pt x="0" y="81"/>
                      </a:lnTo>
                      <a:lnTo>
                        <a:pt x="0" y="76"/>
                      </a:lnTo>
                      <a:lnTo>
                        <a:pt x="9" y="72"/>
                      </a:lnTo>
                      <a:lnTo>
                        <a:pt x="14" y="72"/>
                      </a:lnTo>
                      <a:lnTo>
                        <a:pt x="14" y="54"/>
                      </a:lnTo>
                      <a:lnTo>
                        <a:pt x="14" y="54"/>
                      </a:lnTo>
                      <a:lnTo>
                        <a:pt x="18" y="45"/>
                      </a:lnTo>
                      <a:lnTo>
                        <a:pt x="14" y="45"/>
                      </a:lnTo>
                      <a:lnTo>
                        <a:pt x="14" y="36"/>
                      </a:lnTo>
                      <a:lnTo>
                        <a:pt x="18" y="36"/>
                      </a:lnTo>
                      <a:lnTo>
                        <a:pt x="18" y="36"/>
                      </a:lnTo>
                      <a:lnTo>
                        <a:pt x="18" y="32"/>
                      </a:lnTo>
                      <a:lnTo>
                        <a:pt x="27" y="32"/>
                      </a:lnTo>
                      <a:lnTo>
                        <a:pt x="32" y="32"/>
                      </a:lnTo>
                      <a:lnTo>
                        <a:pt x="32" y="36"/>
                      </a:lnTo>
                      <a:lnTo>
                        <a:pt x="36" y="36"/>
                      </a:lnTo>
                      <a:lnTo>
                        <a:pt x="36" y="32"/>
                      </a:lnTo>
                      <a:lnTo>
                        <a:pt x="36" y="32"/>
                      </a:lnTo>
                      <a:lnTo>
                        <a:pt x="41" y="27"/>
                      </a:lnTo>
                      <a:lnTo>
                        <a:pt x="45" y="27"/>
                      </a:lnTo>
                      <a:lnTo>
                        <a:pt x="50" y="27"/>
                      </a:lnTo>
                      <a:lnTo>
                        <a:pt x="45" y="23"/>
                      </a:lnTo>
                      <a:lnTo>
                        <a:pt x="45" y="18"/>
                      </a:lnTo>
                      <a:lnTo>
                        <a:pt x="41" y="14"/>
                      </a:lnTo>
                      <a:lnTo>
                        <a:pt x="45" y="14"/>
                      </a:lnTo>
                      <a:lnTo>
                        <a:pt x="41" y="5"/>
                      </a:lnTo>
                      <a:lnTo>
                        <a:pt x="58" y="0"/>
                      </a:lnTo>
                      <a:lnTo>
                        <a:pt x="58" y="9"/>
                      </a:lnTo>
                      <a:lnTo>
                        <a:pt x="58" y="14"/>
                      </a:lnTo>
                      <a:lnTo>
                        <a:pt x="63" y="18"/>
                      </a:lnTo>
                      <a:lnTo>
                        <a:pt x="67" y="14"/>
                      </a:lnTo>
                      <a:lnTo>
                        <a:pt x="67" y="9"/>
                      </a:lnTo>
                      <a:lnTo>
                        <a:pt x="72" y="9"/>
                      </a:lnTo>
                      <a:lnTo>
                        <a:pt x="72" y="14"/>
                      </a:lnTo>
                      <a:lnTo>
                        <a:pt x="67" y="18"/>
                      </a:lnTo>
                      <a:lnTo>
                        <a:pt x="67" y="18"/>
                      </a:lnTo>
                      <a:lnTo>
                        <a:pt x="63" y="23"/>
                      </a:lnTo>
                      <a:lnTo>
                        <a:pt x="63" y="27"/>
                      </a:lnTo>
                      <a:lnTo>
                        <a:pt x="72" y="27"/>
                      </a:lnTo>
                      <a:lnTo>
                        <a:pt x="76" y="27"/>
                      </a:lnTo>
                      <a:lnTo>
                        <a:pt x="76" y="23"/>
                      </a:lnTo>
                      <a:lnTo>
                        <a:pt x="85" y="23"/>
                      </a:lnTo>
                      <a:lnTo>
                        <a:pt x="90" y="14"/>
                      </a:lnTo>
                      <a:lnTo>
                        <a:pt x="94" y="14"/>
                      </a:lnTo>
                      <a:lnTo>
                        <a:pt x="94" y="18"/>
                      </a:lnTo>
                      <a:lnTo>
                        <a:pt x="99" y="18"/>
                      </a:lnTo>
                      <a:lnTo>
                        <a:pt x="108" y="23"/>
                      </a:lnTo>
                      <a:lnTo>
                        <a:pt x="108" y="27"/>
                      </a:lnTo>
                      <a:lnTo>
                        <a:pt x="112" y="27"/>
                      </a:lnTo>
                      <a:lnTo>
                        <a:pt x="112" y="36"/>
                      </a:lnTo>
                      <a:lnTo>
                        <a:pt x="112" y="50"/>
                      </a:lnTo>
                      <a:lnTo>
                        <a:pt x="121" y="59"/>
                      </a:lnTo>
                      <a:lnTo>
                        <a:pt x="121" y="72"/>
                      </a:lnTo>
                      <a:lnTo>
                        <a:pt x="121" y="85"/>
                      </a:lnTo>
                      <a:lnTo>
                        <a:pt x="125" y="90"/>
                      </a:lnTo>
                      <a:lnTo>
                        <a:pt x="125" y="99"/>
                      </a:lnTo>
                      <a:lnTo>
                        <a:pt x="121" y="99"/>
                      </a:lnTo>
                      <a:lnTo>
                        <a:pt x="117" y="108"/>
                      </a:lnTo>
                      <a:lnTo>
                        <a:pt x="103" y="108"/>
                      </a:lnTo>
                      <a:lnTo>
                        <a:pt x="94" y="117"/>
                      </a:lnTo>
                      <a:lnTo>
                        <a:pt x="90" y="117"/>
                      </a:lnTo>
                      <a:lnTo>
                        <a:pt x="85" y="117"/>
                      </a:lnTo>
                      <a:lnTo>
                        <a:pt x="90" y="126"/>
                      </a:lnTo>
                      <a:lnTo>
                        <a:pt x="94" y="135"/>
                      </a:lnTo>
                      <a:lnTo>
                        <a:pt x="103" y="135"/>
                      </a:lnTo>
                      <a:lnTo>
                        <a:pt x="112" y="143"/>
                      </a:lnTo>
                      <a:lnTo>
                        <a:pt x="112" y="148"/>
                      </a:lnTo>
                      <a:lnTo>
                        <a:pt x="108" y="152"/>
                      </a:lnTo>
                      <a:lnTo>
                        <a:pt x="99" y="157"/>
                      </a:lnTo>
                      <a:lnTo>
                        <a:pt x="94" y="161"/>
                      </a:lnTo>
                      <a:lnTo>
                        <a:pt x="103" y="166"/>
                      </a:lnTo>
                      <a:lnTo>
                        <a:pt x="99" y="175"/>
                      </a:lnTo>
                      <a:lnTo>
                        <a:pt x="94" y="170"/>
                      </a:lnTo>
                      <a:lnTo>
                        <a:pt x="76" y="175"/>
                      </a:lnTo>
                      <a:lnTo>
                        <a:pt x="54" y="170"/>
                      </a:lnTo>
                      <a:lnTo>
                        <a:pt x="45" y="170"/>
                      </a:lnTo>
                      <a:lnTo>
                        <a:pt x="36" y="170"/>
                      </a:lnTo>
                      <a:lnTo>
                        <a:pt x="27" y="175"/>
                      </a:lnTo>
                      <a:lnTo>
                        <a:pt x="27" y="170"/>
                      </a:lnTo>
                      <a:lnTo>
                        <a:pt x="27" y="157"/>
                      </a:lnTo>
                      <a:lnTo>
                        <a:pt x="32" y="143"/>
                      </a:lnTo>
                      <a:lnTo>
                        <a:pt x="27" y="135"/>
                      </a:lnTo>
                      <a:lnTo>
                        <a:pt x="23" y="135"/>
                      </a:lnTo>
                      <a:lnTo>
                        <a:pt x="9" y="139"/>
                      </a:lnTo>
                      <a:lnTo>
                        <a:pt x="9" y="130"/>
                      </a:lnTo>
                      <a:lnTo>
                        <a:pt x="9" y="126"/>
                      </a:lnTo>
                      <a:lnTo>
                        <a:pt x="5" y="121"/>
                      </a:lnTo>
                      <a:lnTo>
                        <a:pt x="5" y="117"/>
                      </a:lnTo>
                      <a:close/>
                      <a:moveTo>
                        <a:pt x="103" y="9"/>
                      </a:moveTo>
                      <a:lnTo>
                        <a:pt x="99" y="18"/>
                      </a:lnTo>
                      <a:lnTo>
                        <a:pt x="108" y="18"/>
                      </a:lnTo>
                      <a:lnTo>
                        <a:pt x="108" y="14"/>
                      </a:lnTo>
                      <a:lnTo>
                        <a:pt x="103" y="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0" name="Freeform 176"/>
                <p:cNvSpPr>
                  <a:spLocks noEditPoints="1"/>
                </p:cNvSpPr>
                <p:nvPr/>
              </p:nvSpPr>
              <p:spPr bwMode="gray">
                <a:xfrm>
                  <a:off x="5295395" y="3956724"/>
                  <a:ext cx="194519" cy="202635"/>
                </a:xfrm>
                <a:custGeom>
                  <a:avLst/>
                  <a:gdLst/>
                  <a:ahLst/>
                  <a:cxnLst>
                    <a:cxn ang="0">
                      <a:pos x="9" y="45"/>
                    </a:cxn>
                    <a:cxn ang="0">
                      <a:pos x="14" y="63"/>
                    </a:cxn>
                    <a:cxn ang="0">
                      <a:pos x="41" y="63"/>
                    </a:cxn>
                    <a:cxn ang="0">
                      <a:pos x="41" y="72"/>
                    </a:cxn>
                    <a:cxn ang="0">
                      <a:pos x="14" y="67"/>
                    </a:cxn>
                    <a:cxn ang="0">
                      <a:pos x="23" y="94"/>
                    </a:cxn>
                    <a:cxn ang="0">
                      <a:pos x="36" y="94"/>
                    </a:cxn>
                    <a:cxn ang="0">
                      <a:pos x="41" y="99"/>
                    </a:cxn>
                    <a:cxn ang="0">
                      <a:pos x="41" y="81"/>
                    </a:cxn>
                    <a:cxn ang="0">
                      <a:pos x="50" y="81"/>
                    </a:cxn>
                    <a:cxn ang="0">
                      <a:pos x="54" y="76"/>
                    </a:cxn>
                    <a:cxn ang="0">
                      <a:pos x="45" y="59"/>
                    </a:cxn>
                    <a:cxn ang="0">
                      <a:pos x="36" y="50"/>
                    </a:cxn>
                    <a:cxn ang="0">
                      <a:pos x="36" y="27"/>
                    </a:cxn>
                    <a:cxn ang="0">
                      <a:pos x="45" y="32"/>
                    </a:cxn>
                    <a:cxn ang="0">
                      <a:pos x="58" y="27"/>
                    </a:cxn>
                    <a:cxn ang="0">
                      <a:pos x="72" y="9"/>
                    </a:cxn>
                    <a:cxn ang="0">
                      <a:pos x="72" y="5"/>
                    </a:cxn>
                    <a:cxn ang="0">
                      <a:pos x="45" y="5"/>
                    </a:cxn>
                    <a:cxn ang="0">
                      <a:pos x="27" y="14"/>
                    </a:cxn>
                    <a:cxn ang="0">
                      <a:pos x="5" y="41"/>
                    </a:cxn>
                    <a:cxn ang="0">
                      <a:pos x="54" y="59"/>
                    </a:cxn>
                    <a:cxn ang="0">
                      <a:pos x="67" y="72"/>
                    </a:cxn>
                    <a:cxn ang="0">
                      <a:pos x="58" y="54"/>
                    </a:cxn>
                    <a:cxn ang="0">
                      <a:pos x="41" y="50"/>
                    </a:cxn>
                    <a:cxn ang="0">
                      <a:pos x="50" y="112"/>
                    </a:cxn>
                    <a:cxn ang="0">
                      <a:pos x="63" y="126"/>
                    </a:cxn>
                    <a:cxn ang="0">
                      <a:pos x="81" y="117"/>
                    </a:cxn>
                    <a:cxn ang="0">
                      <a:pos x="63" y="112"/>
                    </a:cxn>
                    <a:cxn ang="0">
                      <a:pos x="58" y="90"/>
                    </a:cxn>
                    <a:cxn ang="0">
                      <a:pos x="58" y="90"/>
                    </a:cxn>
                    <a:cxn ang="0">
                      <a:pos x="72" y="85"/>
                    </a:cxn>
                    <a:cxn ang="0">
                      <a:pos x="76" y="81"/>
                    </a:cxn>
                    <a:cxn ang="0">
                      <a:pos x="81" y="90"/>
                    </a:cxn>
                    <a:cxn ang="0">
                      <a:pos x="81" y="90"/>
                    </a:cxn>
                    <a:cxn ang="0">
                      <a:pos x="85" y="45"/>
                    </a:cxn>
                    <a:cxn ang="0">
                      <a:pos x="90" y="45"/>
                    </a:cxn>
                    <a:cxn ang="0">
                      <a:pos x="81" y="76"/>
                    </a:cxn>
                    <a:cxn ang="0">
                      <a:pos x="81" y="76"/>
                    </a:cxn>
                    <a:cxn ang="0">
                      <a:pos x="85" y="63"/>
                    </a:cxn>
                    <a:cxn ang="0">
                      <a:pos x="112" y="99"/>
                    </a:cxn>
                    <a:cxn ang="0">
                      <a:pos x="112" y="108"/>
                    </a:cxn>
                    <a:cxn ang="0">
                      <a:pos x="112" y="99"/>
                    </a:cxn>
                  </a:cxnLst>
                  <a:rect l="0" t="0" r="r" b="b"/>
                  <a:pathLst>
                    <a:path w="117" h="126">
                      <a:moveTo>
                        <a:pt x="0" y="41"/>
                      </a:moveTo>
                      <a:lnTo>
                        <a:pt x="5" y="45"/>
                      </a:lnTo>
                      <a:lnTo>
                        <a:pt x="9" y="45"/>
                      </a:lnTo>
                      <a:lnTo>
                        <a:pt x="14" y="50"/>
                      </a:lnTo>
                      <a:lnTo>
                        <a:pt x="9" y="50"/>
                      </a:lnTo>
                      <a:lnTo>
                        <a:pt x="14" y="63"/>
                      </a:lnTo>
                      <a:lnTo>
                        <a:pt x="18" y="59"/>
                      </a:lnTo>
                      <a:lnTo>
                        <a:pt x="36" y="59"/>
                      </a:lnTo>
                      <a:lnTo>
                        <a:pt x="41" y="63"/>
                      </a:lnTo>
                      <a:lnTo>
                        <a:pt x="41" y="67"/>
                      </a:lnTo>
                      <a:lnTo>
                        <a:pt x="45" y="72"/>
                      </a:lnTo>
                      <a:lnTo>
                        <a:pt x="41" y="72"/>
                      </a:lnTo>
                      <a:lnTo>
                        <a:pt x="27" y="63"/>
                      </a:lnTo>
                      <a:lnTo>
                        <a:pt x="23" y="63"/>
                      </a:lnTo>
                      <a:lnTo>
                        <a:pt x="14" y="67"/>
                      </a:lnTo>
                      <a:lnTo>
                        <a:pt x="18" y="76"/>
                      </a:lnTo>
                      <a:lnTo>
                        <a:pt x="23" y="85"/>
                      </a:lnTo>
                      <a:lnTo>
                        <a:pt x="23" y="94"/>
                      </a:lnTo>
                      <a:lnTo>
                        <a:pt x="27" y="85"/>
                      </a:lnTo>
                      <a:lnTo>
                        <a:pt x="32" y="99"/>
                      </a:lnTo>
                      <a:lnTo>
                        <a:pt x="36" y="94"/>
                      </a:lnTo>
                      <a:lnTo>
                        <a:pt x="36" y="90"/>
                      </a:lnTo>
                      <a:lnTo>
                        <a:pt x="41" y="94"/>
                      </a:lnTo>
                      <a:lnTo>
                        <a:pt x="41" y="99"/>
                      </a:lnTo>
                      <a:lnTo>
                        <a:pt x="45" y="94"/>
                      </a:lnTo>
                      <a:lnTo>
                        <a:pt x="45" y="90"/>
                      </a:lnTo>
                      <a:lnTo>
                        <a:pt x="41" y="81"/>
                      </a:lnTo>
                      <a:lnTo>
                        <a:pt x="41" y="76"/>
                      </a:lnTo>
                      <a:lnTo>
                        <a:pt x="45" y="81"/>
                      </a:lnTo>
                      <a:lnTo>
                        <a:pt x="50" y="81"/>
                      </a:lnTo>
                      <a:lnTo>
                        <a:pt x="45" y="76"/>
                      </a:lnTo>
                      <a:lnTo>
                        <a:pt x="50" y="72"/>
                      </a:lnTo>
                      <a:lnTo>
                        <a:pt x="54" y="76"/>
                      </a:lnTo>
                      <a:lnTo>
                        <a:pt x="58" y="72"/>
                      </a:lnTo>
                      <a:lnTo>
                        <a:pt x="54" y="63"/>
                      </a:lnTo>
                      <a:lnTo>
                        <a:pt x="45" y="59"/>
                      </a:lnTo>
                      <a:lnTo>
                        <a:pt x="41" y="54"/>
                      </a:lnTo>
                      <a:lnTo>
                        <a:pt x="32" y="50"/>
                      </a:lnTo>
                      <a:lnTo>
                        <a:pt x="36" y="50"/>
                      </a:lnTo>
                      <a:lnTo>
                        <a:pt x="41" y="45"/>
                      </a:lnTo>
                      <a:lnTo>
                        <a:pt x="45" y="45"/>
                      </a:lnTo>
                      <a:lnTo>
                        <a:pt x="36" y="27"/>
                      </a:lnTo>
                      <a:lnTo>
                        <a:pt x="36" y="18"/>
                      </a:lnTo>
                      <a:lnTo>
                        <a:pt x="41" y="27"/>
                      </a:lnTo>
                      <a:lnTo>
                        <a:pt x="45" y="32"/>
                      </a:lnTo>
                      <a:lnTo>
                        <a:pt x="54" y="32"/>
                      </a:lnTo>
                      <a:lnTo>
                        <a:pt x="54" y="23"/>
                      </a:lnTo>
                      <a:lnTo>
                        <a:pt x="58" y="27"/>
                      </a:lnTo>
                      <a:lnTo>
                        <a:pt x="50" y="18"/>
                      </a:lnTo>
                      <a:lnTo>
                        <a:pt x="58" y="9"/>
                      </a:lnTo>
                      <a:lnTo>
                        <a:pt x="72" y="9"/>
                      </a:lnTo>
                      <a:lnTo>
                        <a:pt x="85" y="9"/>
                      </a:lnTo>
                      <a:lnTo>
                        <a:pt x="85" y="5"/>
                      </a:lnTo>
                      <a:lnTo>
                        <a:pt x="72" y="5"/>
                      </a:lnTo>
                      <a:lnTo>
                        <a:pt x="63" y="0"/>
                      </a:lnTo>
                      <a:lnTo>
                        <a:pt x="54" y="5"/>
                      </a:lnTo>
                      <a:lnTo>
                        <a:pt x="45" y="5"/>
                      </a:lnTo>
                      <a:lnTo>
                        <a:pt x="36" y="9"/>
                      </a:lnTo>
                      <a:lnTo>
                        <a:pt x="32" y="9"/>
                      </a:lnTo>
                      <a:lnTo>
                        <a:pt x="27" y="14"/>
                      </a:lnTo>
                      <a:lnTo>
                        <a:pt x="18" y="18"/>
                      </a:lnTo>
                      <a:lnTo>
                        <a:pt x="5" y="32"/>
                      </a:lnTo>
                      <a:lnTo>
                        <a:pt x="5" y="41"/>
                      </a:lnTo>
                      <a:lnTo>
                        <a:pt x="0" y="41"/>
                      </a:lnTo>
                      <a:close/>
                      <a:moveTo>
                        <a:pt x="41" y="50"/>
                      </a:moveTo>
                      <a:lnTo>
                        <a:pt x="54" y="59"/>
                      </a:lnTo>
                      <a:lnTo>
                        <a:pt x="58" y="67"/>
                      </a:lnTo>
                      <a:lnTo>
                        <a:pt x="67" y="72"/>
                      </a:lnTo>
                      <a:lnTo>
                        <a:pt x="67" y="72"/>
                      </a:lnTo>
                      <a:lnTo>
                        <a:pt x="58" y="63"/>
                      </a:lnTo>
                      <a:lnTo>
                        <a:pt x="58" y="59"/>
                      </a:lnTo>
                      <a:lnTo>
                        <a:pt x="58" y="54"/>
                      </a:lnTo>
                      <a:lnTo>
                        <a:pt x="50" y="54"/>
                      </a:lnTo>
                      <a:lnTo>
                        <a:pt x="45" y="50"/>
                      </a:lnTo>
                      <a:lnTo>
                        <a:pt x="41" y="50"/>
                      </a:lnTo>
                      <a:close/>
                      <a:moveTo>
                        <a:pt x="58" y="108"/>
                      </a:moveTo>
                      <a:lnTo>
                        <a:pt x="54" y="108"/>
                      </a:lnTo>
                      <a:lnTo>
                        <a:pt x="50" y="112"/>
                      </a:lnTo>
                      <a:lnTo>
                        <a:pt x="50" y="117"/>
                      </a:lnTo>
                      <a:lnTo>
                        <a:pt x="63" y="117"/>
                      </a:lnTo>
                      <a:lnTo>
                        <a:pt x="63" y="126"/>
                      </a:lnTo>
                      <a:lnTo>
                        <a:pt x="90" y="121"/>
                      </a:lnTo>
                      <a:lnTo>
                        <a:pt x="90" y="112"/>
                      </a:lnTo>
                      <a:lnTo>
                        <a:pt x="81" y="117"/>
                      </a:lnTo>
                      <a:lnTo>
                        <a:pt x="81" y="112"/>
                      </a:lnTo>
                      <a:lnTo>
                        <a:pt x="67" y="112"/>
                      </a:lnTo>
                      <a:lnTo>
                        <a:pt x="63" y="112"/>
                      </a:lnTo>
                      <a:lnTo>
                        <a:pt x="58" y="108"/>
                      </a:lnTo>
                      <a:close/>
                      <a:moveTo>
                        <a:pt x="58" y="90"/>
                      </a:moveTo>
                      <a:lnTo>
                        <a:pt x="58" y="90"/>
                      </a:lnTo>
                      <a:lnTo>
                        <a:pt x="58" y="94"/>
                      </a:lnTo>
                      <a:lnTo>
                        <a:pt x="63" y="90"/>
                      </a:lnTo>
                      <a:lnTo>
                        <a:pt x="58" y="90"/>
                      </a:lnTo>
                      <a:close/>
                      <a:moveTo>
                        <a:pt x="72" y="81"/>
                      </a:moveTo>
                      <a:lnTo>
                        <a:pt x="72" y="85"/>
                      </a:lnTo>
                      <a:lnTo>
                        <a:pt x="72" y="85"/>
                      </a:lnTo>
                      <a:lnTo>
                        <a:pt x="76" y="85"/>
                      </a:lnTo>
                      <a:lnTo>
                        <a:pt x="76" y="85"/>
                      </a:lnTo>
                      <a:lnTo>
                        <a:pt x="76" y="81"/>
                      </a:lnTo>
                      <a:lnTo>
                        <a:pt x="72" y="85"/>
                      </a:lnTo>
                      <a:lnTo>
                        <a:pt x="72" y="81"/>
                      </a:lnTo>
                      <a:close/>
                      <a:moveTo>
                        <a:pt x="81" y="90"/>
                      </a:moveTo>
                      <a:lnTo>
                        <a:pt x="81" y="90"/>
                      </a:lnTo>
                      <a:lnTo>
                        <a:pt x="85" y="85"/>
                      </a:lnTo>
                      <a:lnTo>
                        <a:pt x="81" y="90"/>
                      </a:lnTo>
                      <a:close/>
                      <a:moveTo>
                        <a:pt x="81" y="41"/>
                      </a:moveTo>
                      <a:lnTo>
                        <a:pt x="81" y="41"/>
                      </a:lnTo>
                      <a:lnTo>
                        <a:pt x="85" y="45"/>
                      </a:lnTo>
                      <a:lnTo>
                        <a:pt x="90" y="45"/>
                      </a:lnTo>
                      <a:lnTo>
                        <a:pt x="90" y="50"/>
                      </a:lnTo>
                      <a:lnTo>
                        <a:pt x="90" y="45"/>
                      </a:lnTo>
                      <a:lnTo>
                        <a:pt x="90" y="41"/>
                      </a:lnTo>
                      <a:lnTo>
                        <a:pt x="81" y="41"/>
                      </a:lnTo>
                      <a:close/>
                      <a:moveTo>
                        <a:pt x="81" y="76"/>
                      </a:moveTo>
                      <a:lnTo>
                        <a:pt x="85" y="76"/>
                      </a:lnTo>
                      <a:lnTo>
                        <a:pt x="90" y="76"/>
                      </a:lnTo>
                      <a:lnTo>
                        <a:pt x="81" y="76"/>
                      </a:lnTo>
                      <a:close/>
                      <a:moveTo>
                        <a:pt x="85" y="54"/>
                      </a:moveTo>
                      <a:lnTo>
                        <a:pt x="81" y="59"/>
                      </a:lnTo>
                      <a:lnTo>
                        <a:pt x="85" y="63"/>
                      </a:lnTo>
                      <a:lnTo>
                        <a:pt x="85" y="59"/>
                      </a:lnTo>
                      <a:lnTo>
                        <a:pt x="85" y="54"/>
                      </a:lnTo>
                      <a:close/>
                      <a:moveTo>
                        <a:pt x="112" y="99"/>
                      </a:moveTo>
                      <a:lnTo>
                        <a:pt x="108" y="103"/>
                      </a:lnTo>
                      <a:lnTo>
                        <a:pt x="108" y="112"/>
                      </a:lnTo>
                      <a:lnTo>
                        <a:pt x="112" y="108"/>
                      </a:lnTo>
                      <a:lnTo>
                        <a:pt x="117" y="108"/>
                      </a:lnTo>
                      <a:lnTo>
                        <a:pt x="117" y="99"/>
                      </a:lnTo>
                      <a:lnTo>
                        <a:pt x="112" y="9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1" name="Freeform 177"/>
                <p:cNvSpPr>
                  <a:spLocks/>
                </p:cNvSpPr>
                <p:nvPr/>
              </p:nvSpPr>
              <p:spPr bwMode="gray">
                <a:xfrm>
                  <a:off x="5198968" y="3720317"/>
                  <a:ext cx="164593" cy="101317"/>
                </a:xfrm>
                <a:custGeom>
                  <a:avLst/>
                  <a:gdLst/>
                  <a:ahLst/>
                  <a:cxnLst>
                    <a:cxn ang="0">
                      <a:pos x="0" y="40"/>
                    </a:cxn>
                    <a:cxn ang="0">
                      <a:pos x="5" y="36"/>
                    </a:cxn>
                    <a:cxn ang="0">
                      <a:pos x="5" y="31"/>
                    </a:cxn>
                    <a:cxn ang="0">
                      <a:pos x="5" y="27"/>
                    </a:cxn>
                    <a:cxn ang="0">
                      <a:pos x="5" y="22"/>
                    </a:cxn>
                    <a:cxn ang="0">
                      <a:pos x="14" y="22"/>
                    </a:cxn>
                    <a:cxn ang="0">
                      <a:pos x="18" y="13"/>
                    </a:cxn>
                    <a:cxn ang="0">
                      <a:pos x="18" y="9"/>
                    </a:cxn>
                    <a:cxn ang="0">
                      <a:pos x="23" y="13"/>
                    </a:cxn>
                    <a:cxn ang="0">
                      <a:pos x="41" y="13"/>
                    </a:cxn>
                    <a:cxn ang="0">
                      <a:pos x="45" y="9"/>
                    </a:cxn>
                    <a:cxn ang="0">
                      <a:pos x="54" y="9"/>
                    </a:cxn>
                    <a:cxn ang="0">
                      <a:pos x="63" y="0"/>
                    </a:cxn>
                    <a:cxn ang="0">
                      <a:pos x="72" y="4"/>
                    </a:cxn>
                    <a:cxn ang="0">
                      <a:pos x="76" y="0"/>
                    </a:cxn>
                    <a:cxn ang="0">
                      <a:pos x="81" y="4"/>
                    </a:cxn>
                    <a:cxn ang="0">
                      <a:pos x="90" y="4"/>
                    </a:cxn>
                    <a:cxn ang="0">
                      <a:pos x="99" y="18"/>
                    </a:cxn>
                    <a:cxn ang="0">
                      <a:pos x="99" y="22"/>
                    </a:cxn>
                    <a:cxn ang="0">
                      <a:pos x="85" y="27"/>
                    </a:cxn>
                    <a:cxn ang="0">
                      <a:pos x="76" y="45"/>
                    </a:cxn>
                    <a:cxn ang="0">
                      <a:pos x="76" y="49"/>
                    </a:cxn>
                    <a:cxn ang="0">
                      <a:pos x="67" y="54"/>
                    </a:cxn>
                    <a:cxn ang="0">
                      <a:pos x="63" y="54"/>
                    </a:cxn>
                    <a:cxn ang="0">
                      <a:pos x="49" y="54"/>
                    </a:cxn>
                    <a:cxn ang="0">
                      <a:pos x="36" y="58"/>
                    </a:cxn>
                    <a:cxn ang="0">
                      <a:pos x="27" y="63"/>
                    </a:cxn>
                    <a:cxn ang="0">
                      <a:pos x="9" y="58"/>
                    </a:cxn>
                    <a:cxn ang="0">
                      <a:pos x="5" y="49"/>
                    </a:cxn>
                    <a:cxn ang="0">
                      <a:pos x="5" y="49"/>
                    </a:cxn>
                    <a:cxn ang="0">
                      <a:pos x="0" y="40"/>
                    </a:cxn>
                  </a:cxnLst>
                  <a:rect l="0" t="0" r="r" b="b"/>
                  <a:pathLst>
                    <a:path w="99" h="63">
                      <a:moveTo>
                        <a:pt x="0" y="40"/>
                      </a:moveTo>
                      <a:lnTo>
                        <a:pt x="5" y="36"/>
                      </a:lnTo>
                      <a:lnTo>
                        <a:pt x="5" y="31"/>
                      </a:lnTo>
                      <a:lnTo>
                        <a:pt x="5" y="27"/>
                      </a:lnTo>
                      <a:lnTo>
                        <a:pt x="5" y="22"/>
                      </a:lnTo>
                      <a:lnTo>
                        <a:pt x="14" y="22"/>
                      </a:lnTo>
                      <a:lnTo>
                        <a:pt x="18" y="13"/>
                      </a:lnTo>
                      <a:lnTo>
                        <a:pt x="18" y="9"/>
                      </a:lnTo>
                      <a:lnTo>
                        <a:pt x="23" y="13"/>
                      </a:lnTo>
                      <a:lnTo>
                        <a:pt x="41" y="13"/>
                      </a:lnTo>
                      <a:lnTo>
                        <a:pt x="45" y="9"/>
                      </a:lnTo>
                      <a:lnTo>
                        <a:pt x="54" y="9"/>
                      </a:lnTo>
                      <a:lnTo>
                        <a:pt x="63" y="0"/>
                      </a:lnTo>
                      <a:lnTo>
                        <a:pt x="72" y="4"/>
                      </a:lnTo>
                      <a:lnTo>
                        <a:pt x="76" y="0"/>
                      </a:lnTo>
                      <a:lnTo>
                        <a:pt x="81" y="4"/>
                      </a:lnTo>
                      <a:lnTo>
                        <a:pt x="90" y="4"/>
                      </a:lnTo>
                      <a:lnTo>
                        <a:pt x="99" y="18"/>
                      </a:lnTo>
                      <a:lnTo>
                        <a:pt x="99" y="22"/>
                      </a:lnTo>
                      <a:lnTo>
                        <a:pt x="85" y="27"/>
                      </a:lnTo>
                      <a:lnTo>
                        <a:pt x="76" y="45"/>
                      </a:lnTo>
                      <a:lnTo>
                        <a:pt x="76" y="49"/>
                      </a:lnTo>
                      <a:lnTo>
                        <a:pt x="67" y="54"/>
                      </a:lnTo>
                      <a:lnTo>
                        <a:pt x="63" y="54"/>
                      </a:lnTo>
                      <a:lnTo>
                        <a:pt x="49" y="54"/>
                      </a:lnTo>
                      <a:lnTo>
                        <a:pt x="36" y="58"/>
                      </a:lnTo>
                      <a:lnTo>
                        <a:pt x="27" y="63"/>
                      </a:lnTo>
                      <a:lnTo>
                        <a:pt x="9" y="58"/>
                      </a:lnTo>
                      <a:lnTo>
                        <a:pt x="5" y="49"/>
                      </a:lnTo>
                      <a:lnTo>
                        <a:pt x="5" y="49"/>
                      </a:lnTo>
                      <a:lnTo>
                        <a:pt x="0" y="4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2" name="Freeform 179"/>
                <p:cNvSpPr>
                  <a:spLocks/>
                </p:cNvSpPr>
                <p:nvPr/>
              </p:nvSpPr>
              <p:spPr bwMode="gray">
                <a:xfrm>
                  <a:off x="4575508" y="3461396"/>
                  <a:ext cx="96429" cy="157604"/>
                </a:xfrm>
                <a:custGeom>
                  <a:avLst/>
                  <a:gdLst/>
                  <a:ahLst/>
                  <a:cxnLst>
                    <a:cxn ang="0">
                      <a:pos x="45" y="5"/>
                    </a:cxn>
                    <a:cxn ang="0">
                      <a:pos x="45" y="0"/>
                    </a:cxn>
                    <a:cxn ang="0">
                      <a:pos x="40" y="0"/>
                    </a:cxn>
                    <a:cxn ang="0">
                      <a:pos x="40" y="0"/>
                    </a:cxn>
                    <a:cxn ang="0">
                      <a:pos x="36" y="9"/>
                    </a:cxn>
                    <a:cxn ang="0">
                      <a:pos x="36" y="0"/>
                    </a:cxn>
                    <a:cxn ang="0">
                      <a:pos x="27" y="5"/>
                    </a:cxn>
                    <a:cxn ang="0">
                      <a:pos x="27" y="13"/>
                    </a:cxn>
                    <a:cxn ang="0">
                      <a:pos x="22" y="18"/>
                    </a:cxn>
                    <a:cxn ang="0">
                      <a:pos x="27" y="22"/>
                    </a:cxn>
                    <a:cxn ang="0">
                      <a:pos x="27" y="22"/>
                    </a:cxn>
                    <a:cxn ang="0">
                      <a:pos x="22" y="27"/>
                    </a:cxn>
                    <a:cxn ang="0">
                      <a:pos x="22" y="27"/>
                    </a:cxn>
                    <a:cxn ang="0">
                      <a:pos x="18" y="27"/>
                    </a:cxn>
                    <a:cxn ang="0">
                      <a:pos x="5" y="27"/>
                    </a:cxn>
                    <a:cxn ang="0">
                      <a:pos x="0" y="36"/>
                    </a:cxn>
                    <a:cxn ang="0">
                      <a:pos x="9" y="36"/>
                    </a:cxn>
                    <a:cxn ang="0">
                      <a:pos x="5" y="45"/>
                    </a:cxn>
                    <a:cxn ang="0">
                      <a:pos x="0" y="45"/>
                    </a:cxn>
                    <a:cxn ang="0">
                      <a:pos x="0" y="54"/>
                    </a:cxn>
                    <a:cxn ang="0">
                      <a:pos x="9" y="58"/>
                    </a:cxn>
                    <a:cxn ang="0">
                      <a:pos x="14" y="54"/>
                    </a:cxn>
                    <a:cxn ang="0">
                      <a:pos x="18" y="54"/>
                    </a:cxn>
                    <a:cxn ang="0">
                      <a:pos x="14" y="63"/>
                    </a:cxn>
                    <a:cxn ang="0">
                      <a:pos x="14" y="63"/>
                    </a:cxn>
                    <a:cxn ang="0">
                      <a:pos x="9" y="72"/>
                    </a:cxn>
                    <a:cxn ang="0">
                      <a:pos x="18" y="67"/>
                    </a:cxn>
                    <a:cxn ang="0">
                      <a:pos x="18" y="72"/>
                    </a:cxn>
                    <a:cxn ang="0">
                      <a:pos x="9" y="76"/>
                    </a:cxn>
                    <a:cxn ang="0">
                      <a:pos x="9" y="81"/>
                    </a:cxn>
                    <a:cxn ang="0">
                      <a:pos x="0" y="81"/>
                    </a:cxn>
                    <a:cxn ang="0">
                      <a:pos x="0" y="89"/>
                    </a:cxn>
                    <a:cxn ang="0">
                      <a:pos x="9" y="89"/>
                    </a:cxn>
                    <a:cxn ang="0">
                      <a:pos x="0" y="94"/>
                    </a:cxn>
                    <a:cxn ang="0">
                      <a:pos x="9" y="98"/>
                    </a:cxn>
                    <a:cxn ang="0">
                      <a:pos x="27" y="89"/>
                    </a:cxn>
                    <a:cxn ang="0">
                      <a:pos x="40" y="85"/>
                    </a:cxn>
                    <a:cxn ang="0">
                      <a:pos x="49" y="85"/>
                    </a:cxn>
                    <a:cxn ang="0">
                      <a:pos x="54" y="81"/>
                    </a:cxn>
                    <a:cxn ang="0">
                      <a:pos x="58" y="72"/>
                    </a:cxn>
                    <a:cxn ang="0">
                      <a:pos x="58" y="54"/>
                    </a:cxn>
                    <a:cxn ang="0">
                      <a:pos x="58" y="49"/>
                    </a:cxn>
                    <a:cxn ang="0">
                      <a:pos x="58" y="49"/>
                    </a:cxn>
                    <a:cxn ang="0">
                      <a:pos x="54" y="31"/>
                    </a:cxn>
                    <a:cxn ang="0">
                      <a:pos x="49" y="31"/>
                    </a:cxn>
                    <a:cxn ang="0">
                      <a:pos x="40" y="27"/>
                    </a:cxn>
                    <a:cxn ang="0">
                      <a:pos x="40" y="36"/>
                    </a:cxn>
                    <a:cxn ang="0">
                      <a:pos x="27" y="31"/>
                    </a:cxn>
                    <a:cxn ang="0">
                      <a:pos x="27" y="27"/>
                    </a:cxn>
                    <a:cxn ang="0">
                      <a:pos x="31" y="18"/>
                    </a:cxn>
                    <a:cxn ang="0">
                      <a:pos x="36" y="18"/>
                    </a:cxn>
                    <a:cxn ang="0">
                      <a:pos x="40" y="13"/>
                    </a:cxn>
                    <a:cxn ang="0">
                      <a:pos x="45" y="5"/>
                    </a:cxn>
                  </a:cxnLst>
                  <a:rect l="0" t="0" r="r" b="b"/>
                  <a:pathLst>
                    <a:path w="58" h="98">
                      <a:moveTo>
                        <a:pt x="45" y="5"/>
                      </a:moveTo>
                      <a:lnTo>
                        <a:pt x="45" y="0"/>
                      </a:lnTo>
                      <a:lnTo>
                        <a:pt x="40" y="0"/>
                      </a:lnTo>
                      <a:lnTo>
                        <a:pt x="40" y="0"/>
                      </a:lnTo>
                      <a:lnTo>
                        <a:pt x="36" y="9"/>
                      </a:lnTo>
                      <a:lnTo>
                        <a:pt x="36" y="0"/>
                      </a:lnTo>
                      <a:lnTo>
                        <a:pt x="27" y="5"/>
                      </a:lnTo>
                      <a:lnTo>
                        <a:pt x="27" y="13"/>
                      </a:lnTo>
                      <a:lnTo>
                        <a:pt x="22" y="18"/>
                      </a:lnTo>
                      <a:lnTo>
                        <a:pt x="27" y="22"/>
                      </a:lnTo>
                      <a:lnTo>
                        <a:pt x="27" y="22"/>
                      </a:lnTo>
                      <a:lnTo>
                        <a:pt x="22" y="27"/>
                      </a:lnTo>
                      <a:lnTo>
                        <a:pt x="22" y="27"/>
                      </a:lnTo>
                      <a:lnTo>
                        <a:pt x="18" y="27"/>
                      </a:lnTo>
                      <a:lnTo>
                        <a:pt x="5" y="27"/>
                      </a:lnTo>
                      <a:lnTo>
                        <a:pt x="0" y="36"/>
                      </a:lnTo>
                      <a:lnTo>
                        <a:pt x="9" y="36"/>
                      </a:lnTo>
                      <a:lnTo>
                        <a:pt x="5" y="45"/>
                      </a:lnTo>
                      <a:lnTo>
                        <a:pt x="0" y="45"/>
                      </a:lnTo>
                      <a:lnTo>
                        <a:pt x="0" y="54"/>
                      </a:lnTo>
                      <a:lnTo>
                        <a:pt x="9" y="58"/>
                      </a:lnTo>
                      <a:lnTo>
                        <a:pt x="14" y="54"/>
                      </a:lnTo>
                      <a:lnTo>
                        <a:pt x="18" y="54"/>
                      </a:lnTo>
                      <a:lnTo>
                        <a:pt x="14" y="63"/>
                      </a:lnTo>
                      <a:lnTo>
                        <a:pt x="14" y="63"/>
                      </a:lnTo>
                      <a:lnTo>
                        <a:pt x="9" y="72"/>
                      </a:lnTo>
                      <a:lnTo>
                        <a:pt x="18" y="67"/>
                      </a:lnTo>
                      <a:lnTo>
                        <a:pt x="18" y="72"/>
                      </a:lnTo>
                      <a:lnTo>
                        <a:pt x="9" y="76"/>
                      </a:lnTo>
                      <a:lnTo>
                        <a:pt x="9" y="81"/>
                      </a:lnTo>
                      <a:lnTo>
                        <a:pt x="0" y="81"/>
                      </a:lnTo>
                      <a:lnTo>
                        <a:pt x="0" y="89"/>
                      </a:lnTo>
                      <a:lnTo>
                        <a:pt x="9" y="89"/>
                      </a:lnTo>
                      <a:lnTo>
                        <a:pt x="0" y="94"/>
                      </a:lnTo>
                      <a:lnTo>
                        <a:pt x="9" y="98"/>
                      </a:lnTo>
                      <a:lnTo>
                        <a:pt x="27" y="89"/>
                      </a:lnTo>
                      <a:lnTo>
                        <a:pt x="40" y="85"/>
                      </a:lnTo>
                      <a:lnTo>
                        <a:pt x="49" y="85"/>
                      </a:lnTo>
                      <a:lnTo>
                        <a:pt x="54" y="81"/>
                      </a:lnTo>
                      <a:lnTo>
                        <a:pt x="58" y="72"/>
                      </a:lnTo>
                      <a:lnTo>
                        <a:pt x="58" y="54"/>
                      </a:lnTo>
                      <a:lnTo>
                        <a:pt x="58" y="49"/>
                      </a:lnTo>
                      <a:lnTo>
                        <a:pt x="58" y="49"/>
                      </a:lnTo>
                      <a:lnTo>
                        <a:pt x="54" y="31"/>
                      </a:lnTo>
                      <a:lnTo>
                        <a:pt x="49" y="31"/>
                      </a:lnTo>
                      <a:lnTo>
                        <a:pt x="40" y="27"/>
                      </a:lnTo>
                      <a:lnTo>
                        <a:pt x="40" y="36"/>
                      </a:lnTo>
                      <a:lnTo>
                        <a:pt x="27" y="31"/>
                      </a:lnTo>
                      <a:lnTo>
                        <a:pt x="27" y="27"/>
                      </a:lnTo>
                      <a:lnTo>
                        <a:pt x="31" y="18"/>
                      </a:lnTo>
                      <a:lnTo>
                        <a:pt x="36" y="18"/>
                      </a:lnTo>
                      <a:lnTo>
                        <a:pt x="40" y="13"/>
                      </a:lnTo>
                      <a:lnTo>
                        <a:pt x="45" y="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3" name="Freeform 180"/>
                <p:cNvSpPr>
                  <a:spLocks noEditPoints="1"/>
                </p:cNvSpPr>
                <p:nvPr/>
              </p:nvSpPr>
              <p:spPr bwMode="gray">
                <a:xfrm>
                  <a:off x="4969534" y="3778212"/>
                  <a:ext cx="289285" cy="329683"/>
                </a:xfrm>
                <a:custGeom>
                  <a:avLst/>
                  <a:gdLst/>
                  <a:ahLst/>
                  <a:cxnLst>
                    <a:cxn ang="0">
                      <a:pos x="27" y="62"/>
                    </a:cxn>
                    <a:cxn ang="0">
                      <a:pos x="36" y="49"/>
                    </a:cxn>
                    <a:cxn ang="0">
                      <a:pos x="53" y="62"/>
                    </a:cxn>
                    <a:cxn ang="0">
                      <a:pos x="62" y="94"/>
                    </a:cxn>
                    <a:cxn ang="0">
                      <a:pos x="94" y="120"/>
                    </a:cxn>
                    <a:cxn ang="0">
                      <a:pos x="112" y="129"/>
                    </a:cxn>
                    <a:cxn ang="0">
                      <a:pos x="120" y="138"/>
                    </a:cxn>
                    <a:cxn ang="0">
                      <a:pos x="138" y="161"/>
                    </a:cxn>
                    <a:cxn ang="0">
                      <a:pos x="134" y="170"/>
                    </a:cxn>
                    <a:cxn ang="0">
                      <a:pos x="134" y="183"/>
                    </a:cxn>
                    <a:cxn ang="0">
                      <a:pos x="147" y="170"/>
                    </a:cxn>
                    <a:cxn ang="0">
                      <a:pos x="152" y="161"/>
                    </a:cxn>
                    <a:cxn ang="0">
                      <a:pos x="143" y="143"/>
                    </a:cxn>
                    <a:cxn ang="0">
                      <a:pos x="156" y="134"/>
                    </a:cxn>
                    <a:cxn ang="0">
                      <a:pos x="165" y="143"/>
                    </a:cxn>
                    <a:cxn ang="0">
                      <a:pos x="174" y="138"/>
                    </a:cxn>
                    <a:cxn ang="0">
                      <a:pos x="147" y="111"/>
                    </a:cxn>
                    <a:cxn ang="0">
                      <a:pos x="138" y="102"/>
                    </a:cxn>
                    <a:cxn ang="0">
                      <a:pos x="120" y="98"/>
                    </a:cxn>
                    <a:cxn ang="0">
                      <a:pos x="103" y="80"/>
                    </a:cxn>
                    <a:cxn ang="0">
                      <a:pos x="85" y="58"/>
                    </a:cxn>
                    <a:cxn ang="0">
                      <a:pos x="85" y="44"/>
                    </a:cxn>
                    <a:cxn ang="0">
                      <a:pos x="80" y="31"/>
                    </a:cxn>
                    <a:cxn ang="0">
                      <a:pos x="94" y="22"/>
                    </a:cxn>
                    <a:cxn ang="0">
                      <a:pos x="103" y="27"/>
                    </a:cxn>
                    <a:cxn ang="0">
                      <a:pos x="107" y="31"/>
                    </a:cxn>
                    <a:cxn ang="0">
                      <a:pos x="103" y="18"/>
                    </a:cxn>
                    <a:cxn ang="0">
                      <a:pos x="103" y="13"/>
                    </a:cxn>
                    <a:cxn ang="0">
                      <a:pos x="85" y="0"/>
                    </a:cxn>
                    <a:cxn ang="0">
                      <a:pos x="67" y="4"/>
                    </a:cxn>
                    <a:cxn ang="0">
                      <a:pos x="53" y="13"/>
                    </a:cxn>
                    <a:cxn ang="0">
                      <a:pos x="40" y="9"/>
                    </a:cxn>
                    <a:cxn ang="0">
                      <a:pos x="36" y="22"/>
                    </a:cxn>
                    <a:cxn ang="0">
                      <a:pos x="27" y="13"/>
                    </a:cxn>
                    <a:cxn ang="0">
                      <a:pos x="18" y="22"/>
                    </a:cxn>
                    <a:cxn ang="0">
                      <a:pos x="9" y="35"/>
                    </a:cxn>
                    <a:cxn ang="0">
                      <a:pos x="0" y="49"/>
                    </a:cxn>
                    <a:cxn ang="0">
                      <a:pos x="18" y="62"/>
                    </a:cxn>
                    <a:cxn ang="0">
                      <a:pos x="40" y="116"/>
                    </a:cxn>
                    <a:cxn ang="0">
                      <a:pos x="27" y="125"/>
                    </a:cxn>
                    <a:cxn ang="0">
                      <a:pos x="31" y="129"/>
                    </a:cxn>
                    <a:cxn ang="0">
                      <a:pos x="36" y="143"/>
                    </a:cxn>
                    <a:cxn ang="0">
                      <a:pos x="31" y="147"/>
                    </a:cxn>
                    <a:cxn ang="0">
                      <a:pos x="36" y="161"/>
                    </a:cxn>
                    <a:cxn ang="0">
                      <a:pos x="45" y="156"/>
                    </a:cxn>
                    <a:cxn ang="0">
                      <a:pos x="49" y="143"/>
                    </a:cxn>
                    <a:cxn ang="0">
                      <a:pos x="49" y="129"/>
                    </a:cxn>
                    <a:cxn ang="0">
                      <a:pos x="40" y="116"/>
                    </a:cxn>
                    <a:cxn ang="0">
                      <a:pos x="120" y="174"/>
                    </a:cxn>
                    <a:cxn ang="0">
                      <a:pos x="98" y="170"/>
                    </a:cxn>
                    <a:cxn ang="0">
                      <a:pos x="85" y="178"/>
                    </a:cxn>
                    <a:cxn ang="0">
                      <a:pos x="89" y="187"/>
                    </a:cxn>
                    <a:cxn ang="0">
                      <a:pos x="103" y="196"/>
                    </a:cxn>
                    <a:cxn ang="0">
                      <a:pos x="116" y="201"/>
                    </a:cxn>
                    <a:cxn ang="0">
                      <a:pos x="125" y="201"/>
                    </a:cxn>
                    <a:cxn ang="0">
                      <a:pos x="129" y="178"/>
                    </a:cxn>
                    <a:cxn ang="0">
                      <a:pos x="125" y="174"/>
                    </a:cxn>
                  </a:cxnLst>
                  <a:rect l="0" t="0" r="r" b="b"/>
                  <a:pathLst>
                    <a:path w="174" h="205">
                      <a:moveTo>
                        <a:pt x="22" y="67"/>
                      </a:moveTo>
                      <a:lnTo>
                        <a:pt x="27" y="62"/>
                      </a:lnTo>
                      <a:lnTo>
                        <a:pt x="31" y="58"/>
                      </a:lnTo>
                      <a:lnTo>
                        <a:pt x="36" y="49"/>
                      </a:lnTo>
                      <a:lnTo>
                        <a:pt x="49" y="58"/>
                      </a:lnTo>
                      <a:lnTo>
                        <a:pt x="53" y="62"/>
                      </a:lnTo>
                      <a:lnTo>
                        <a:pt x="58" y="80"/>
                      </a:lnTo>
                      <a:lnTo>
                        <a:pt x="62" y="94"/>
                      </a:lnTo>
                      <a:lnTo>
                        <a:pt x="85" y="111"/>
                      </a:lnTo>
                      <a:lnTo>
                        <a:pt x="94" y="120"/>
                      </a:lnTo>
                      <a:lnTo>
                        <a:pt x="103" y="116"/>
                      </a:lnTo>
                      <a:lnTo>
                        <a:pt x="112" y="129"/>
                      </a:lnTo>
                      <a:lnTo>
                        <a:pt x="120" y="129"/>
                      </a:lnTo>
                      <a:lnTo>
                        <a:pt x="120" y="138"/>
                      </a:lnTo>
                      <a:lnTo>
                        <a:pt x="129" y="143"/>
                      </a:lnTo>
                      <a:lnTo>
                        <a:pt x="138" y="161"/>
                      </a:lnTo>
                      <a:lnTo>
                        <a:pt x="134" y="165"/>
                      </a:lnTo>
                      <a:lnTo>
                        <a:pt x="134" y="170"/>
                      </a:lnTo>
                      <a:lnTo>
                        <a:pt x="129" y="174"/>
                      </a:lnTo>
                      <a:lnTo>
                        <a:pt x="134" y="183"/>
                      </a:lnTo>
                      <a:lnTo>
                        <a:pt x="138" y="178"/>
                      </a:lnTo>
                      <a:lnTo>
                        <a:pt x="147" y="170"/>
                      </a:lnTo>
                      <a:lnTo>
                        <a:pt x="147" y="165"/>
                      </a:lnTo>
                      <a:lnTo>
                        <a:pt x="152" y="161"/>
                      </a:lnTo>
                      <a:lnTo>
                        <a:pt x="156" y="152"/>
                      </a:lnTo>
                      <a:lnTo>
                        <a:pt x="143" y="143"/>
                      </a:lnTo>
                      <a:lnTo>
                        <a:pt x="152" y="134"/>
                      </a:lnTo>
                      <a:lnTo>
                        <a:pt x="156" y="134"/>
                      </a:lnTo>
                      <a:lnTo>
                        <a:pt x="165" y="134"/>
                      </a:lnTo>
                      <a:lnTo>
                        <a:pt x="165" y="143"/>
                      </a:lnTo>
                      <a:lnTo>
                        <a:pt x="170" y="147"/>
                      </a:lnTo>
                      <a:lnTo>
                        <a:pt x="174" y="138"/>
                      </a:lnTo>
                      <a:lnTo>
                        <a:pt x="165" y="125"/>
                      </a:lnTo>
                      <a:lnTo>
                        <a:pt x="147" y="111"/>
                      </a:lnTo>
                      <a:lnTo>
                        <a:pt x="138" y="111"/>
                      </a:lnTo>
                      <a:lnTo>
                        <a:pt x="138" y="102"/>
                      </a:lnTo>
                      <a:lnTo>
                        <a:pt x="138" y="98"/>
                      </a:lnTo>
                      <a:lnTo>
                        <a:pt x="120" y="98"/>
                      </a:lnTo>
                      <a:lnTo>
                        <a:pt x="112" y="89"/>
                      </a:lnTo>
                      <a:lnTo>
                        <a:pt x="103" y="80"/>
                      </a:lnTo>
                      <a:lnTo>
                        <a:pt x="98" y="71"/>
                      </a:lnTo>
                      <a:lnTo>
                        <a:pt x="85" y="58"/>
                      </a:lnTo>
                      <a:lnTo>
                        <a:pt x="80" y="49"/>
                      </a:lnTo>
                      <a:lnTo>
                        <a:pt x="85" y="44"/>
                      </a:lnTo>
                      <a:lnTo>
                        <a:pt x="80" y="35"/>
                      </a:lnTo>
                      <a:lnTo>
                        <a:pt x="80" y="31"/>
                      </a:lnTo>
                      <a:lnTo>
                        <a:pt x="85" y="27"/>
                      </a:lnTo>
                      <a:lnTo>
                        <a:pt x="94" y="22"/>
                      </a:lnTo>
                      <a:lnTo>
                        <a:pt x="98" y="27"/>
                      </a:lnTo>
                      <a:lnTo>
                        <a:pt x="103" y="27"/>
                      </a:lnTo>
                      <a:lnTo>
                        <a:pt x="103" y="31"/>
                      </a:lnTo>
                      <a:lnTo>
                        <a:pt x="107" y="31"/>
                      </a:lnTo>
                      <a:lnTo>
                        <a:pt x="103" y="22"/>
                      </a:lnTo>
                      <a:lnTo>
                        <a:pt x="103" y="18"/>
                      </a:lnTo>
                      <a:lnTo>
                        <a:pt x="98" y="13"/>
                      </a:lnTo>
                      <a:lnTo>
                        <a:pt x="103" y="13"/>
                      </a:lnTo>
                      <a:lnTo>
                        <a:pt x="89" y="9"/>
                      </a:lnTo>
                      <a:lnTo>
                        <a:pt x="85" y="0"/>
                      </a:lnTo>
                      <a:lnTo>
                        <a:pt x="71" y="0"/>
                      </a:lnTo>
                      <a:lnTo>
                        <a:pt x="67" y="4"/>
                      </a:lnTo>
                      <a:lnTo>
                        <a:pt x="58" y="4"/>
                      </a:lnTo>
                      <a:lnTo>
                        <a:pt x="53" y="13"/>
                      </a:lnTo>
                      <a:lnTo>
                        <a:pt x="45" y="13"/>
                      </a:lnTo>
                      <a:lnTo>
                        <a:pt x="40" y="9"/>
                      </a:lnTo>
                      <a:lnTo>
                        <a:pt x="40" y="18"/>
                      </a:lnTo>
                      <a:lnTo>
                        <a:pt x="36" y="22"/>
                      </a:lnTo>
                      <a:lnTo>
                        <a:pt x="31" y="13"/>
                      </a:lnTo>
                      <a:lnTo>
                        <a:pt x="27" y="13"/>
                      </a:lnTo>
                      <a:lnTo>
                        <a:pt x="27" y="22"/>
                      </a:lnTo>
                      <a:lnTo>
                        <a:pt x="18" y="22"/>
                      </a:lnTo>
                      <a:lnTo>
                        <a:pt x="13" y="22"/>
                      </a:lnTo>
                      <a:lnTo>
                        <a:pt x="9" y="35"/>
                      </a:lnTo>
                      <a:lnTo>
                        <a:pt x="4" y="35"/>
                      </a:lnTo>
                      <a:lnTo>
                        <a:pt x="0" y="49"/>
                      </a:lnTo>
                      <a:lnTo>
                        <a:pt x="9" y="62"/>
                      </a:lnTo>
                      <a:lnTo>
                        <a:pt x="18" y="62"/>
                      </a:lnTo>
                      <a:lnTo>
                        <a:pt x="22" y="67"/>
                      </a:lnTo>
                      <a:close/>
                      <a:moveTo>
                        <a:pt x="40" y="116"/>
                      </a:moveTo>
                      <a:lnTo>
                        <a:pt x="36" y="125"/>
                      </a:lnTo>
                      <a:lnTo>
                        <a:pt x="27" y="125"/>
                      </a:lnTo>
                      <a:lnTo>
                        <a:pt x="27" y="129"/>
                      </a:lnTo>
                      <a:lnTo>
                        <a:pt x="31" y="129"/>
                      </a:lnTo>
                      <a:lnTo>
                        <a:pt x="31" y="143"/>
                      </a:lnTo>
                      <a:lnTo>
                        <a:pt x="36" y="143"/>
                      </a:lnTo>
                      <a:lnTo>
                        <a:pt x="36" y="147"/>
                      </a:lnTo>
                      <a:lnTo>
                        <a:pt x="31" y="147"/>
                      </a:lnTo>
                      <a:lnTo>
                        <a:pt x="31" y="156"/>
                      </a:lnTo>
                      <a:lnTo>
                        <a:pt x="36" y="161"/>
                      </a:lnTo>
                      <a:lnTo>
                        <a:pt x="40" y="161"/>
                      </a:lnTo>
                      <a:lnTo>
                        <a:pt x="45" y="156"/>
                      </a:lnTo>
                      <a:lnTo>
                        <a:pt x="45" y="156"/>
                      </a:lnTo>
                      <a:lnTo>
                        <a:pt x="49" y="143"/>
                      </a:lnTo>
                      <a:lnTo>
                        <a:pt x="45" y="134"/>
                      </a:lnTo>
                      <a:lnTo>
                        <a:pt x="49" y="129"/>
                      </a:lnTo>
                      <a:lnTo>
                        <a:pt x="49" y="120"/>
                      </a:lnTo>
                      <a:lnTo>
                        <a:pt x="40" y="116"/>
                      </a:lnTo>
                      <a:close/>
                      <a:moveTo>
                        <a:pt x="125" y="174"/>
                      </a:moveTo>
                      <a:lnTo>
                        <a:pt x="120" y="174"/>
                      </a:lnTo>
                      <a:lnTo>
                        <a:pt x="107" y="174"/>
                      </a:lnTo>
                      <a:lnTo>
                        <a:pt x="98" y="170"/>
                      </a:lnTo>
                      <a:lnTo>
                        <a:pt x="89" y="174"/>
                      </a:lnTo>
                      <a:lnTo>
                        <a:pt x="85" y="178"/>
                      </a:lnTo>
                      <a:lnTo>
                        <a:pt x="85" y="187"/>
                      </a:lnTo>
                      <a:lnTo>
                        <a:pt x="89" y="187"/>
                      </a:lnTo>
                      <a:lnTo>
                        <a:pt x="94" y="187"/>
                      </a:lnTo>
                      <a:lnTo>
                        <a:pt x="103" y="196"/>
                      </a:lnTo>
                      <a:lnTo>
                        <a:pt x="112" y="196"/>
                      </a:lnTo>
                      <a:lnTo>
                        <a:pt x="116" y="201"/>
                      </a:lnTo>
                      <a:lnTo>
                        <a:pt x="125" y="205"/>
                      </a:lnTo>
                      <a:lnTo>
                        <a:pt x="125" y="201"/>
                      </a:lnTo>
                      <a:lnTo>
                        <a:pt x="125" y="187"/>
                      </a:lnTo>
                      <a:lnTo>
                        <a:pt x="129" y="178"/>
                      </a:lnTo>
                      <a:lnTo>
                        <a:pt x="129" y="174"/>
                      </a:lnTo>
                      <a:lnTo>
                        <a:pt x="125" y="17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4" name="Freeform 181"/>
                <p:cNvSpPr>
                  <a:spLocks/>
                </p:cNvSpPr>
                <p:nvPr/>
              </p:nvSpPr>
              <p:spPr bwMode="gray">
                <a:xfrm>
                  <a:off x="5310358" y="3353645"/>
                  <a:ext cx="179556" cy="107750"/>
                </a:xfrm>
                <a:custGeom>
                  <a:avLst/>
                  <a:gdLst/>
                  <a:ahLst/>
                  <a:cxnLst>
                    <a:cxn ang="0">
                      <a:pos x="5" y="49"/>
                    </a:cxn>
                    <a:cxn ang="0">
                      <a:pos x="9" y="49"/>
                    </a:cxn>
                    <a:cxn ang="0">
                      <a:pos x="18" y="45"/>
                    </a:cxn>
                    <a:cxn ang="0">
                      <a:pos x="23" y="49"/>
                    </a:cxn>
                    <a:cxn ang="0">
                      <a:pos x="32" y="45"/>
                    </a:cxn>
                    <a:cxn ang="0">
                      <a:pos x="49" y="49"/>
                    </a:cxn>
                    <a:cxn ang="0">
                      <a:pos x="58" y="45"/>
                    </a:cxn>
                    <a:cxn ang="0">
                      <a:pos x="63" y="49"/>
                    </a:cxn>
                    <a:cxn ang="0">
                      <a:pos x="67" y="54"/>
                    </a:cxn>
                    <a:cxn ang="0">
                      <a:pos x="81" y="67"/>
                    </a:cxn>
                    <a:cxn ang="0">
                      <a:pos x="94" y="63"/>
                    </a:cxn>
                    <a:cxn ang="0">
                      <a:pos x="99" y="58"/>
                    </a:cxn>
                    <a:cxn ang="0">
                      <a:pos x="103" y="49"/>
                    </a:cxn>
                    <a:cxn ang="0">
                      <a:pos x="103" y="49"/>
                    </a:cxn>
                    <a:cxn ang="0">
                      <a:pos x="103" y="40"/>
                    </a:cxn>
                    <a:cxn ang="0">
                      <a:pos x="103" y="22"/>
                    </a:cxn>
                    <a:cxn ang="0">
                      <a:pos x="108" y="18"/>
                    </a:cxn>
                    <a:cxn ang="0">
                      <a:pos x="103" y="13"/>
                    </a:cxn>
                    <a:cxn ang="0">
                      <a:pos x="99" y="13"/>
                    </a:cxn>
                    <a:cxn ang="0">
                      <a:pos x="90" y="9"/>
                    </a:cxn>
                    <a:cxn ang="0">
                      <a:pos x="85" y="9"/>
                    </a:cxn>
                    <a:cxn ang="0">
                      <a:pos x="76" y="5"/>
                    </a:cxn>
                    <a:cxn ang="0">
                      <a:pos x="67" y="0"/>
                    </a:cxn>
                    <a:cxn ang="0">
                      <a:pos x="54" y="5"/>
                    </a:cxn>
                    <a:cxn ang="0">
                      <a:pos x="54" y="18"/>
                    </a:cxn>
                    <a:cxn ang="0">
                      <a:pos x="49" y="22"/>
                    </a:cxn>
                    <a:cxn ang="0">
                      <a:pos x="41" y="27"/>
                    </a:cxn>
                    <a:cxn ang="0">
                      <a:pos x="32" y="22"/>
                    </a:cxn>
                    <a:cxn ang="0">
                      <a:pos x="32" y="18"/>
                    </a:cxn>
                    <a:cxn ang="0">
                      <a:pos x="27" y="9"/>
                    </a:cxn>
                    <a:cxn ang="0">
                      <a:pos x="23" y="5"/>
                    </a:cxn>
                    <a:cxn ang="0">
                      <a:pos x="14" y="9"/>
                    </a:cxn>
                    <a:cxn ang="0">
                      <a:pos x="9" y="13"/>
                    </a:cxn>
                    <a:cxn ang="0">
                      <a:pos x="9" y="22"/>
                    </a:cxn>
                    <a:cxn ang="0">
                      <a:pos x="0" y="31"/>
                    </a:cxn>
                    <a:cxn ang="0">
                      <a:pos x="5" y="49"/>
                    </a:cxn>
                  </a:cxnLst>
                  <a:rect l="0" t="0" r="r" b="b"/>
                  <a:pathLst>
                    <a:path w="108" h="67">
                      <a:moveTo>
                        <a:pt x="5" y="49"/>
                      </a:moveTo>
                      <a:lnTo>
                        <a:pt x="9" y="49"/>
                      </a:lnTo>
                      <a:lnTo>
                        <a:pt x="18" y="45"/>
                      </a:lnTo>
                      <a:lnTo>
                        <a:pt x="23" y="49"/>
                      </a:lnTo>
                      <a:lnTo>
                        <a:pt x="32" y="45"/>
                      </a:lnTo>
                      <a:lnTo>
                        <a:pt x="49" y="49"/>
                      </a:lnTo>
                      <a:lnTo>
                        <a:pt x="58" y="45"/>
                      </a:lnTo>
                      <a:lnTo>
                        <a:pt x="63" y="49"/>
                      </a:lnTo>
                      <a:lnTo>
                        <a:pt x="67" y="54"/>
                      </a:lnTo>
                      <a:lnTo>
                        <a:pt x="81" y="67"/>
                      </a:lnTo>
                      <a:lnTo>
                        <a:pt x="94" y="63"/>
                      </a:lnTo>
                      <a:lnTo>
                        <a:pt x="99" y="58"/>
                      </a:lnTo>
                      <a:lnTo>
                        <a:pt x="103" y="49"/>
                      </a:lnTo>
                      <a:lnTo>
                        <a:pt x="103" y="49"/>
                      </a:lnTo>
                      <a:lnTo>
                        <a:pt x="103" y="40"/>
                      </a:lnTo>
                      <a:lnTo>
                        <a:pt x="103" y="22"/>
                      </a:lnTo>
                      <a:lnTo>
                        <a:pt x="108" y="18"/>
                      </a:lnTo>
                      <a:lnTo>
                        <a:pt x="103" y="13"/>
                      </a:lnTo>
                      <a:lnTo>
                        <a:pt x="99" y="13"/>
                      </a:lnTo>
                      <a:lnTo>
                        <a:pt x="90" y="9"/>
                      </a:lnTo>
                      <a:lnTo>
                        <a:pt x="85" y="9"/>
                      </a:lnTo>
                      <a:lnTo>
                        <a:pt x="76" y="5"/>
                      </a:lnTo>
                      <a:lnTo>
                        <a:pt x="67" y="0"/>
                      </a:lnTo>
                      <a:lnTo>
                        <a:pt x="54" y="5"/>
                      </a:lnTo>
                      <a:lnTo>
                        <a:pt x="54" y="18"/>
                      </a:lnTo>
                      <a:lnTo>
                        <a:pt x="49" y="22"/>
                      </a:lnTo>
                      <a:lnTo>
                        <a:pt x="41" y="27"/>
                      </a:lnTo>
                      <a:lnTo>
                        <a:pt x="32" y="22"/>
                      </a:lnTo>
                      <a:lnTo>
                        <a:pt x="32" y="18"/>
                      </a:lnTo>
                      <a:lnTo>
                        <a:pt x="27" y="9"/>
                      </a:lnTo>
                      <a:lnTo>
                        <a:pt x="23" y="5"/>
                      </a:lnTo>
                      <a:lnTo>
                        <a:pt x="14" y="9"/>
                      </a:lnTo>
                      <a:lnTo>
                        <a:pt x="9" y="13"/>
                      </a:lnTo>
                      <a:lnTo>
                        <a:pt x="9" y="22"/>
                      </a:lnTo>
                      <a:lnTo>
                        <a:pt x="0" y="31"/>
                      </a:lnTo>
                      <a:lnTo>
                        <a:pt x="5" y="4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5" name="Freeform 182"/>
                <p:cNvSpPr>
                  <a:spLocks/>
                </p:cNvSpPr>
                <p:nvPr/>
              </p:nvSpPr>
              <p:spPr bwMode="gray">
                <a:xfrm>
                  <a:off x="5310358" y="3426014"/>
                  <a:ext cx="141318" cy="99709"/>
                </a:xfrm>
                <a:custGeom>
                  <a:avLst/>
                  <a:gdLst/>
                  <a:ahLst/>
                  <a:cxnLst>
                    <a:cxn ang="0">
                      <a:pos x="5" y="4"/>
                    </a:cxn>
                    <a:cxn ang="0">
                      <a:pos x="0" y="4"/>
                    </a:cxn>
                    <a:cxn ang="0">
                      <a:pos x="5" y="18"/>
                    </a:cxn>
                    <a:cxn ang="0">
                      <a:pos x="5" y="22"/>
                    </a:cxn>
                    <a:cxn ang="0">
                      <a:pos x="9" y="22"/>
                    </a:cxn>
                    <a:cxn ang="0">
                      <a:pos x="9" y="27"/>
                    </a:cxn>
                    <a:cxn ang="0">
                      <a:pos x="23" y="31"/>
                    </a:cxn>
                    <a:cxn ang="0">
                      <a:pos x="32" y="31"/>
                    </a:cxn>
                    <a:cxn ang="0">
                      <a:pos x="32" y="35"/>
                    </a:cxn>
                    <a:cxn ang="0">
                      <a:pos x="32" y="49"/>
                    </a:cxn>
                    <a:cxn ang="0">
                      <a:pos x="41" y="58"/>
                    </a:cxn>
                    <a:cxn ang="0">
                      <a:pos x="41" y="62"/>
                    </a:cxn>
                    <a:cxn ang="0">
                      <a:pos x="49" y="53"/>
                    </a:cxn>
                    <a:cxn ang="0">
                      <a:pos x="58" y="58"/>
                    </a:cxn>
                    <a:cxn ang="0">
                      <a:pos x="63" y="53"/>
                    </a:cxn>
                    <a:cxn ang="0">
                      <a:pos x="67" y="58"/>
                    </a:cxn>
                    <a:cxn ang="0">
                      <a:pos x="67" y="49"/>
                    </a:cxn>
                    <a:cxn ang="0">
                      <a:pos x="72" y="44"/>
                    </a:cxn>
                    <a:cxn ang="0">
                      <a:pos x="76" y="35"/>
                    </a:cxn>
                    <a:cxn ang="0">
                      <a:pos x="81" y="31"/>
                    </a:cxn>
                    <a:cxn ang="0">
                      <a:pos x="81" y="31"/>
                    </a:cxn>
                    <a:cxn ang="0">
                      <a:pos x="85" y="31"/>
                    </a:cxn>
                    <a:cxn ang="0">
                      <a:pos x="81" y="27"/>
                    </a:cxn>
                    <a:cxn ang="0">
                      <a:pos x="81" y="27"/>
                    </a:cxn>
                    <a:cxn ang="0">
                      <a:pos x="81" y="22"/>
                    </a:cxn>
                    <a:cxn ang="0">
                      <a:pos x="67" y="9"/>
                    </a:cxn>
                    <a:cxn ang="0">
                      <a:pos x="63" y="4"/>
                    </a:cxn>
                    <a:cxn ang="0">
                      <a:pos x="58" y="0"/>
                    </a:cxn>
                    <a:cxn ang="0">
                      <a:pos x="49" y="4"/>
                    </a:cxn>
                    <a:cxn ang="0">
                      <a:pos x="32" y="0"/>
                    </a:cxn>
                    <a:cxn ang="0">
                      <a:pos x="23" y="4"/>
                    </a:cxn>
                    <a:cxn ang="0">
                      <a:pos x="18" y="0"/>
                    </a:cxn>
                    <a:cxn ang="0">
                      <a:pos x="9" y="4"/>
                    </a:cxn>
                    <a:cxn ang="0">
                      <a:pos x="5" y="4"/>
                    </a:cxn>
                  </a:cxnLst>
                  <a:rect l="0" t="0" r="r" b="b"/>
                  <a:pathLst>
                    <a:path w="85" h="62">
                      <a:moveTo>
                        <a:pt x="5" y="4"/>
                      </a:moveTo>
                      <a:lnTo>
                        <a:pt x="0" y="4"/>
                      </a:lnTo>
                      <a:lnTo>
                        <a:pt x="5" y="18"/>
                      </a:lnTo>
                      <a:lnTo>
                        <a:pt x="5" y="22"/>
                      </a:lnTo>
                      <a:lnTo>
                        <a:pt x="9" y="22"/>
                      </a:lnTo>
                      <a:lnTo>
                        <a:pt x="9" y="27"/>
                      </a:lnTo>
                      <a:lnTo>
                        <a:pt x="23" y="31"/>
                      </a:lnTo>
                      <a:lnTo>
                        <a:pt x="32" y="31"/>
                      </a:lnTo>
                      <a:lnTo>
                        <a:pt x="32" y="35"/>
                      </a:lnTo>
                      <a:lnTo>
                        <a:pt x="32" y="49"/>
                      </a:lnTo>
                      <a:lnTo>
                        <a:pt x="41" y="58"/>
                      </a:lnTo>
                      <a:lnTo>
                        <a:pt x="41" y="62"/>
                      </a:lnTo>
                      <a:lnTo>
                        <a:pt x="49" y="53"/>
                      </a:lnTo>
                      <a:lnTo>
                        <a:pt x="58" y="58"/>
                      </a:lnTo>
                      <a:lnTo>
                        <a:pt x="63" y="53"/>
                      </a:lnTo>
                      <a:lnTo>
                        <a:pt x="67" y="58"/>
                      </a:lnTo>
                      <a:lnTo>
                        <a:pt x="67" y="49"/>
                      </a:lnTo>
                      <a:lnTo>
                        <a:pt x="72" y="44"/>
                      </a:lnTo>
                      <a:lnTo>
                        <a:pt x="76" y="35"/>
                      </a:lnTo>
                      <a:lnTo>
                        <a:pt x="81" y="31"/>
                      </a:lnTo>
                      <a:lnTo>
                        <a:pt x="81" y="31"/>
                      </a:lnTo>
                      <a:lnTo>
                        <a:pt x="85" y="31"/>
                      </a:lnTo>
                      <a:lnTo>
                        <a:pt x="81" y="27"/>
                      </a:lnTo>
                      <a:lnTo>
                        <a:pt x="81" y="27"/>
                      </a:lnTo>
                      <a:lnTo>
                        <a:pt x="81" y="22"/>
                      </a:lnTo>
                      <a:lnTo>
                        <a:pt x="67" y="9"/>
                      </a:lnTo>
                      <a:lnTo>
                        <a:pt x="63" y="4"/>
                      </a:lnTo>
                      <a:lnTo>
                        <a:pt x="58" y="0"/>
                      </a:lnTo>
                      <a:lnTo>
                        <a:pt x="49" y="4"/>
                      </a:lnTo>
                      <a:lnTo>
                        <a:pt x="32" y="0"/>
                      </a:lnTo>
                      <a:lnTo>
                        <a:pt x="23" y="4"/>
                      </a:lnTo>
                      <a:lnTo>
                        <a:pt x="18" y="0"/>
                      </a:lnTo>
                      <a:lnTo>
                        <a:pt x="9" y="4"/>
                      </a:lnTo>
                      <a:lnTo>
                        <a:pt x="5" y="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6" name="Freeform 183"/>
                <p:cNvSpPr>
                  <a:spLocks/>
                </p:cNvSpPr>
                <p:nvPr/>
              </p:nvSpPr>
              <p:spPr bwMode="gray">
                <a:xfrm>
                  <a:off x="4961221" y="3670462"/>
                  <a:ext cx="14963" cy="20907"/>
                </a:xfrm>
                <a:custGeom>
                  <a:avLst/>
                  <a:gdLst/>
                  <a:ahLst/>
                  <a:cxnLst>
                    <a:cxn ang="0">
                      <a:pos x="0" y="13"/>
                    </a:cxn>
                    <a:cxn ang="0">
                      <a:pos x="0" y="9"/>
                    </a:cxn>
                    <a:cxn ang="0">
                      <a:pos x="0" y="0"/>
                    </a:cxn>
                    <a:cxn ang="0">
                      <a:pos x="5" y="0"/>
                    </a:cxn>
                    <a:cxn ang="0">
                      <a:pos x="5" y="4"/>
                    </a:cxn>
                    <a:cxn ang="0">
                      <a:pos x="9" y="9"/>
                    </a:cxn>
                    <a:cxn ang="0">
                      <a:pos x="9" y="13"/>
                    </a:cxn>
                    <a:cxn ang="0">
                      <a:pos x="5" y="13"/>
                    </a:cxn>
                    <a:cxn ang="0">
                      <a:pos x="0" y="13"/>
                    </a:cxn>
                  </a:cxnLst>
                  <a:rect l="0" t="0" r="r" b="b"/>
                  <a:pathLst>
                    <a:path w="9" h="13">
                      <a:moveTo>
                        <a:pt x="0" y="13"/>
                      </a:moveTo>
                      <a:lnTo>
                        <a:pt x="0" y="9"/>
                      </a:lnTo>
                      <a:lnTo>
                        <a:pt x="0" y="0"/>
                      </a:lnTo>
                      <a:lnTo>
                        <a:pt x="5" y="0"/>
                      </a:lnTo>
                      <a:lnTo>
                        <a:pt x="5" y="4"/>
                      </a:lnTo>
                      <a:lnTo>
                        <a:pt x="9" y="9"/>
                      </a:lnTo>
                      <a:lnTo>
                        <a:pt x="9" y="13"/>
                      </a:lnTo>
                      <a:lnTo>
                        <a:pt x="5" y="13"/>
                      </a:lnTo>
                      <a:lnTo>
                        <a:pt x="0" y="13"/>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7" name="Freeform 184"/>
                <p:cNvSpPr>
                  <a:spLocks/>
                </p:cNvSpPr>
                <p:nvPr/>
              </p:nvSpPr>
              <p:spPr bwMode="gray">
                <a:xfrm>
                  <a:off x="5451676" y="3734791"/>
                  <a:ext cx="74815" cy="93276"/>
                </a:xfrm>
                <a:custGeom>
                  <a:avLst/>
                  <a:gdLst/>
                  <a:ahLst/>
                  <a:cxnLst>
                    <a:cxn ang="0">
                      <a:pos x="0" y="0"/>
                    </a:cxn>
                    <a:cxn ang="0">
                      <a:pos x="14" y="18"/>
                    </a:cxn>
                    <a:cxn ang="0">
                      <a:pos x="18" y="27"/>
                    </a:cxn>
                    <a:cxn ang="0">
                      <a:pos x="23" y="40"/>
                    </a:cxn>
                    <a:cxn ang="0">
                      <a:pos x="18" y="58"/>
                    </a:cxn>
                    <a:cxn ang="0">
                      <a:pos x="27" y="58"/>
                    </a:cxn>
                    <a:cxn ang="0">
                      <a:pos x="31" y="54"/>
                    </a:cxn>
                    <a:cxn ang="0">
                      <a:pos x="31" y="49"/>
                    </a:cxn>
                    <a:cxn ang="0">
                      <a:pos x="31" y="40"/>
                    </a:cxn>
                    <a:cxn ang="0">
                      <a:pos x="36" y="45"/>
                    </a:cxn>
                    <a:cxn ang="0">
                      <a:pos x="36" y="40"/>
                    </a:cxn>
                    <a:cxn ang="0">
                      <a:pos x="40" y="40"/>
                    </a:cxn>
                    <a:cxn ang="0">
                      <a:pos x="45" y="40"/>
                    </a:cxn>
                    <a:cxn ang="0">
                      <a:pos x="45" y="31"/>
                    </a:cxn>
                    <a:cxn ang="0">
                      <a:pos x="40" y="22"/>
                    </a:cxn>
                    <a:cxn ang="0">
                      <a:pos x="40" y="13"/>
                    </a:cxn>
                    <a:cxn ang="0">
                      <a:pos x="27" y="4"/>
                    </a:cxn>
                    <a:cxn ang="0">
                      <a:pos x="23" y="4"/>
                    </a:cxn>
                    <a:cxn ang="0">
                      <a:pos x="18" y="0"/>
                    </a:cxn>
                    <a:cxn ang="0">
                      <a:pos x="14" y="4"/>
                    </a:cxn>
                    <a:cxn ang="0">
                      <a:pos x="14" y="0"/>
                    </a:cxn>
                    <a:cxn ang="0">
                      <a:pos x="0" y="0"/>
                    </a:cxn>
                  </a:cxnLst>
                  <a:rect l="0" t="0" r="r" b="b"/>
                  <a:pathLst>
                    <a:path w="45" h="58">
                      <a:moveTo>
                        <a:pt x="0" y="0"/>
                      </a:moveTo>
                      <a:lnTo>
                        <a:pt x="14" y="18"/>
                      </a:lnTo>
                      <a:lnTo>
                        <a:pt x="18" y="27"/>
                      </a:lnTo>
                      <a:lnTo>
                        <a:pt x="23" y="40"/>
                      </a:lnTo>
                      <a:lnTo>
                        <a:pt x="18" y="58"/>
                      </a:lnTo>
                      <a:lnTo>
                        <a:pt x="27" y="58"/>
                      </a:lnTo>
                      <a:lnTo>
                        <a:pt x="31" y="54"/>
                      </a:lnTo>
                      <a:lnTo>
                        <a:pt x="31" y="49"/>
                      </a:lnTo>
                      <a:lnTo>
                        <a:pt x="31" y="40"/>
                      </a:lnTo>
                      <a:lnTo>
                        <a:pt x="36" y="45"/>
                      </a:lnTo>
                      <a:lnTo>
                        <a:pt x="36" y="40"/>
                      </a:lnTo>
                      <a:lnTo>
                        <a:pt x="40" y="40"/>
                      </a:lnTo>
                      <a:lnTo>
                        <a:pt x="45" y="40"/>
                      </a:lnTo>
                      <a:lnTo>
                        <a:pt x="45" y="31"/>
                      </a:lnTo>
                      <a:lnTo>
                        <a:pt x="40" y="22"/>
                      </a:lnTo>
                      <a:lnTo>
                        <a:pt x="40" y="13"/>
                      </a:lnTo>
                      <a:lnTo>
                        <a:pt x="27" y="4"/>
                      </a:lnTo>
                      <a:lnTo>
                        <a:pt x="23" y="4"/>
                      </a:lnTo>
                      <a:lnTo>
                        <a:pt x="18" y="0"/>
                      </a:lnTo>
                      <a:lnTo>
                        <a:pt x="14" y="4"/>
                      </a:lnTo>
                      <a:lnTo>
                        <a:pt x="14" y="0"/>
                      </a:lnTo>
                      <a:lnTo>
                        <a:pt x="0" y="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8" name="Freeform 185"/>
                <p:cNvSpPr>
                  <a:spLocks/>
                </p:cNvSpPr>
                <p:nvPr/>
              </p:nvSpPr>
              <p:spPr bwMode="gray">
                <a:xfrm>
                  <a:off x="4894719" y="3540198"/>
                  <a:ext cx="96429" cy="101317"/>
                </a:xfrm>
                <a:custGeom>
                  <a:avLst/>
                  <a:gdLst/>
                  <a:ahLst/>
                  <a:cxnLst>
                    <a:cxn ang="0">
                      <a:pos x="45" y="63"/>
                    </a:cxn>
                    <a:cxn ang="0">
                      <a:pos x="40" y="63"/>
                    </a:cxn>
                    <a:cxn ang="0">
                      <a:pos x="40" y="58"/>
                    </a:cxn>
                    <a:cxn ang="0">
                      <a:pos x="36" y="54"/>
                    </a:cxn>
                    <a:cxn ang="0">
                      <a:pos x="27" y="54"/>
                    </a:cxn>
                    <a:cxn ang="0">
                      <a:pos x="18" y="45"/>
                    </a:cxn>
                    <a:cxn ang="0">
                      <a:pos x="14" y="54"/>
                    </a:cxn>
                    <a:cxn ang="0">
                      <a:pos x="9" y="54"/>
                    </a:cxn>
                    <a:cxn ang="0">
                      <a:pos x="0" y="54"/>
                    </a:cxn>
                    <a:cxn ang="0">
                      <a:pos x="0" y="49"/>
                    </a:cxn>
                    <a:cxn ang="0">
                      <a:pos x="5" y="49"/>
                    </a:cxn>
                    <a:cxn ang="0">
                      <a:pos x="5" y="49"/>
                    </a:cxn>
                    <a:cxn ang="0">
                      <a:pos x="5" y="49"/>
                    </a:cxn>
                    <a:cxn ang="0">
                      <a:pos x="0" y="45"/>
                    </a:cxn>
                    <a:cxn ang="0">
                      <a:pos x="5" y="40"/>
                    </a:cxn>
                    <a:cxn ang="0">
                      <a:pos x="14" y="45"/>
                    </a:cxn>
                    <a:cxn ang="0">
                      <a:pos x="14" y="40"/>
                    </a:cxn>
                    <a:cxn ang="0">
                      <a:pos x="9" y="40"/>
                    </a:cxn>
                    <a:cxn ang="0">
                      <a:pos x="5" y="40"/>
                    </a:cxn>
                    <a:cxn ang="0">
                      <a:pos x="14" y="36"/>
                    </a:cxn>
                    <a:cxn ang="0">
                      <a:pos x="18" y="27"/>
                    </a:cxn>
                    <a:cxn ang="0">
                      <a:pos x="27" y="9"/>
                    </a:cxn>
                    <a:cxn ang="0">
                      <a:pos x="27" y="9"/>
                    </a:cxn>
                    <a:cxn ang="0">
                      <a:pos x="31" y="9"/>
                    </a:cxn>
                    <a:cxn ang="0">
                      <a:pos x="36" y="5"/>
                    </a:cxn>
                    <a:cxn ang="0">
                      <a:pos x="40" y="0"/>
                    </a:cxn>
                    <a:cxn ang="0">
                      <a:pos x="54" y="0"/>
                    </a:cxn>
                    <a:cxn ang="0">
                      <a:pos x="54" y="0"/>
                    </a:cxn>
                    <a:cxn ang="0">
                      <a:pos x="54" y="9"/>
                    </a:cxn>
                    <a:cxn ang="0">
                      <a:pos x="58" y="9"/>
                    </a:cxn>
                    <a:cxn ang="0">
                      <a:pos x="54" y="18"/>
                    </a:cxn>
                    <a:cxn ang="0">
                      <a:pos x="54" y="18"/>
                    </a:cxn>
                    <a:cxn ang="0">
                      <a:pos x="54" y="36"/>
                    </a:cxn>
                    <a:cxn ang="0">
                      <a:pos x="49" y="36"/>
                    </a:cxn>
                    <a:cxn ang="0">
                      <a:pos x="40" y="40"/>
                    </a:cxn>
                    <a:cxn ang="0">
                      <a:pos x="40" y="45"/>
                    </a:cxn>
                    <a:cxn ang="0">
                      <a:pos x="45" y="49"/>
                    </a:cxn>
                    <a:cxn ang="0">
                      <a:pos x="40" y="58"/>
                    </a:cxn>
                    <a:cxn ang="0">
                      <a:pos x="45" y="63"/>
                    </a:cxn>
                  </a:cxnLst>
                  <a:rect l="0" t="0" r="r" b="b"/>
                  <a:pathLst>
                    <a:path w="58" h="63">
                      <a:moveTo>
                        <a:pt x="45" y="63"/>
                      </a:moveTo>
                      <a:lnTo>
                        <a:pt x="40" y="63"/>
                      </a:lnTo>
                      <a:lnTo>
                        <a:pt x="40" y="58"/>
                      </a:lnTo>
                      <a:lnTo>
                        <a:pt x="36" y="54"/>
                      </a:lnTo>
                      <a:lnTo>
                        <a:pt x="27" y="54"/>
                      </a:lnTo>
                      <a:lnTo>
                        <a:pt x="18" y="45"/>
                      </a:lnTo>
                      <a:lnTo>
                        <a:pt x="14" y="54"/>
                      </a:lnTo>
                      <a:lnTo>
                        <a:pt x="9" y="54"/>
                      </a:lnTo>
                      <a:lnTo>
                        <a:pt x="0" y="54"/>
                      </a:lnTo>
                      <a:lnTo>
                        <a:pt x="0" y="49"/>
                      </a:lnTo>
                      <a:lnTo>
                        <a:pt x="5" y="49"/>
                      </a:lnTo>
                      <a:lnTo>
                        <a:pt x="5" y="49"/>
                      </a:lnTo>
                      <a:lnTo>
                        <a:pt x="5" y="49"/>
                      </a:lnTo>
                      <a:lnTo>
                        <a:pt x="0" y="45"/>
                      </a:lnTo>
                      <a:lnTo>
                        <a:pt x="5" y="40"/>
                      </a:lnTo>
                      <a:lnTo>
                        <a:pt x="14" y="45"/>
                      </a:lnTo>
                      <a:lnTo>
                        <a:pt x="14" y="40"/>
                      </a:lnTo>
                      <a:lnTo>
                        <a:pt x="9" y="40"/>
                      </a:lnTo>
                      <a:lnTo>
                        <a:pt x="5" y="40"/>
                      </a:lnTo>
                      <a:lnTo>
                        <a:pt x="14" y="36"/>
                      </a:lnTo>
                      <a:lnTo>
                        <a:pt x="18" y="27"/>
                      </a:lnTo>
                      <a:lnTo>
                        <a:pt x="27" y="9"/>
                      </a:lnTo>
                      <a:lnTo>
                        <a:pt x="27" y="9"/>
                      </a:lnTo>
                      <a:lnTo>
                        <a:pt x="31" y="9"/>
                      </a:lnTo>
                      <a:lnTo>
                        <a:pt x="36" y="5"/>
                      </a:lnTo>
                      <a:lnTo>
                        <a:pt x="40" y="0"/>
                      </a:lnTo>
                      <a:lnTo>
                        <a:pt x="54" y="0"/>
                      </a:lnTo>
                      <a:lnTo>
                        <a:pt x="54" y="0"/>
                      </a:lnTo>
                      <a:lnTo>
                        <a:pt x="54" y="9"/>
                      </a:lnTo>
                      <a:lnTo>
                        <a:pt x="58" y="9"/>
                      </a:lnTo>
                      <a:lnTo>
                        <a:pt x="54" y="18"/>
                      </a:lnTo>
                      <a:lnTo>
                        <a:pt x="54" y="18"/>
                      </a:lnTo>
                      <a:lnTo>
                        <a:pt x="54" y="36"/>
                      </a:lnTo>
                      <a:lnTo>
                        <a:pt x="49" y="36"/>
                      </a:lnTo>
                      <a:lnTo>
                        <a:pt x="40" y="40"/>
                      </a:lnTo>
                      <a:lnTo>
                        <a:pt x="40" y="45"/>
                      </a:lnTo>
                      <a:lnTo>
                        <a:pt x="45" y="49"/>
                      </a:lnTo>
                      <a:lnTo>
                        <a:pt x="40" y="58"/>
                      </a:lnTo>
                      <a:lnTo>
                        <a:pt x="45" y="63"/>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89" name="Freeform 186"/>
                <p:cNvSpPr>
                  <a:spLocks noEditPoints="1"/>
                </p:cNvSpPr>
                <p:nvPr/>
              </p:nvSpPr>
              <p:spPr bwMode="gray">
                <a:xfrm>
                  <a:off x="4939608" y="2605829"/>
                  <a:ext cx="616809" cy="747817"/>
                </a:xfrm>
                <a:custGeom>
                  <a:avLst/>
                  <a:gdLst/>
                  <a:ahLst/>
                  <a:cxnLst>
                    <a:cxn ang="0">
                      <a:pos x="98" y="416"/>
                    </a:cxn>
                    <a:cxn ang="0">
                      <a:pos x="98" y="349"/>
                    </a:cxn>
                    <a:cxn ang="0">
                      <a:pos x="103" y="277"/>
                    </a:cxn>
                    <a:cxn ang="0">
                      <a:pos x="125" y="259"/>
                    </a:cxn>
                    <a:cxn ang="0">
                      <a:pos x="143" y="215"/>
                    </a:cxn>
                    <a:cxn ang="0">
                      <a:pos x="161" y="157"/>
                    </a:cxn>
                    <a:cxn ang="0">
                      <a:pos x="188" y="130"/>
                    </a:cxn>
                    <a:cxn ang="0">
                      <a:pos x="210" y="103"/>
                    </a:cxn>
                    <a:cxn ang="0">
                      <a:pos x="228" y="90"/>
                    </a:cxn>
                    <a:cxn ang="0">
                      <a:pos x="272" y="108"/>
                    </a:cxn>
                    <a:cxn ang="0">
                      <a:pos x="308" y="58"/>
                    </a:cxn>
                    <a:cxn ang="0">
                      <a:pos x="339" y="67"/>
                    </a:cxn>
                    <a:cxn ang="0">
                      <a:pos x="344" y="90"/>
                    </a:cxn>
                    <a:cxn ang="0">
                      <a:pos x="362" y="76"/>
                    </a:cxn>
                    <a:cxn ang="0">
                      <a:pos x="357" y="49"/>
                    </a:cxn>
                    <a:cxn ang="0">
                      <a:pos x="348" y="18"/>
                    </a:cxn>
                    <a:cxn ang="0">
                      <a:pos x="335" y="14"/>
                    </a:cxn>
                    <a:cxn ang="0">
                      <a:pos x="335" y="5"/>
                    </a:cxn>
                    <a:cxn ang="0">
                      <a:pos x="308" y="32"/>
                    </a:cxn>
                    <a:cxn ang="0">
                      <a:pos x="281" y="49"/>
                    </a:cxn>
                    <a:cxn ang="0">
                      <a:pos x="272" y="18"/>
                    </a:cxn>
                    <a:cxn ang="0">
                      <a:pos x="259" y="54"/>
                    </a:cxn>
                    <a:cxn ang="0">
                      <a:pos x="228" y="45"/>
                    </a:cxn>
                    <a:cxn ang="0">
                      <a:pos x="214" y="76"/>
                    </a:cxn>
                    <a:cxn ang="0">
                      <a:pos x="179" y="67"/>
                    </a:cxn>
                    <a:cxn ang="0">
                      <a:pos x="179" y="81"/>
                    </a:cxn>
                    <a:cxn ang="0">
                      <a:pos x="161" y="125"/>
                    </a:cxn>
                    <a:cxn ang="0">
                      <a:pos x="147" y="143"/>
                    </a:cxn>
                    <a:cxn ang="0">
                      <a:pos x="147" y="157"/>
                    </a:cxn>
                    <a:cxn ang="0">
                      <a:pos x="134" y="166"/>
                    </a:cxn>
                    <a:cxn ang="0">
                      <a:pos x="121" y="192"/>
                    </a:cxn>
                    <a:cxn ang="0">
                      <a:pos x="98" y="233"/>
                    </a:cxn>
                    <a:cxn ang="0">
                      <a:pos x="89" y="255"/>
                    </a:cxn>
                    <a:cxn ang="0">
                      <a:pos x="76" y="277"/>
                    </a:cxn>
                    <a:cxn ang="0">
                      <a:pos x="67" y="295"/>
                    </a:cxn>
                    <a:cxn ang="0">
                      <a:pos x="40" y="309"/>
                    </a:cxn>
                    <a:cxn ang="0">
                      <a:pos x="4" y="358"/>
                    </a:cxn>
                    <a:cxn ang="0">
                      <a:pos x="13" y="376"/>
                    </a:cxn>
                    <a:cxn ang="0">
                      <a:pos x="0" y="425"/>
                    </a:cxn>
                    <a:cxn ang="0">
                      <a:pos x="27" y="452"/>
                    </a:cxn>
                    <a:cxn ang="0">
                      <a:pos x="49" y="456"/>
                    </a:cxn>
                    <a:cxn ang="0">
                      <a:pos x="71" y="425"/>
                    </a:cxn>
                    <a:cxn ang="0">
                      <a:pos x="89" y="429"/>
                    </a:cxn>
                    <a:cxn ang="0">
                      <a:pos x="125" y="125"/>
                    </a:cxn>
                    <a:cxn ang="0">
                      <a:pos x="134" y="116"/>
                    </a:cxn>
                    <a:cxn ang="0">
                      <a:pos x="112" y="139"/>
                    </a:cxn>
                    <a:cxn ang="0">
                      <a:pos x="161" y="94"/>
                    </a:cxn>
                    <a:cxn ang="0">
                      <a:pos x="156" y="90"/>
                    </a:cxn>
                    <a:cxn ang="0">
                      <a:pos x="138" y="90"/>
                    </a:cxn>
                    <a:cxn ang="0">
                      <a:pos x="138" y="108"/>
                    </a:cxn>
                    <a:cxn ang="0">
                      <a:pos x="192" y="67"/>
                    </a:cxn>
                    <a:cxn ang="0">
                      <a:pos x="205" y="58"/>
                    </a:cxn>
                    <a:cxn ang="0">
                      <a:pos x="192" y="54"/>
                    </a:cxn>
                    <a:cxn ang="0">
                      <a:pos x="192" y="67"/>
                    </a:cxn>
                    <a:cxn ang="0">
                      <a:pos x="255" y="36"/>
                    </a:cxn>
                    <a:cxn ang="0">
                      <a:pos x="264" y="14"/>
                    </a:cxn>
                    <a:cxn ang="0">
                      <a:pos x="241" y="27"/>
                    </a:cxn>
                  </a:cxnLst>
                  <a:rect l="0" t="0" r="r" b="b"/>
                  <a:pathLst>
                    <a:path w="371" h="465">
                      <a:moveTo>
                        <a:pt x="89" y="434"/>
                      </a:moveTo>
                      <a:lnTo>
                        <a:pt x="98" y="438"/>
                      </a:lnTo>
                      <a:lnTo>
                        <a:pt x="98" y="425"/>
                      </a:lnTo>
                      <a:lnTo>
                        <a:pt x="98" y="416"/>
                      </a:lnTo>
                      <a:lnTo>
                        <a:pt x="107" y="407"/>
                      </a:lnTo>
                      <a:lnTo>
                        <a:pt x="103" y="380"/>
                      </a:lnTo>
                      <a:lnTo>
                        <a:pt x="112" y="367"/>
                      </a:lnTo>
                      <a:lnTo>
                        <a:pt x="98" y="349"/>
                      </a:lnTo>
                      <a:lnTo>
                        <a:pt x="98" y="304"/>
                      </a:lnTo>
                      <a:lnTo>
                        <a:pt x="103" y="300"/>
                      </a:lnTo>
                      <a:lnTo>
                        <a:pt x="98" y="295"/>
                      </a:lnTo>
                      <a:lnTo>
                        <a:pt x="103" y="277"/>
                      </a:lnTo>
                      <a:lnTo>
                        <a:pt x="112" y="273"/>
                      </a:lnTo>
                      <a:lnTo>
                        <a:pt x="121" y="277"/>
                      </a:lnTo>
                      <a:lnTo>
                        <a:pt x="130" y="273"/>
                      </a:lnTo>
                      <a:lnTo>
                        <a:pt x="125" y="259"/>
                      </a:lnTo>
                      <a:lnTo>
                        <a:pt x="134" y="233"/>
                      </a:lnTo>
                      <a:lnTo>
                        <a:pt x="134" y="215"/>
                      </a:lnTo>
                      <a:lnTo>
                        <a:pt x="138" y="210"/>
                      </a:lnTo>
                      <a:lnTo>
                        <a:pt x="143" y="215"/>
                      </a:lnTo>
                      <a:lnTo>
                        <a:pt x="147" y="206"/>
                      </a:lnTo>
                      <a:lnTo>
                        <a:pt x="143" y="197"/>
                      </a:lnTo>
                      <a:lnTo>
                        <a:pt x="165" y="175"/>
                      </a:lnTo>
                      <a:lnTo>
                        <a:pt x="161" y="157"/>
                      </a:lnTo>
                      <a:lnTo>
                        <a:pt x="165" y="143"/>
                      </a:lnTo>
                      <a:lnTo>
                        <a:pt x="174" y="130"/>
                      </a:lnTo>
                      <a:lnTo>
                        <a:pt x="183" y="134"/>
                      </a:lnTo>
                      <a:lnTo>
                        <a:pt x="188" y="130"/>
                      </a:lnTo>
                      <a:lnTo>
                        <a:pt x="183" y="116"/>
                      </a:lnTo>
                      <a:lnTo>
                        <a:pt x="188" y="112"/>
                      </a:lnTo>
                      <a:lnTo>
                        <a:pt x="210" y="116"/>
                      </a:lnTo>
                      <a:lnTo>
                        <a:pt x="210" y="103"/>
                      </a:lnTo>
                      <a:lnTo>
                        <a:pt x="214" y="94"/>
                      </a:lnTo>
                      <a:lnTo>
                        <a:pt x="223" y="94"/>
                      </a:lnTo>
                      <a:lnTo>
                        <a:pt x="219" y="90"/>
                      </a:lnTo>
                      <a:lnTo>
                        <a:pt x="228" y="90"/>
                      </a:lnTo>
                      <a:lnTo>
                        <a:pt x="228" y="85"/>
                      </a:lnTo>
                      <a:lnTo>
                        <a:pt x="237" y="85"/>
                      </a:lnTo>
                      <a:lnTo>
                        <a:pt x="250" y="108"/>
                      </a:lnTo>
                      <a:lnTo>
                        <a:pt x="272" y="108"/>
                      </a:lnTo>
                      <a:lnTo>
                        <a:pt x="281" y="112"/>
                      </a:lnTo>
                      <a:lnTo>
                        <a:pt x="295" y="99"/>
                      </a:lnTo>
                      <a:lnTo>
                        <a:pt x="295" y="76"/>
                      </a:lnTo>
                      <a:lnTo>
                        <a:pt x="308" y="58"/>
                      </a:lnTo>
                      <a:lnTo>
                        <a:pt x="326" y="54"/>
                      </a:lnTo>
                      <a:lnTo>
                        <a:pt x="331" y="63"/>
                      </a:lnTo>
                      <a:lnTo>
                        <a:pt x="339" y="63"/>
                      </a:lnTo>
                      <a:lnTo>
                        <a:pt x="339" y="67"/>
                      </a:lnTo>
                      <a:lnTo>
                        <a:pt x="335" y="85"/>
                      </a:lnTo>
                      <a:lnTo>
                        <a:pt x="331" y="90"/>
                      </a:lnTo>
                      <a:lnTo>
                        <a:pt x="331" y="94"/>
                      </a:lnTo>
                      <a:lnTo>
                        <a:pt x="344" y="90"/>
                      </a:lnTo>
                      <a:lnTo>
                        <a:pt x="353" y="76"/>
                      </a:lnTo>
                      <a:lnTo>
                        <a:pt x="353" y="67"/>
                      </a:lnTo>
                      <a:lnTo>
                        <a:pt x="353" y="67"/>
                      </a:lnTo>
                      <a:lnTo>
                        <a:pt x="362" y="76"/>
                      </a:lnTo>
                      <a:lnTo>
                        <a:pt x="366" y="63"/>
                      </a:lnTo>
                      <a:lnTo>
                        <a:pt x="339" y="49"/>
                      </a:lnTo>
                      <a:lnTo>
                        <a:pt x="335" y="45"/>
                      </a:lnTo>
                      <a:lnTo>
                        <a:pt x="357" y="49"/>
                      </a:lnTo>
                      <a:lnTo>
                        <a:pt x="366" y="36"/>
                      </a:lnTo>
                      <a:lnTo>
                        <a:pt x="371" y="36"/>
                      </a:lnTo>
                      <a:lnTo>
                        <a:pt x="371" y="27"/>
                      </a:lnTo>
                      <a:lnTo>
                        <a:pt x="348" y="18"/>
                      </a:lnTo>
                      <a:lnTo>
                        <a:pt x="344" y="18"/>
                      </a:lnTo>
                      <a:lnTo>
                        <a:pt x="348" y="9"/>
                      </a:lnTo>
                      <a:lnTo>
                        <a:pt x="344" y="5"/>
                      </a:lnTo>
                      <a:lnTo>
                        <a:pt x="335" y="14"/>
                      </a:lnTo>
                      <a:lnTo>
                        <a:pt x="331" y="32"/>
                      </a:lnTo>
                      <a:lnTo>
                        <a:pt x="326" y="27"/>
                      </a:lnTo>
                      <a:lnTo>
                        <a:pt x="331" y="18"/>
                      </a:lnTo>
                      <a:lnTo>
                        <a:pt x="335" y="5"/>
                      </a:lnTo>
                      <a:lnTo>
                        <a:pt x="335" y="5"/>
                      </a:lnTo>
                      <a:lnTo>
                        <a:pt x="326" y="0"/>
                      </a:lnTo>
                      <a:lnTo>
                        <a:pt x="317" y="5"/>
                      </a:lnTo>
                      <a:lnTo>
                        <a:pt x="308" y="32"/>
                      </a:lnTo>
                      <a:lnTo>
                        <a:pt x="304" y="9"/>
                      </a:lnTo>
                      <a:lnTo>
                        <a:pt x="295" y="27"/>
                      </a:lnTo>
                      <a:lnTo>
                        <a:pt x="286" y="49"/>
                      </a:lnTo>
                      <a:lnTo>
                        <a:pt x="281" y="49"/>
                      </a:lnTo>
                      <a:lnTo>
                        <a:pt x="286" y="32"/>
                      </a:lnTo>
                      <a:lnTo>
                        <a:pt x="295" y="9"/>
                      </a:lnTo>
                      <a:lnTo>
                        <a:pt x="277" y="5"/>
                      </a:lnTo>
                      <a:lnTo>
                        <a:pt x="272" y="18"/>
                      </a:lnTo>
                      <a:lnTo>
                        <a:pt x="277" y="23"/>
                      </a:lnTo>
                      <a:lnTo>
                        <a:pt x="268" y="27"/>
                      </a:lnTo>
                      <a:lnTo>
                        <a:pt x="259" y="41"/>
                      </a:lnTo>
                      <a:lnTo>
                        <a:pt x="259" y="54"/>
                      </a:lnTo>
                      <a:lnTo>
                        <a:pt x="250" y="54"/>
                      </a:lnTo>
                      <a:lnTo>
                        <a:pt x="250" y="41"/>
                      </a:lnTo>
                      <a:lnTo>
                        <a:pt x="237" y="41"/>
                      </a:lnTo>
                      <a:lnTo>
                        <a:pt x="228" y="45"/>
                      </a:lnTo>
                      <a:lnTo>
                        <a:pt x="237" y="54"/>
                      </a:lnTo>
                      <a:lnTo>
                        <a:pt x="228" y="58"/>
                      </a:lnTo>
                      <a:lnTo>
                        <a:pt x="223" y="54"/>
                      </a:lnTo>
                      <a:lnTo>
                        <a:pt x="214" y="76"/>
                      </a:lnTo>
                      <a:lnTo>
                        <a:pt x="214" y="58"/>
                      </a:lnTo>
                      <a:lnTo>
                        <a:pt x="197" y="67"/>
                      </a:lnTo>
                      <a:lnTo>
                        <a:pt x="192" y="76"/>
                      </a:lnTo>
                      <a:lnTo>
                        <a:pt x="179" y="67"/>
                      </a:lnTo>
                      <a:lnTo>
                        <a:pt x="170" y="76"/>
                      </a:lnTo>
                      <a:lnTo>
                        <a:pt x="165" y="85"/>
                      </a:lnTo>
                      <a:lnTo>
                        <a:pt x="170" y="90"/>
                      </a:lnTo>
                      <a:lnTo>
                        <a:pt x="179" y="81"/>
                      </a:lnTo>
                      <a:lnTo>
                        <a:pt x="179" y="99"/>
                      </a:lnTo>
                      <a:lnTo>
                        <a:pt x="165" y="108"/>
                      </a:lnTo>
                      <a:lnTo>
                        <a:pt x="161" y="116"/>
                      </a:lnTo>
                      <a:lnTo>
                        <a:pt x="161" y="125"/>
                      </a:lnTo>
                      <a:lnTo>
                        <a:pt x="152" y="121"/>
                      </a:lnTo>
                      <a:lnTo>
                        <a:pt x="138" y="134"/>
                      </a:lnTo>
                      <a:lnTo>
                        <a:pt x="138" y="148"/>
                      </a:lnTo>
                      <a:lnTo>
                        <a:pt x="147" y="143"/>
                      </a:lnTo>
                      <a:lnTo>
                        <a:pt x="147" y="152"/>
                      </a:lnTo>
                      <a:lnTo>
                        <a:pt x="138" y="152"/>
                      </a:lnTo>
                      <a:lnTo>
                        <a:pt x="130" y="161"/>
                      </a:lnTo>
                      <a:lnTo>
                        <a:pt x="147" y="157"/>
                      </a:lnTo>
                      <a:lnTo>
                        <a:pt x="152" y="161"/>
                      </a:lnTo>
                      <a:lnTo>
                        <a:pt x="152" y="166"/>
                      </a:lnTo>
                      <a:lnTo>
                        <a:pt x="143" y="161"/>
                      </a:lnTo>
                      <a:lnTo>
                        <a:pt x="134" y="166"/>
                      </a:lnTo>
                      <a:lnTo>
                        <a:pt x="134" y="170"/>
                      </a:lnTo>
                      <a:lnTo>
                        <a:pt x="125" y="170"/>
                      </a:lnTo>
                      <a:lnTo>
                        <a:pt x="116" y="184"/>
                      </a:lnTo>
                      <a:lnTo>
                        <a:pt x="121" y="192"/>
                      </a:lnTo>
                      <a:lnTo>
                        <a:pt x="112" y="197"/>
                      </a:lnTo>
                      <a:lnTo>
                        <a:pt x="116" y="206"/>
                      </a:lnTo>
                      <a:lnTo>
                        <a:pt x="107" y="215"/>
                      </a:lnTo>
                      <a:lnTo>
                        <a:pt x="98" y="233"/>
                      </a:lnTo>
                      <a:lnTo>
                        <a:pt x="98" y="233"/>
                      </a:lnTo>
                      <a:lnTo>
                        <a:pt x="103" y="246"/>
                      </a:lnTo>
                      <a:lnTo>
                        <a:pt x="98" y="242"/>
                      </a:lnTo>
                      <a:lnTo>
                        <a:pt x="89" y="255"/>
                      </a:lnTo>
                      <a:lnTo>
                        <a:pt x="94" y="255"/>
                      </a:lnTo>
                      <a:lnTo>
                        <a:pt x="94" y="264"/>
                      </a:lnTo>
                      <a:lnTo>
                        <a:pt x="80" y="264"/>
                      </a:lnTo>
                      <a:lnTo>
                        <a:pt x="76" y="277"/>
                      </a:lnTo>
                      <a:lnTo>
                        <a:pt x="71" y="286"/>
                      </a:lnTo>
                      <a:lnTo>
                        <a:pt x="80" y="295"/>
                      </a:lnTo>
                      <a:lnTo>
                        <a:pt x="76" y="300"/>
                      </a:lnTo>
                      <a:lnTo>
                        <a:pt x="67" y="295"/>
                      </a:lnTo>
                      <a:lnTo>
                        <a:pt x="58" y="282"/>
                      </a:lnTo>
                      <a:lnTo>
                        <a:pt x="49" y="295"/>
                      </a:lnTo>
                      <a:lnTo>
                        <a:pt x="49" y="313"/>
                      </a:lnTo>
                      <a:lnTo>
                        <a:pt x="40" y="309"/>
                      </a:lnTo>
                      <a:lnTo>
                        <a:pt x="18" y="327"/>
                      </a:lnTo>
                      <a:lnTo>
                        <a:pt x="4" y="335"/>
                      </a:lnTo>
                      <a:lnTo>
                        <a:pt x="0" y="349"/>
                      </a:lnTo>
                      <a:lnTo>
                        <a:pt x="4" y="358"/>
                      </a:lnTo>
                      <a:lnTo>
                        <a:pt x="13" y="358"/>
                      </a:lnTo>
                      <a:lnTo>
                        <a:pt x="4" y="362"/>
                      </a:lnTo>
                      <a:lnTo>
                        <a:pt x="9" y="371"/>
                      </a:lnTo>
                      <a:lnTo>
                        <a:pt x="13" y="376"/>
                      </a:lnTo>
                      <a:lnTo>
                        <a:pt x="4" y="376"/>
                      </a:lnTo>
                      <a:lnTo>
                        <a:pt x="0" y="398"/>
                      </a:lnTo>
                      <a:lnTo>
                        <a:pt x="4" y="402"/>
                      </a:lnTo>
                      <a:lnTo>
                        <a:pt x="0" y="425"/>
                      </a:lnTo>
                      <a:lnTo>
                        <a:pt x="9" y="434"/>
                      </a:lnTo>
                      <a:lnTo>
                        <a:pt x="13" y="447"/>
                      </a:lnTo>
                      <a:lnTo>
                        <a:pt x="18" y="452"/>
                      </a:lnTo>
                      <a:lnTo>
                        <a:pt x="27" y="452"/>
                      </a:lnTo>
                      <a:lnTo>
                        <a:pt x="27" y="461"/>
                      </a:lnTo>
                      <a:lnTo>
                        <a:pt x="36" y="465"/>
                      </a:lnTo>
                      <a:lnTo>
                        <a:pt x="45" y="461"/>
                      </a:lnTo>
                      <a:lnTo>
                        <a:pt x="49" y="456"/>
                      </a:lnTo>
                      <a:lnTo>
                        <a:pt x="54" y="456"/>
                      </a:lnTo>
                      <a:lnTo>
                        <a:pt x="63" y="438"/>
                      </a:lnTo>
                      <a:lnTo>
                        <a:pt x="67" y="429"/>
                      </a:lnTo>
                      <a:lnTo>
                        <a:pt x="71" y="425"/>
                      </a:lnTo>
                      <a:lnTo>
                        <a:pt x="76" y="420"/>
                      </a:lnTo>
                      <a:lnTo>
                        <a:pt x="80" y="420"/>
                      </a:lnTo>
                      <a:lnTo>
                        <a:pt x="80" y="429"/>
                      </a:lnTo>
                      <a:lnTo>
                        <a:pt x="89" y="429"/>
                      </a:lnTo>
                      <a:lnTo>
                        <a:pt x="89" y="434"/>
                      </a:lnTo>
                      <a:close/>
                      <a:moveTo>
                        <a:pt x="112" y="139"/>
                      </a:moveTo>
                      <a:lnTo>
                        <a:pt x="121" y="130"/>
                      </a:lnTo>
                      <a:lnTo>
                        <a:pt x="125" y="125"/>
                      </a:lnTo>
                      <a:lnTo>
                        <a:pt x="130" y="125"/>
                      </a:lnTo>
                      <a:lnTo>
                        <a:pt x="138" y="121"/>
                      </a:lnTo>
                      <a:lnTo>
                        <a:pt x="138" y="112"/>
                      </a:lnTo>
                      <a:lnTo>
                        <a:pt x="134" y="116"/>
                      </a:lnTo>
                      <a:lnTo>
                        <a:pt x="130" y="121"/>
                      </a:lnTo>
                      <a:lnTo>
                        <a:pt x="125" y="121"/>
                      </a:lnTo>
                      <a:lnTo>
                        <a:pt x="112" y="130"/>
                      </a:lnTo>
                      <a:lnTo>
                        <a:pt x="112" y="139"/>
                      </a:lnTo>
                      <a:close/>
                      <a:moveTo>
                        <a:pt x="152" y="116"/>
                      </a:moveTo>
                      <a:lnTo>
                        <a:pt x="161" y="108"/>
                      </a:lnTo>
                      <a:lnTo>
                        <a:pt x="165" y="99"/>
                      </a:lnTo>
                      <a:lnTo>
                        <a:pt x="161" y="94"/>
                      </a:lnTo>
                      <a:lnTo>
                        <a:pt x="156" y="94"/>
                      </a:lnTo>
                      <a:lnTo>
                        <a:pt x="152" y="103"/>
                      </a:lnTo>
                      <a:lnTo>
                        <a:pt x="152" y="94"/>
                      </a:lnTo>
                      <a:lnTo>
                        <a:pt x="156" y="90"/>
                      </a:lnTo>
                      <a:lnTo>
                        <a:pt x="156" y="76"/>
                      </a:lnTo>
                      <a:lnTo>
                        <a:pt x="147" y="90"/>
                      </a:lnTo>
                      <a:lnTo>
                        <a:pt x="143" y="103"/>
                      </a:lnTo>
                      <a:lnTo>
                        <a:pt x="138" y="90"/>
                      </a:lnTo>
                      <a:lnTo>
                        <a:pt x="138" y="99"/>
                      </a:lnTo>
                      <a:lnTo>
                        <a:pt x="134" y="99"/>
                      </a:lnTo>
                      <a:lnTo>
                        <a:pt x="130" y="108"/>
                      </a:lnTo>
                      <a:lnTo>
                        <a:pt x="138" y="108"/>
                      </a:lnTo>
                      <a:lnTo>
                        <a:pt x="147" y="103"/>
                      </a:lnTo>
                      <a:lnTo>
                        <a:pt x="143" y="116"/>
                      </a:lnTo>
                      <a:lnTo>
                        <a:pt x="152" y="116"/>
                      </a:lnTo>
                      <a:close/>
                      <a:moveTo>
                        <a:pt x="192" y="67"/>
                      </a:moveTo>
                      <a:lnTo>
                        <a:pt x="197" y="63"/>
                      </a:lnTo>
                      <a:lnTo>
                        <a:pt x="201" y="58"/>
                      </a:lnTo>
                      <a:lnTo>
                        <a:pt x="205" y="58"/>
                      </a:lnTo>
                      <a:lnTo>
                        <a:pt x="205" y="58"/>
                      </a:lnTo>
                      <a:lnTo>
                        <a:pt x="210" y="49"/>
                      </a:lnTo>
                      <a:lnTo>
                        <a:pt x="205" y="54"/>
                      </a:lnTo>
                      <a:lnTo>
                        <a:pt x="201" y="49"/>
                      </a:lnTo>
                      <a:lnTo>
                        <a:pt x="192" y="54"/>
                      </a:lnTo>
                      <a:lnTo>
                        <a:pt x="192" y="63"/>
                      </a:lnTo>
                      <a:lnTo>
                        <a:pt x="188" y="58"/>
                      </a:lnTo>
                      <a:lnTo>
                        <a:pt x="183" y="67"/>
                      </a:lnTo>
                      <a:lnTo>
                        <a:pt x="192" y="67"/>
                      </a:lnTo>
                      <a:close/>
                      <a:moveTo>
                        <a:pt x="241" y="27"/>
                      </a:moveTo>
                      <a:lnTo>
                        <a:pt x="246" y="32"/>
                      </a:lnTo>
                      <a:lnTo>
                        <a:pt x="259" y="27"/>
                      </a:lnTo>
                      <a:lnTo>
                        <a:pt x="255" y="36"/>
                      </a:lnTo>
                      <a:lnTo>
                        <a:pt x="259" y="41"/>
                      </a:lnTo>
                      <a:lnTo>
                        <a:pt x="264" y="27"/>
                      </a:lnTo>
                      <a:lnTo>
                        <a:pt x="259" y="27"/>
                      </a:lnTo>
                      <a:lnTo>
                        <a:pt x="264" y="14"/>
                      </a:lnTo>
                      <a:lnTo>
                        <a:pt x="259" y="14"/>
                      </a:lnTo>
                      <a:lnTo>
                        <a:pt x="259" y="18"/>
                      </a:lnTo>
                      <a:lnTo>
                        <a:pt x="250" y="18"/>
                      </a:lnTo>
                      <a:lnTo>
                        <a:pt x="241" y="27"/>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0" name="Freeform 187"/>
                <p:cNvSpPr>
                  <a:spLocks/>
                </p:cNvSpPr>
                <p:nvPr/>
              </p:nvSpPr>
              <p:spPr bwMode="gray">
                <a:xfrm>
                  <a:off x="5147428" y="3482302"/>
                  <a:ext cx="244395" cy="223541"/>
                </a:xfrm>
                <a:custGeom>
                  <a:avLst/>
                  <a:gdLst/>
                  <a:ahLst/>
                  <a:cxnLst>
                    <a:cxn ang="0">
                      <a:pos x="13" y="99"/>
                    </a:cxn>
                    <a:cxn ang="0">
                      <a:pos x="13" y="90"/>
                    </a:cxn>
                    <a:cxn ang="0">
                      <a:pos x="9" y="85"/>
                    </a:cxn>
                    <a:cxn ang="0">
                      <a:pos x="9" y="72"/>
                    </a:cxn>
                    <a:cxn ang="0">
                      <a:pos x="9" y="59"/>
                    </a:cxn>
                    <a:cxn ang="0">
                      <a:pos x="0" y="50"/>
                    </a:cxn>
                    <a:cxn ang="0">
                      <a:pos x="0" y="36"/>
                    </a:cxn>
                    <a:cxn ang="0">
                      <a:pos x="0" y="27"/>
                    </a:cxn>
                    <a:cxn ang="0">
                      <a:pos x="5" y="27"/>
                    </a:cxn>
                    <a:cxn ang="0">
                      <a:pos x="9" y="36"/>
                    </a:cxn>
                    <a:cxn ang="0">
                      <a:pos x="9" y="27"/>
                    </a:cxn>
                    <a:cxn ang="0">
                      <a:pos x="13" y="23"/>
                    </a:cxn>
                    <a:cxn ang="0">
                      <a:pos x="22" y="14"/>
                    </a:cxn>
                    <a:cxn ang="0">
                      <a:pos x="36" y="14"/>
                    </a:cxn>
                    <a:cxn ang="0">
                      <a:pos x="40" y="5"/>
                    </a:cxn>
                    <a:cxn ang="0">
                      <a:pos x="49" y="0"/>
                    </a:cxn>
                    <a:cxn ang="0">
                      <a:pos x="58" y="0"/>
                    </a:cxn>
                    <a:cxn ang="0">
                      <a:pos x="72" y="0"/>
                    </a:cxn>
                    <a:cxn ang="0">
                      <a:pos x="72" y="5"/>
                    </a:cxn>
                    <a:cxn ang="0">
                      <a:pos x="63" y="5"/>
                    </a:cxn>
                    <a:cxn ang="0">
                      <a:pos x="67" y="9"/>
                    </a:cxn>
                    <a:cxn ang="0">
                      <a:pos x="76" y="5"/>
                    </a:cxn>
                    <a:cxn ang="0">
                      <a:pos x="76" y="14"/>
                    </a:cxn>
                    <a:cxn ang="0">
                      <a:pos x="80" y="9"/>
                    </a:cxn>
                    <a:cxn ang="0">
                      <a:pos x="89" y="9"/>
                    </a:cxn>
                    <a:cxn ang="0">
                      <a:pos x="107" y="14"/>
                    </a:cxn>
                    <a:cxn ang="0">
                      <a:pos x="130" y="14"/>
                    </a:cxn>
                    <a:cxn ang="0">
                      <a:pos x="139" y="23"/>
                    </a:cxn>
                    <a:cxn ang="0">
                      <a:pos x="139" y="27"/>
                    </a:cxn>
                    <a:cxn ang="0">
                      <a:pos x="143" y="41"/>
                    </a:cxn>
                    <a:cxn ang="0">
                      <a:pos x="147" y="50"/>
                    </a:cxn>
                    <a:cxn ang="0">
                      <a:pos x="147" y="59"/>
                    </a:cxn>
                    <a:cxn ang="0">
                      <a:pos x="134" y="63"/>
                    </a:cxn>
                    <a:cxn ang="0">
                      <a:pos x="139" y="72"/>
                    </a:cxn>
                    <a:cxn ang="0">
                      <a:pos x="139" y="81"/>
                    </a:cxn>
                    <a:cxn ang="0">
                      <a:pos x="139" y="85"/>
                    </a:cxn>
                    <a:cxn ang="0">
                      <a:pos x="143" y="99"/>
                    </a:cxn>
                    <a:cxn ang="0">
                      <a:pos x="143" y="108"/>
                    </a:cxn>
                    <a:cxn ang="0">
                      <a:pos x="147" y="112"/>
                    </a:cxn>
                    <a:cxn ang="0">
                      <a:pos x="143" y="117"/>
                    </a:cxn>
                    <a:cxn ang="0">
                      <a:pos x="134" y="121"/>
                    </a:cxn>
                    <a:cxn ang="0">
                      <a:pos x="125" y="135"/>
                    </a:cxn>
                    <a:cxn ang="0">
                      <a:pos x="130" y="139"/>
                    </a:cxn>
                    <a:cxn ang="0">
                      <a:pos x="125" y="139"/>
                    </a:cxn>
                    <a:cxn ang="0">
                      <a:pos x="112" y="130"/>
                    </a:cxn>
                    <a:cxn ang="0">
                      <a:pos x="98" y="135"/>
                    </a:cxn>
                    <a:cxn ang="0">
                      <a:pos x="94" y="130"/>
                    </a:cxn>
                    <a:cxn ang="0">
                      <a:pos x="89" y="139"/>
                    </a:cxn>
                    <a:cxn ang="0">
                      <a:pos x="80" y="130"/>
                    </a:cxn>
                    <a:cxn ang="0">
                      <a:pos x="72" y="135"/>
                    </a:cxn>
                    <a:cxn ang="0">
                      <a:pos x="67" y="130"/>
                    </a:cxn>
                    <a:cxn ang="0">
                      <a:pos x="67" y="121"/>
                    </a:cxn>
                    <a:cxn ang="0">
                      <a:pos x="58" y="121"/>
                    </a:cxn>
                    <a:cxn ang="0">
                      <a:pos x="54" y="112"/>
                    </a:cxn>
                    <a:cxn ang="0">
                      <a:pos x="45" y="108"/>
                    </a:cxn>
                    <a:cxn ang="0">
                      <a:pos x="40" y="117"/>
                    </a:cxn>
                    <a:cxn ang="0">
                      <a:pos x="31" y="112"/>
                    </a:cxn>
                    <a:cxn ang="0">
                      <a:pos x="36" y="108"/>
                    </a:cxn>
                    <a:cxn ang="0">
                      <a:pos x="27" y="108"/>
                    </a:cxn>
                    <a:cxn ang="0">
                      <a:pos x="22" y="99"/>
                    </a:cxn>
                    <a:cxn ang="0">
                      <a:pos x="18" y="103"/>
                    </a:cxn>
                    <a:cxn ang="0">
                      <a:pos x="13" y="99"/>
                    </a:cxn>
                  </a:cxnLst>
                  <a:rect l="0" t="0" r="r" b="b"/>
                  <a:pathLst>
                    <a:path w="147" h="139">
                      <a:moveTo>
                        <a:pt x="13" y="99"/>
                      </a:moveTo>
                      <a:lnTo>
                        <a:pt x="13" y="90"/>
                      </a:lnTo>
                      <a:lnTo>
                        <a:pt x="9" y="85"/>
                      </a:lnTo>
                      <a:lnTo>
                        <a:pt x="9" y="72"/>
                      </a:lnTo>
                      <a:lnTo>
                        <a:pt x="9" y="59"/>
                      </a:lnTo>
                      <a:lnTo>
                        <a:pt x="0" y="50"/>
                      </a:lnTo>
                      <a:lnTo>
                        <a:pt x="0" y="36"/>
                      </a:lnTo>
                      <a:lnTo>
                        <a:pt x="0" y="27"/>
                      </a:lnTo>
                      <a:lnTo>
                        <a:pt x="5" y="27"/>
                      </a:lnTo>
                      <a:lnTo>
                        <a:pt x="9" y="36"/>
                      </a:lnTo>
                      <a:lnTo>
                        <a:pt x="9" y="27"/>
                      </a:lnTo>
                      <a:lnTo>
                        <a:pt x="13" y="23"/>
                      </a:lnTo>
                      <a:lnTo>
                        <a:pt x="22" y="14"/>
                      </a:lnTo>
                      <a:lnTo>
                        <a:pt x="36" y="14"/>
                      </a:lnTo>
                      <a:lnTo>
                        <a:pt x="40" y="5"/>
                      </a:lnTo>
                      <a:lnTo>
                        <a:pt x="49" y="0"/>
                      </a:lnTo>
                      <a:lnTo>
                        <a:pt x="58" y="0"/>
                      </a:lnTo>
                      <a:lnTo>
                        <a:pt x="72" y="0"/>
                      </a:lnTo>
                      <a:lnTo>
                        <a:pt x="72" y="5"/>
                      </a:lnTo>
                      <a:lnTo>
                        <a:pt x="63" y="5"/>
                      </a:lnTo>
                      <a:lnTo>
                        <a:pt x="67" y="9"/>
                      </a:lnTo>
                      <a:lnTo>
                        <a:pt x="76" y="5"/>
                      </a:lnTo>
                      <a:lnTo>
                        <a:pt x="76" y="14"/>
                      </a:lnTo>
                      <a:lnTo>
                        <a:pt x="80" y="9"/>
                      </a:lnTo>
                      <a:lnTo>
                        <a:pt x="89" y="9"/>
                      </a:lnTo>
                      <a:lnTo>
                        <a:pt x="107" y="14"/>
                      </a:lnTo>
                      <a:lnTo>
                        <a:pt x="130" y="14"/>
                      </a:lnTo>
                      <a:lnTo>
                        <a:pt x="139" y="23"/>
                      </a:lnTo>
                      <a:lnTo>
                        <a:pt x="139" y="27"/>
                      </a:lnTo>
                      <a:lnTo>
                        <a:pt x="143" y="41"/>
                      </a:lnTo>
                      <a:lnTo>
                        <a:pt x="147" y="50"/>
                      </a:lnTo>
                      <a:lnTo>
                        <a:pt x="147" y="59"/>
                      </a:lnTo>
                      <a:lnTo>
                        <a:pt x="134" y="63"/>
                      </a:lnTo>
                      <a:lnTo>
                        <a:pt x="139" y="72"/>
                      </a:lnTo>
                      <a:lnTo>
                        <a:pt x="139" y="81"/>
                      </a:lnTo>
                      <a:lnTo>
                        <a:pt x="139" y="85"/>
                      </a:lnTo>
                      <a:lnTo>
                        <a:pt x="143" y="99"/>
                      </a:lnTo>
                      <a:lnTo>
                        <a:pt x="143" y="108"/>
                      </a:lnTo>
                      <a:lnTo>
                        <a:pt x="147" y="112"/>
                      </a:lnTo>
                      <a:lnTo>
                        <a:pt x="143" y="117"/>
                      </a:lnTo>
                      <a:lnTo>
                        <a:pt x="134" y="121"/>
                      </a:lnTo>
                      <a:lnTo>
                        <a:pt x="125" y="135"/>
                      </a:lnTo>
                      <a:lnTo>
                        <a:pt x="130" y="139"/>
                      </a:lnTo>
                      <a:lnTo>
                        <a:pt x="125" y="139"/>
                      </a:lnTo>
                      <a:lnTo>
                        <a:pt x="112" y="130"/>
                      </a:lnTo>
                      <a:lnTo>
                        <a:pt x="98" y="135"/>
                      </a:lnTo>
                      <a:lnTo>
                        <a:pt x="94" y="130"/>
                      </a:lnTo>
                      <a:lnTo>
                        <a:pt x="89" y="139"/>
                      </a:lnTo>
                      <a:lnTo>
                        <a:pt x="80" y="130"/>
                      </a:lnTo>
                      <a:lnTo>
                        <a:pt x="72" y="135"/>
                      </a:lnTo>
                      <a:lnTo>
                        <a:pt x="67" y="130"/>
                      </a:lnTo>
                      <a:lnTo>
                        <a:pt x="67" y="121"/>
                      </a:lnTo>
                      <a:lnTo>
                        <a:pt x="58" y="121"/>
                      </a:lnTo>
                      <a:lnTo>
                        <a:pt x="54" y="112"/>
                      </a:lnTo>
                      <a:lnTo>
                        <a:pt x="45" y="108"/>
                      </a:lnTo>
                      <a:lnTo>
                        <a:pt x="40" y="117"/>
                      </a:lnTo>
                      <a:lnTo>
                        <a:pt x="31" y="112"/>
                      </a:lnTo>
                      <a:lnTo>
                        <a:pt x="36" y="108"/>
                      </a:lnTo>
                      <a:lnTo>
                        <a:pt x="27" y="108"/>
                      </a:lnTo>
                      <a:lnTo>
                        <a:pt x="22" y="99"/>
                      </a:lnTo>
                      <a:lnTo>
                        <a:pt x="18" y="103"/>
                      </a:lnTo>
                      <a:lnTo>
                        <a:pt x="13" y="9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1" name="Freeform 188"/>
                <p:cNvSpPr>
                  <a:spLocks noEditPoints="1"/>
                </p:cNvSpPr>
                <p:nvPr/>
              </p:nvSpPr>
              <p:spPr bwMode="gray">
                <a:xfrm>
                  <a:off x="4412577" y="3935816"/>
                  <a:ext cx="267672" cy="287870"/>
                </a:xfrm>
                <a:custGeom>
                  <a:avLst/>
                  <a:gdLst/>
                  <a:ahLst/>
                  <a:cxnLst>
                    <a:cxn ang="0">
                      <a:pos x="0" y="174"/>
                    </a:cxn>
                    <a:cxn ang="0">
                      <a:pos x="0" y="179"/>
                    </a:cxn>
                    <a:cxn ang="0">
                      <a:pos x="9" y="179"/>
                    </a:cxn>
                    <a:cxn ang="0">
                      <a:pos x="9" y="174"/>
                    </a:cxn>
                    <a:cxn ang="0">
                      <a:pos x="0" y="174"/>
                    </a:cxn>
                    <a:cxn ang="0">
                      <a:pos x="120" y="4"/>
                    </a:cxn>
                    <a:cxn ang="0">
                      <a:pos x="120" y="13"/>
                    </a:cxn>
                    <a:cxn ang="0">
                      <a:pos x="120" y="27"/>
                    </a:cxn>
                    <a:cxn ang="0">
                      <a:pos x="120" y="31"/>
                    </a:cxn>
                    <a:cxn ang="0">
                      <a:pos x="120" y="31"/>
                    </a:cxn>
                    <a:cxn ang="0">
                      <a:pos x="120" y="40"/>
                    </a:cxn>
                    <a:cxn ang="0">
                      <a:pos x="116" y="54"/>
                    </a:cxn>
                    <a:cxn ang="0">
                      <a:pos x="112" y="58"/>
                    </a:cxn>
                    <a:cxn ang="0">
                      <a:pos x="112" y="67"/>
                    </a:cxn>
                    <a:cxn ang="0">
                      <a:pos x="116" y="72"/>
                    </a:cxn>
                    <a:cxn ang="0">
                      <a:pos x="116" y="72"/>
                    </a:cxn>
                    <a:cxn ang="0">
                      <a:pos x="116" y="76"/>
                    </a:cxn>
                    <a:cxn ang="0">
                      <a:pos x="120" y="80"/>
                    </a:cxn>
                    <a:cxn ang="0">
                      <a:pos x="120" y="89"/>
                    </a:cxn>
                    <a:cxn ang="0">
                      <a:pos x="120" y="98"/>
                    </a:cxn>
                    <a:cxn ang="0">
                      <a:pos x="120" y="98"/>
                    </a:cxn>
                    <a:cxn ang="0">
                      <a:pos x="125" y="94"/>
                    </a:cxn>
                    <a:cxn ang="0">
                      <a:pos x="134" y="98"/>
                    </a:cxn>
                    <a:cxn ang="0">
                      <a:pos x="138" y="98"/>
                    </a:cxn>
                    <a:cxn ang="0">
                      <a:pos x="143" y="94"/>
                    </a:cxn>
                    <a:cxn ang="0">
                      <a:pos x="143" y="85"/>
                    </a:cxn>
                    <a:cxn ang="0">
                      <a:pos x="147" y="85"/>
                    </a:cxn>
                    <a:cxn ang="0">
                      <a:pos x="143" y="76"/>
                    </a:cxn>
                    <a:cxn ang="0">
                      <a:pos x="147" y="67"/>
                    </a:cxn>
                    <a:cxn ang="0">
                      <a:pos x="138" y="54"/>
                    </a:cxn>
                    <a:cxn ang="0">
                      <a:pos x="147" y="49"/>
                    </a:cxn>
                    <a:cxn ang="0">
                      <a:pos x="147" y="40"/>
                    </a:cxn>
                    <a:cxn ang="0">
                      <a:pos x="147" y="36"/>
                    </a:cxn>
                    <a:cxn ang="0">
                      <a:pos x="152" y="22"/>
                    </a:cxn>
                    <a:cxn ang="0">
                      <a:pos x="161" y="13"/>
                    </a:cxn>
                    <a:cxn ang="0">
                      <a:pos x="152" y="9"/>
                    </a:cxn>
                    <a:cxn ang="0">
                      <a:pos x="134" y="9"/>
                    </a:cxn>
                    <a:cxn ang="0">
                      <a:pos x="129" y="0"/>
                    </a:cxn>
                    <a:cxn ang="0">
                      <a:pos x="120" y="4"/>
                    </a:cxn>
                  </a:cxnLst>
                  <a:rect l="0" t="0" r="r" b="b"/>
                  <a:pathLst>
                    <a:path w="161" h="179">
                      <a:moveTo>
                        <a:pt x="0" y="174"/>
                      </a:moveTo>
                      <a:lnTo>
                        <a:pt x="0" y="179"/>
                      </a:lnTo>
                      <a:lnTo>
                        <a:pt x="9" y="179"/>
                      </a:lnTo>
                      <a:lnTo>
                        <a:pt x="9" y="174"/>
                      </a:lnTo>
                      <a:lnTo>
                        <a:pt x="0" y="174"/>
                      </a:lnTo>
                      <a:close/>
                      <a:moveTo>
                        <a:pt x="120" y="4"/>
                      </a:moveTo>
                      <a:lnTo>
                        <a:pt x="120" y="13"/>
                      </a:lnTo>
                      <a:lnTo>
                        <a:pt x="120" y="27"/>
                      </a:lnTo>
                      <a:lnTo>
                        <a:pt x="120" y="31"/>
                      </a:lnTo>
                      <a:lnTo>
                        <a:pt x="120" y="31"/>
                      </a:lnTo>
                      <a:lnTo>
                        <a:pt x="120" y="40"/>
                      </a:lnTo>
                      <a:lnTo>
                        <a:pt x="116" y="54"/>
                      </a:lnTo>
                      <a:lnTo>
                        <a:pt x="112" y="58"/>
                      </a:lnTo>
                      <a:lnTo>
                        <a:pt x="112" y="67"/>
                      </a:lnTo>
                      <a:lnTo>
                        <a:pt x="116" y="72"/>
                      </a:lnTo>
                      <a:lnTo>
                        <a:pt x="116" y="72"/>
                      </a:lnTo>
                      <a:lnTo>
                        <a:pt x="116" y="76"/>
                      </a:lnTo>
                      <a:lnTo>
                        <a:pt x="120" y="80"/>
                      </a:lnTo>
                      <a:lnTo>
                        <a:pt x="120" y="89"/>
                      </a:lnTo>
                      <a:lnTo>
                        <a:pt x="120" y="98"/>
                      </a:lnTo>
                      <a:lnTo>
                        <a:pt x="120" y="98"/>
                      </a:lnTo>
                      <a:lnTo>
                        <a:pt x="125" y="94"/>
                      </a:lnTo>
                      <a:lnTo>
                        <a:pt x="134" y="98"/>
                      </a:lnTo>
                      <a:lnTo>
                        <a:pt x="138" y="98"/>
                      </a:lnTo>
                      <a:lnTo>
                        <a:pt x="143" y="94"/>
                      </a:lnTo>
                      <a:lnTo>
                        <a:pt x="143" y="85"/>
                      </a:lnTo>
                      <a:lnTo>
                        <a:pt x="147" y="85"/>
                      </a:lnTo>
                      <a:lnTo>
                        <a:pt x="143" y="76"/>
                      </a:lnTo>
                      <a:lnTo>
                        <a:pt x="147" y="67"/>
                      </a:lnTo>
                      <a:lnTo>
                        <a:pt x="138" y="54"/>
                      </a:lnTo>
                      <a:lnTo>
                        <a:pt x="147" y="49"/>
                      </a:lnTo>
                      <a:lnTo>
                        <a:pt x="147" y="40"/>
                      </a:lnTo>
                      <a:lnTo>
                        <a:pt x="147" y="36"/>
                      </a:lnTo>
                      <a:lnTo>
                        <a:pt x="152" y="22"/>
                      </a:lnTo>
                      <a:lnTo>
                        <a:pt x="161" y="13"/>
                      </a:lnTo>
                      <a:lnTo>
                        <a:pt x="152" y="9"/>
                      </a:lnTo>
                      <a:lnTo>
                        <a:pt x="134" y="9"/>
                      </a:lnTo>
                      <a:lnTo>
                        <a:pt x="129" y="0"/>
                      </a:lnTo>
                      <a:lnTo>
                        <a:pt x="120" y="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2" name="Freeform 189"/>
                <p:cNvSpPr>
                  <a:spLocks/>
                </p:cNvSpPr>
                <p:nvPr/>
              </p:nvSpPr>
              <p:spPr bwMode="gray">
                <a:xfrm>
                  <a:off x="5303708" y="3734791"/>
                  <a:ext cx="214470" cy="157604"/>
                </a:xfrm>
                <a:custGeom>
                  <a:avLst/>
                  <a:gdLst/>
                  <a:ahLst/>
                  <a:cxnLst>
                    <a:cxn ang="0">
                      <a:pos x="0" y="45"/>
                    </a:cxn>
                    <a:cxn ang="0">
                      <a:pos x="4" y="54"/>
                    </a:cxn>
                    <a:cxn ang="0">
                      <a:pos x="4" y="62"/>
                    </a:cxn>
                    <a:cxn ang="0">
                      <a:pos x="13" y="71"/>
                    </a:cxn>
                    <a:cxn ang="0">
                      <a:pos x="22" y="76"/>
                    </a:cxn>
                    <a:cxn ang="0">
                      <a:pos x="27" y="76"/>
                    </a:cxn>
                    <a:cxn ang="0">
                      <a:pos x="27" y="80"/>
                    </a:cxn>
                    <a:cxn ang="0">
                      <a:pos x="31" y="80"/>
                    </a:cxn>
                    <a:cxn ang="0">
                      <a:pos x="36" y="80"/>
                    </a:cxn>
                    <a:cxn ang="0">
                      <a:pos x="36" y="89"/>
                    </a:cxn>
                    <a:cxn ang="0">
                      <a:pos x="49" y="94"/>
                    </a:cxn>
                    <a:cxn ang="0">
                      <a:pos x="62" y="98"/>
                    </a:cxn>
                    <a:cxn ang="0">
                      <a:pos x="76" y="98"/>
                    </a:cxn>
                    <a:cxn ang="0">
                      <a:pos x="85" y="89"/>
                    </a:cxn>
                    <a:cxn ang="0">
                      <a:pos x="98" y="85"/>
                    </a:cxn>
                    <a:cxn ang="0">
                      <a:pos x="116" y="94"/>
                    </a:cxn>
                    <a:cxn ang="0">
                      <a:pos x="116" y="85"/>
                    </a:cxn>
                    <a:cxn ang="0">
                      <a:pos x="120" y="80"/>
                    </a:cxn>
                    <a:cxn ang="0">
                      <a:pos x="120" y="67"/>
                    </a:cxn>
                    <a:cxn ang="0">
                      <a:pos x="120" y="71"/>
                    </a:cxn>
                    <a:cxn ang="0">
                      <a:pos x="129" y="71"/>
                    </a:cxn>
                    <a:cxn ang="0">
                      <a:pos x="129" y="62"/>
                    </a:cxn>
                    <a:cxn ang="0">
                      <a:pos x="125" y="62"/>
                    </a:cxn>
                    <a:cxn ang="0">
                      <a:pos x="116" y="67"/>
                    </a:cxn>
                    <a:cxn ang="0">
                      <a:pos x="112" y="62"/>
                    </a:cxn>
                    <a:cxn ang="0">
                      <a:pos x="107" y="58"/>
                    </a:cxn>
                    <a:cxn ang="0">
                      <a:pos x="112" y="40"/>
                    </a:cxn>
                    <a:cxn ang="0">
                      <a:pos x="107" y="27"/>
                    </a:cxn>
                    <a:cxn ang="0">
                      <a:pos x="103" y="18"/>
                    </a:cxn>
                    <a:cxn ang="0">
                      <a:pos x="89" y="0"/>
                    </a:cxn>
                    <a:cxn ang="0">
                      <a:pos x="67" y="9"/>
                    </a:cxn>
                    <a:cxn ang="0">
                      <a:pos x="40" y="4"/>
                    </a:cxn>
                    <a:cxn ang="0">
                      <a:pos x="36" y="9"/>
                    </a:cxn>
                    <a:cxn ang="0">
                      <a:pos x="36" y="13"/>
                    </a:cxn>
                    <a:cxn ang="0">
                      <a:pos x="22" y="18"/>
                    </a:cxn>
                    <a:cxn ang="0">
                      <a:pos x="13" y="36"/>
                    </a:cxn>
                    <a:cxn ang="0">
                      <a:pos x="13" y="40"/>
                    </a:cxn>
                    <a:cxn ang="0">
                      <a:pos x="4" y="45"/>
                    </a:cxn>
                    <a:cxn ang="0">
                      <a:pos x="0" y="45"/>
                    </a:cxn>
                  </a:cxnLst>
                  <a:rect l="0" t="0" r="r" b="b"/>
                  <a:pathLst>
                    <a:path w="129" h="98">
                      <a:moveTo>
                        <a:pt x="0" y="45"/>
                      </a:moveTo>
                      <a:lnTo>
                        <a:pt x="4" y="54"/>
                      </a:lnTo>
                      <a:lnTo>
                        <a:pt x="4" y="62"/>
                      </a:lnTo>
                      <a:lnTo>
                        <a:pt x="13" y="71"/>
                      </a:lnTo>
                      <a:lnTo>
                        <a:pt x="22" y="76"/>
                      </a:lnTo>
                      <a:lnTo>
                        <a:pt x="27" y="76"/>
                      </a:lnTo>
                      <a:lnTo>
                        <a:pt x="27" y="80"/>
                      </a:lnTo>
                      <a:lnTo>
                        <a:pt x="31" y="80"/>
                      </a:lnTo>
                      <a:lnTo>
                        <a:pt x="36" y="80"/>
                      </a:lnTo>
                      <a:lnTo>
                        <a:pt x="36" y="89"/>
                      </a:lnTo>
                      <a:lnTo>
                        <a:pt x="49" y="94"/>
                      </a:lnTo>
                      <a:lnTo>
                        <a:pt x="62" y="98"/>
                      </a:lnTo>
                      <a:lnTo>
                        <a:pt x="76" y="98"/>
                      </a:lnTo>
                      <a:lnTo>
                        <a:pt x="85" y="89"/>
                      </a:lnTo>
                      <a:lnTo>
                        <a:pt x="98" y="85"/>
                      </a:lnTo>
                      <a:lnTo>
                        <a:pt x="116" y="94"/>
                      </a:lnTo>
                      <a:lnTo>
                        <a:pt x="116" y="85"/>
                      </a:lnTo>
                      <a:lnTo>
                        <a:pt x="120" y="80"/>
                      </a:lnTo>
                      <a:lnTo>
                        <a:pt x="120" y="67"/>
                      </a:lnTo>
                      <a:lnTo>
                        <a:pt x="120" y="71"/>
                      </a:lnTo>
                      <a:lnTo>
                        <a:pt x="129" y="71"/>
                      </a:lnTo>
                      <a:lnTo>
                        <a:pt x="129" y="62"/>
                      </a:lnTo>
                      <a:lnTo>
                        <a:pt x="125" y="62"/>
                      </a:lnTo>
                      <a:lnTo>
                        <a:pt x="116" y="67"/>
                      </a:lnTo>
                      <a:lnTo>
                        <a:pt x="112" y="62"/>
                      </a:lnTo>
                      <a:lnTo>
                        <a:pt x="107" y="58"/>
                      </a:lnTo>
                      <a:lnTo>
                        <a:pt x="112" y="40"/>
                      </a:lnTo>
                      <a:lnTo>
                        <a:pt x="107" y="27"/>
                      </a:lnTo>
                      <a:lnTo>
                        <a:pt x="103" y="18"/>
                      </a:lnTo>
                      <a:lnTo>
                        <a:pt x="89" y="0"/>
                      </a:lnTo>
                      <a:lnTo>
                        <a:pt x="67" y="9"/>
                      </a:lnTo>
                      <a:lnTo>
                        <a:pt x="40" y="4"/>
                      </a:lnTo>
                      <a:lnTo>
                        <a:pt x="36" y="9"/>
                      </a:lnTo>
                      <a:lnTo>
                        <a:pt x="36" y="13"/>
                      </a:lnTo>
                      <a:lnTo>
                        <a:pt x="22" y="18"/>
                      </a:lnTo>
                      <a:lnTo>
                        <a:pt x="13" y="36"/>
                      </a:lnTo>
                      <a:lnTo>
                        <a:pt x="13" y="40"/>
                      </a:lnTo>
                      <a:lnTo>
                        <a:pt x="4" y="45"/>
                      </a:lnTo>
                      <a:lnTo>
                        <a:pt x="0" y="4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3" name="Freeform 190"/>
                <p:cNvSpPr>
                  <a:spLocks/>
                </p:cNvSpPr>
                <p:nvPr/>
              </p:nvSpPr>
              <p:spPr bwMode="gray">
                <a:xfrm>
                  <a:off x="5213930" y="3691369"/>
                  <a:ext cx="141318" cy="49855"/>
                </a:xfrm>
                <a:custGeom>
                  <a:avLst/>
                  <a:gdLst/>
                  <a:ahLst/>
                  <a:cxnLst>
                    <a:cxn ang="0">
                      <a:pos x="0" y="22"/>
                    </a:cxn>
                    <a:cxn ang="0">
                      <a:pos x="5" y="18"/>
                    </a:cxn>
                    <a:cxn ang="0">
                      <a:pos x="14" y="18"/>
                    </a:cxn>
                    <a:cxn ang="0">
                      <a:pos x="18" y="13"/>
                    </a:cxn>
                    <a:cxn ang="0">
                      <a:pos x="23" y="5"/>
                    </a:cxn>
                    <a:cxn ang="0">
                      <a:pos x="27" y="0"/>
                    </a:cxn>
                    <a:cxn ang="0">
                      <a:pos x="32" y="5"/>
                    </a:cxn>
                    <a:cxn ang="0">
                      <a:pos x="40" y="0"/>
                    </a:cxn>
                    <a:cxn ang="0">
                      <a:pos x="49" y="9"/>
                    </a:cxn>
                    <a:cxn ang="0">
                      <a:pos x="54" y="0"/>
                    </a:cxn>
                    <a:cxn ang="0">
                      <a:pos x="58" y="5"/>
                    </a:cxn>
                    <a:cxn ang="0">
                      <a:pos x="72" y="0"/>
                    </a:cxn>
                    <a:cxn ang="0">
                      <a:pos x="85" y="9"/>
                    </a:cxn>
                    <a:cxn ang="0">
                      <a:pos x="81" y="22"/>
                    </a:cxn>
                    <a:cxn ang="0">
                      <a:pos x="72" y="22"/>
                    </a:cxn>
                    <a:cxn ang="0">
                      <a:pos x="67" y="18"/>
                    </a:cxn>
                    <a:cxn ang="0">
                      <a:pos x="63" y="22"/>
                    </a:cxn>
                    <a:cxn ang="0">
                      <a:pos x="54" y="18"/>
                    </a:cxn>
                    <a:cxn ang="0">
                      <a:pos x="45" y="27"/>
                    </a:cxn>
                    <a:cxn ang="0">
                      <a:pos x="36" y="27"/>
                    </a:cxn>
                    <a:cxn ang="0">
                      <a:pos x="32" y="31"/>
                    </a:cxn>
                    <a:cxn ang="0">
                      <a:pos x="14" y="31"/>
                    </a:cxn>
                    <a:cxn ang="0">
                      <a:pos x="9" y="27"/>
                    </a:cxn>
                    <a:cxn ang="0">
                      <a:pos x="9" y="22"/>
                    </a:cxn>
                    <a:cxn ang="0">
                      <a:pos x="5" y="22"/>
                    </a:cxn>
                    <a:cxn ang="0">
                      <a:pos x="0" y="22"/>
                    </a:cxn>
                  </a:cxnLst>
                  <a:rect l="0" t="0" r="r" b="b"/>
                  <a:pathLst>
                    <a:path w="85" h="31">
                      <a:moveTo>
                        <a:pt x="0" y="22"/>
                      </a:moveTo>
                      <a:lnTo>
                        <a:pt x="5" y="18"/>
                      </a:lnTo>
                      <a:lnTo>
                        <a:pt x="14" y="18"/>
                      </a:lnTo>
                      <a:lnTo>
                        <a:pt x="18" y="13"/>
                      </a:lnTo>
                      <a:lnTo>
                        <a:pt x="23" y="5"/>
                      </a:lnTo>
                      <a:lnTo>
                        <a:pt x="27" y="0"/>
                      </a:lnTo>
                      <a:lnTo>
                        <a:pt x="32" y="5"/>
                      </a:lnTo>
                      <a:lnTo>
                        <a:pt x="40" y="0"/>
                      </a:lnTo>
                      <a:lnTo>
                        <a:pt x="49" y="9"/>
                      </a:lnTo>
                      <a:lnTo>
                        <a:pt x="54" y="0"/>
                      </a:lnTo>
                      <a:lnTo>
                        <a:pt x="58" y="5"/>
                      </a:lnTo>
                      <a:lnTo>
                        <a:pt x="72" y="0"/>
                      </a:lnTo>
                      <a:lnTo>
                        <a:pt x="85" y="9"/>
                      </a:lnTo>
                      <a:lnTo>
                        <a:pt x="81" y="22"/>
                      </a:lnTo>
                      <a:lnTo>
                        <a:pt x="72" y="22"/>
                      </a:lnTo>
                      <a:lnTo>
                        <a:pt x="67" y="18"/>
                      </a:lnTo>
                      <a:lnTo>
                        <a:pt x="63" y="22"/>
                      </a:lnTo>
                      <a:lnTo>
                        <a:pt x="54" y="18"/>
                      </a:lnTo>
                      <a:lnTo>
                        <a:pt x="45" y="27"/>
                      </a:lnTo>
                      <a:lnTo>
                        <a:pt x="36" y="27"/>
                      </a:lnTo>
                      <a:lnTo>
                        <a:pt x="32" y="31"/>
                      </a:lnTo>
                      <a:lnTo>
                        <a:pt x="14" y="31"/>
                      </a:lnTo>
                      <a:lnTo>
                        <a:pt x="9" y="27"/>
                      </a:lnTo>
                      <a:lnTo>
                        <a:pt x="9" y="22"/>
                      </a:lnTo>
                      <a:lnTo>
                        <a:pt x="5" y="22"/>
                      </a:lnTo>
                      <a:lnTo>
                        <a:pt x="0" y="22"/>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4" name="Freeform 191"/>
                <p:cNvSpPr>
                  <a:spLocks/>
                </p:cNvSpPr>
                <p:nvPr/>
              </p:nvSpPr>
              <p:spPr bwMode="gray">
                <a:xfrm>
                  <a:off x="5132465" y="3784645"/>
                  <a:ext cx="74815" cy="43422"/>
                </a:xfrm>
                <a:custGeom>
                  <a:avLst/>
                  <a:gdLst/>
                  <a:ahLst/>
                  <a:cxnLst>
                    <a:cxn ang="0">
                      <a:pos x="5" y="27"/>
                    </a:cxn>
                    <a:cxn ang="0">
                      <a:pos x="5" y="27"/>
                    </a:cxn>
                    <a:cxn ang="0">
                      <a:pos x="5" y="27"/>
                    </a:cxn>
                    <a:cxn ang="0">
                      <a:pos x="14" y="27"/>
                    </a:cxn>
                    <a:cxn ang="0">
                      <a:pos x="14" y="27"/>
                    </a:cxn>
                    <a:cxn ang="0">
                      <a:pos x="18" y="23"/>
                    </a:cxn>
                    <a:cxn ang="0">
                      <a:pos x="22" y="27"/>
                    </a:cxn>
                    <a:cxn ang="0">
                      <a:pos x="27" y="27"/>
                    </a:cxn>
                    <a:cxn ang="0">
                      <a:pos x="27" y="27"/>
                    </a:cxn>
                    <a:cxn ang="0">
                      <a:pos x="27" y="23"/>
                    </a:cxn>
                    <a:cxn ang="0">
                      <a:pos x="31" y="18"/>
                    </a:cxn>
                    <a:cxn ang="0">
                      <a:pos x="31" y="18"/>
                    </a:cxn>
                    <a:cxn ang="0">
                      <a:pos x="31" y="14"/>
                    </a:cxn>
                    <a:cxn ang="0">
                      <a:pos x="31" y="14"/>
                    </a:cxn>
                    <a:cxn ang="0">
                      <a:pos x="36" y="14"/>
                    </a:cxn>
                    <a:cxn ang="0">
                      <a:pos x="36" y="9"/>
                    </a:cxn>
                    <a:cxn ang="0">
                      <a:pos x="40" y="9"/>
                    </a:cxn>
                    <a:cxn ang="0">
                      <a:pos x="40" y="9"/>
                    </a:cxn>
                    <a:cxn ang="0">
                      <a:pos x="40" y="5"/>
                    </a:cxn>
                    <a:cxn ang="0">
                      <a:pos x="45" y="9"/>
                    </a:cxn>
                    <a:cxn ang="0">
                      <a:pos x="45" y="9"/>
                    </a:cxn>
                    <a:cxn ang="0">
                      <a:pos x="40" y="0"/>
                    </a:cxn>
                    <a:cxn ang="0">
                      <a:pos x="27" y="5"/>
                    </a:cxn>
                    <a:cxn ang="0">
                      <a:pos x="18" y="9"/>
                    </a:cxn>
                    <a:cxn ang="0">
                      <a:pos x="5" y="9"/>
                    </a:cxn>
                    <a:cxn ang="0">
                      <a:pos x="0" y="9"/>
                    </a:cxn>
                    <a:cxn ang="0">
                      <a:pos x="5" y="14"/>
                    </a:cxn>
                    <a:cxn ang="0">
                      <a:pos x="5" y="18"/>
                    </a:cxn>
                    <a:cxn ang="0">
                      <a:pos x="9" y="27"/>
                    </a:cxn>
                    <a:cxn ang="0">
                      <a:pos x="5" y="27"/>
                    </a:cxn>
                  </a:cxnLst>
                  <a:rect l="0" t="0" r="r" b="b"/>
                  <a:pathLst>
                    <a:path w="45" h="27">
                      <a:moveTo>
                        <a:pt x="5" y="27"/>
                      </a:moveTo>
                      <a:lnTo>
                        <a:pt x="5" y="27"/>
                      </a:lnTo>
                      <a:lnTo>
                        <a:pt x="5" y="27"/>
                      </a:lnTo>
                      <a:lnTo>
                        <a:pt x="14" y="27"/>
                      </a:lnTo>
                      <a:lnTo>
                        <a:pt x="14" y="27"/>
                      </a:lnTo>
                      <a:lnTo>
                        <a:pt x="18" y="23"/>
                      </a:lnTo>
                      <a:lnTo>
                        <a:pt x="22" y="27"/>
                      </a:lnTo>
                      <a:lnTo>
                        <a:pt x="27" y="27"/>
                      </a:lnTo>
                      <a:lnTo>
                        <a:pt x="27" y="27"/>
                      </a:lnTo>
                      <a:lnTo>
                        <a:pt x="27" y="23"/>
                      </a:lnTo>
                      <a:lnTo>
                        <a:pt x="31" y="18"/>
                      </a:lnTo>
                      <a:lnTo>
                        <a:pt x="31" y="18"/>
                      </a:lnTo>
                      <a:lnTo>
                        <a:pt x="31" y="14"/>
                      </a:lnTo>
                      <a:lnTo>
                        <a:pt x="31" y="14"/>
                      </a:lnTo>
                      <a:lnTo>
                        <a:pt x="36" y="14"/>
                      </a:lnTo>
                      <a:lnTo>
                        <a:pt x="36" y="9"/>
                      </a:lnTo>
                      <a:lnTo>
                        <a:pt x="40" y="9"/>
                      </a:lnTo>
                      <a:lnTo>
                        <a:pt x="40" y="9"/>
                      </a:lnTo>
                      <a:lnTo>
                        <a:pt x="40" y="5"/>
                      </a:lnTo>
                      <a:lnTo>
                        <a:pt x="45" y="9"/>
                      </a:lnTo>
                      <a:lnTo>
                        <a:pt x="45" y="9"/>
                      </a:lnTo>
                      <a:lnTo>
                        <a:pt x="40" y="0"/>
                      </a:lnTo>
                      <a:lnTo>
                        <a:pt x="27" y="5"/>
                      </a:lnTo>
                      <a:lnTo>
                        <a:pt x="18" y="9"/>
                      </a:lnTo>
                      <a:lnTo>
                        <a:pt x="5" y="9"/>
                      </a:lnTo>
                      <a:lnTo>
                        <a:pt x="0" y="9"/>
                      </a:lnTo>
                      <a:lnTo>
                        <a:pt x="5" y="14"/>
                      </a:lnTo>
                      <a:lnTo>
                        <a:pt x="5" y="18"/>
                      </a:lnTo>
                      <a:lnTo>
                        <a:pt x="9" y="27"/>
                      </a:lnTo>
                      <a:lnTo>
                        <a:pt x="5" y="27"/>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5" name="Freeform 192"/>
                <p:cNvSpPr>
                  <a:spLocks noEditPoints="1"/>
                </p:cNvSpPr>
                <p:nvPr/>
              </p:nvSpPr>
              <p:spPr bwMode="gray">
                <a:xfrm>
                  <a:off x="5080926" y="2757000"/>
                  <a:ext cx="310898" cy="704395"/>
                </a:xfrm>
                <a:custGeom>
                  <a:avLst/>
                  <a:gdLst/>
                  <a:ahLst/>
                  <a:cxnLst>
                    <a:cxn ang="0">
                      <a:pos x="0" y="340"/>
                    </a:cxn>
                    <a:cxn ang="0">
                      <a:pos x="9" y="358"/>
                    </a:cxn>
                    <a:cxn ang="0">
                      <a:pos x="13" y="358"/>
                    </a:cxn>
                    <a:cxn ang="0">
                      <a:pos x="9" y="371"/>
                    </a:cxn>
                    <a:cxn ang="0">
                      <a:pos x="13" y="384"/>
                    </a:cxn>
                    <a:cxn ang="0">
                      <a:pos x="27" y="402"/>
                    </a:cxn>
                    <a:cxn ang="0">
                      <a:pos x="22" y="411"/>
                    </a:cxn>
                    <a:cxn ang="0">
                      <a:pos x="22" y="429"/>
                    </a:cxn>
                    <a:cxn ang="0">
                      <a:pos x="31" y="438"/>
                    </a:cxn>
                    <a:cxn ang="0">
                      <a:pos x="45" y="434"/>
                    </a:cxn>
                    <a:cxn ang="0">
                      <a:pos x="45" y="420"/>
                    </a:cxn>
                    <a:cxn ang="0">
                      <a:pos x="53" y="416"/>
                    </a:cxn>
                    <a:cxn ang="0">
                      <a:pos x="76" y="407"/>
                    </a:cxn>
                    <a:cxn ang="0">
                      <a:pos x="85" y="358"/>
                    </a:cxn>
                    <a:cxn ang="0">
                      <a:pos x="112" y="340"/>
                    </a:cxn>
                    <a:cxn ang="0">
                      <a:pos x="116" y="317"/>
                    </a:cxn>
                    <a:cxn ang="0">
                      <a:pos x="98" y="295"/>
                    </a:cxn>
                    <a:cxn ang="0">
                      <a:pos x="94" y="282"/>
                    </a:cxn>
                    <a:cxn ang="0">
                      <a:pos x="98" y="259"/>
                    </a:cxn>
                    <a:cxn ang="0">
                      <a:pos x="98" y="241"/>
                    </a:cxn>
                    <a:cxn ang="0">
                      <a:pos x="98" y="233"/>
                    </a:cxn>
                    <a:cxn ang="0">
                      <a:pos x="103" y="224"/>
                    </a:cxn>
                    <a:cxn ang="0">
                      <a:pos x="103" y="215"/>
                    </a:cxn>
                    <a:cxn ang="0">
                      <a:pos x="116" y="210"/>
                    </a:cxn>
                    <a:cxn ang="0">
                      <a:pos x="125" y="201"/>
                    </a:cxn>
                    <a:cxn ang="0">
                      <a:pos x="138" y="188"/>
                    </a:cxn>
                    <a:cxn ang="0">
                      <a:pos x="143" y="165"/>
                    </a:cxn>
                    <a:cxn ang="0">
                      <a:pos x="161" y="139"/>
                    </a:cxn>
                    <a:cxn ang="0">
                      <a:pos x="165" y="125"/>
                    </a:cxn>
                    <a:cxn ang="0">
                      <a:pos x="174" y="125"/>
                    </a:cxn>
                    <a:cxn ang="0">
                      <a:pos x="183" y="112"/>
                    </a:cxn>
                    <a:cxn ang="0">
                      <a:pos x="187" y="81"/>
                    </a:cxn>
                    <a:cxn ang="0">
                      <a:pos x="179" y="36"/>
                    </a:cxn>
                    <a:cxn ang="0">
                      <a:pos x="152" y="14"/>
                    </a:cxn>
                    <a:cxn ang="0">
                      <a:pos x="129" y="0"/>
                    </a:cxn>
                    <a:cxn ang="0">
                      <a:pos x="125" y="22"/>
                    </a:cxn>
                    <a:cxn ang="0">
                      <a:pos x="98" y="22"/>
                    </a:cxn>
                    <a:cxn ang="0">
                      <a:pos x="98" y="40"/>
                    </a:cxn>
                    <a:cxn ang="0">
                      <a:pos x="80" y="49"/>
                    </a:cxn>
                    <a:cxn ang="0">
                      <a:pos x="80" y="81"/>
                    </a:cxn>
                    <a:cxn ang="0">
                      <a:pos x="62" y="112"/>
                    </a:cxn>
                    <a:cxn ang="0">
                      <a:pos x="53" y="116"/>
                    </a:cxn>
                    <a:cxn ang="0">
                      <a:pos x="49" y="139"/>
                    </a:cxn>
                    <a:cxn ang="0">
                      <a:pos x="45" y="179"/>
                    </a:cxn>
                    <a:cxn ang="0">
                      <a:pos x="27" y="179"/>
                    </a:cxn>
                    <a:cxn ang="0">
                      <a:pos x="13" y="201"/>
                    </a:cxn>
                    <a:cxn ang="0">
                      <a:pos x="13" y="210"/>
                    </a:cxn>
                    <a:cxn ang="0">
                      <a:pos x="27" y="273"/>
                    </a:cxn>
                    <a:cxn ang="0">
                      <a:pos x="22" y="313"/>
                    </a:cxn>
                    <a:cxn ang="0">
                      <a:pos x="13" y="331"/>
                    </a:cxn>
                    <a:cxn ang="0">
                      <a:pos x="4" y="340"/>
                    </a:cxn>
                    <a:cxn ang="0">
                      <a:pos x="80" y="402"/>
                    </a:cxn>
                    <a:cxn ang="0">
                      <a:pos x="80" y="411"/>
                    </a:cxn>
                    <a:cxn ang="0">
                      <a:pos x="89" y="384"/>
                    </a:cxn>
                    <a:cxn ang="0">
                      <a:pos x="120" y="371"/>
                    </a:cxn>
                    <a:cxn ang="0">
                      <a:pos x="112" y="371"/>
                    </a:cxn>
                    <a:cxn ang="0">
                      <a:pos x="103" y="376"/>
                    </a:cxn>
                    <a:cxn ang="0">
                      <a:pos x="107" y="393"/>
                    </a:cxn>
                    <a:cxn ang="0">
                      <a:pos x="112" y="380"/>
                    </a:cxn>
                    <a:cxn ang="0">
                      <a:pos x="120" y="371"/>
                    </a:cxn>
                  </a:cxnLst>
                  <a:rect l="0" t="0" r="r" b="b"/>
                  <a:pathLst>
                    <a:path w="187" h="438">
                      <a:moveTo>
                        <a:pt x="4" y="340"/>
                      </a:moveTo>
                      <a:lnTo>
                        <a:pt x="0" y="340"/>
                      </a:lnTo>
                      <a:lnTo>
                        <a:pt x="0" y="358"/>
                      </a:lnTo>
                      <a:lnTo>
                        <a:pt x="9" y="358"/>
                      </a:lnTo>
                      <a:lnTo>
                        <a:pt x="9" y="353"/>
                      </a:lnTo>
                      <a:lnTo>
                        <a:pt x="13" y="358"/>
                      </a:lnTo>
                      <a:lnTo>
                        <a:pt x="9" y="367"/>
                      </a:lnTo>
                      <a:lnTo>
                        <a:pt x="9" y="371"/>
                      </a:lnTo>
                      <a:lnTo>
                        <a:pt x="9" y="384"/>
                      </a:lnTo>
                      <a:lnTo>
                        <a:pt x="13" y="384"/>
                      </a:lnTo>
                      <a:lnTo>
                        <a:pt x="18" y="398"/>
                      </a:lnTo>
                      <a:lnTo>
                        <a:pt x="27" y="402"/>
                      </a:lnTo>
                      <a:lnTo>
                        <a:pt x="18" y="411"/>
                      </a:lnTo>
                      <a:lnTo>
                        <a:pt x="22" y="411"/>
                      </a:lnTo>
                      <a:lnTo>
                        <a:pt x="18" y="411"/>
                      </a:lnTo>
                      <a:lnTo>
                        <a:pt x="22" y="429"/>
                      </a:lnTo>
                      <a:lnTo>
                        <a:pt x="22" y="434"/>
                      </a:lnTo>
                      <a:lnTo>
                        <a:pt x="31" y="438"/>
                      </a:lnTo>
                      <a:lnTo>
                        <a:pt x="45" y="438"/>
                      </a:lnTo>
                      <a:lnTo>
                        <a:pt x="45" y="434"/>
                      </a:lnTo>
                      <a:lnTo>
                        <a:pt x="45" y="429"/>
                      </a:lnTo>
                      <a:lnTo>
                        <a:pt x="45" y="420"/>
                      </a:lnTo>
                      <a:lnTo>
                        <a:pt x="53" y="420"/>
                      </a:lnTo>
                      <a:lnTo>
                        <a:pt x="53" y="416"/>
                      </a:lnTo>
                      <a:lnTo>
                        <a:pt x="71" y="416"/>
                      </a:lnTo>
                      <a:lnTo>
                        <a:pt x="76" y="407"/>
                      </a:lnTo>
                      <a:lnTo>
                        <a:pt x="80" y="380"/>
                      </a:lnTo>
                      <a:lnTo>
                        <a:pt x="85" y="358"/>
                      </a:lnTo>
                      <a:lnTo>
                        <a:pt x="94" y="344"/>
                      </a:lnTo>
                      <a:lnTo>
                        <a:pt x="112" y="340"/>
                      </a:lnTo>
                      <a:lnTo>
                        <a:pt x="107" y="331"/>
                      </a:lnTo>
                      <a:lnTo>
                        <a:pt x="116" y="317"/>
                      </a:lnTo>
                      <a:lnTo>
                        <a:pt x="112" y="308"/>
                      </a:lnTo>
                      <a:lnTo>
                        <a:pt x="98" y="295"/>
                      </a:lnTo>
                      <a:lnTo>
                        <a:pt x="94" y="291"/>
                      </a:lnTo>
                      <a:lnTo>
                        <a:pt x="94" y="282"/>
                      </a:lnTo>
                      <a:lnTo>
                        <a:pt x="94" y="259"/>
                      </a:lnTo>
                      <a:lnTo>
                        <a:pt x="98" y="259"/>
                      </a:lnTo>
                      <a:lnTo>
                        <a:pt x="94" y="255"/>
                      </a:lnTo>
                      <a:lnTo>
                        <a:pt x="98" y="241"/>
                      </a:lnTo>
                      <a:lnTo>
                        <a:pt x="94" y="237"/>
                      </a:lnTo>
                      <a:lnTo>
                        <a:pt x="98" y="233"/>
                      </a:lnTo>
                      <a:lnTo>
                        <a:pt x="98" y="224"/>
                      </a:lnTo>
                      <a:lnTo>
                        <a:pt x="103" y="224"/>
                      </a:lnTo>
                      <a:lnTo>
                        <a:pt x="107" y="219"/>
                      </a:lnTo>
                      <a:lnTo>
                        <a:pt x="103" y="215"/>
                      </a:lnTo>
                      <a:lnTo>
                        <a:pt x="112" y="206"/>
                      </a:lnTo>
                      <a:lnTo>
                        <a:pt x="116" y="210"/>
                      </a:lnTo>
                      <a:lnTo>
                        <a:pt x="125" y="197"/>
                      </a:lnTo>
                      <a:lnTo>
                        <a:pt x="125" y="201"/>
                      </a:lnTo>
                      <a:lnTo>
                        <a:pt x="129" y="192"/>
                      </a:lnTo>
                      <a:lnTo>
                        <a:pt x="138" y="188"/>
                      </a:lnTo>
                      <a:lnTo>
                        <a:pt x="152" y="174"/>
                      </a:lnTo>
                      <a:lnTo>
                        <a:pt x="143" y="165"/>
                      </a:lnTo>
                      <a:lnTo>
                        <a:pt x="152" y="148"/>
                      </a:lnTo>
                      <a:lnTo>
                        <a:pt x="161" y="139"/>
                      </a:lnTo>
                      <a:lnTo>
                        <a:pt x="161" y="130"/>
                      </a:lnTo>
                      <a:lnTo>
                        <a:pt x="165" y="125"/>
                      </a:lnTo>
                      <a:lnTo>
                        <a:pt x="165" y="121"/>
                      </a:lnTo>
                      <a:lnTo>
                        <a:pt x="174" y="125"/>
                      </a:lnTo>
                      <a:lnTo>
                        <a:pt x="187" y="125"/>
                      </a:lnTo>
                      <a:lnTo>
                        <a:pt x="183" y="112"/>
                      </a:lnTo>
                      <a:lnTo>
                        <a:pt x="183" y="98"/>
                      </a:lnTo>
                      <a:lnTo>
                        <a:pt x="187" y="81"/>
                      </a:lnTo>
                      <a:lnTo>
                        <a:pt x="183" y="58"/>
                      </a:lnTo>
                      <a:lnTo>
                        <a:pt x="179" y="36"/>
                      </a:lnTo>
                      <a:lnTo>
                        <a:pt x="174" y="22"/>
                      </a:lnTo>
                      <a:lnTo>
                        <a:pt x="152" y="14"/>
                      </a:lnTo>
                      <a:lnTo>
                        <a:pt x="138" y="0"/>
                      </a:lnTo>
                      <a:lnTo>
                        <a:pt x="129" y="0"/>
                      </a:lnTo>
                      <a:lnTo>
                        <a:pt x="125" y="9"/>
                      </a:lnTo>
                      <a:lnTo>
                        <a:pt x="125" y="22"/>
                      </a:lnTo>
                      <a:lnTo>
                        <a:pt x="103" y="18"/>
                      </a:lnTo>
                      <a:lnTo>
                        <a:pt x="98" y="22"/>
                      </a:lnTo>
                      <a:lnTo>
                        <a:pt x="103" y="36"/>
                      </a:lnTo>
                      <a:lnTo>
                        <a:pt x="98" y="40"/>
                      </a:lnTo>
                      <a:lnTo>
                        <a:pt x="89" y="36"/>
                      </a:lnTo>
                      <a:lnTo>
                        <a:pt x="80" y="49"/>
                      </a:lnTo>
                      <a:lnTo>
                        <a:pt x="76" y="63"/>
                      </a:lnTo>
                      <a:lnTo>
                        <a:pt x="80" y="81"/>
                      </a:lnTo>
                      <a:lnTo>
                        <a:pt x="58" y="103"/>
                      </a:lnTo>
                      <a:lnTo>
                        <a:pt x="62" y="112"/>
                      </a:lnTo>
                      <a:lnTo>
                        <a:pt x="58" y="121"/>
                      </a:lnTo>
                      <a:lnTo>
                        <a:pt x="53" y="116"/>
                      </a:lnTo>
                      <a:lnTo>
                        <a:pt x="49" y="121"/>
                      </a:lnTo>
                      <a:lnTo>
                        <a:pt x="49" y="139"/>
                      </a:lnTo>
                      <a:lnTo>
                        <a:pt x="40" y="165"/>
                      </a:lnTo>
                      <a:lnTo>
                        <a:pt x="45" y="179"/>
                      </a:lnTo>
                      <a:lnTo>
                        <a:pt x="36" y="183"/>
                      </a:lnTo>
                      <a:lnTo>
                        <a:pt x="27" y="179"/>
                      </a:lnTo>
                      <a:lnTo>
                        <a:pt x="18" y="183"/>
                      </a:lnTo>
                      <a:lnTo>
                        <a:pt x="13" y="201"/>
                      </a:lnTo>
                      <a:lnTo>
                        <a:pt x="18" y="206"/>
                      </a:lnTo>
                      <a:lnTo>
                        <a:pt x="13" y="210"/>
                      </a:lnTo>
                      <a:lnTo>
                        <a:pt x="13" y="255"/>
                      </a:lnTo>
                      <a:lnTo>
                        <a:pt x="27" y="273"/>
                      </a:lnTo>
                      <a:lnTo>
                        <a:pt x="18" y="286"/>
                      </a:lnTo>
                      <a:lnTo>
                        <a:pt x="22" y="313"/>
                      </a:lnTo>
                      <a:lnTo>
                        <a:pt x="13" y="322"/>
                      </a:lnTo>
                      <a:lnTo>
                        <a:pt x="13" y="331"/>
                      </a:lnTo>
                      <a:lnTo>
                        <a:pt x="13" y="344"/>
                      </a:lnTo>
                      <a:lnTo>
                        <a:pt x="4" y="340"/>
                      </a:lnTo>
                      <a:close/>
                      <a:moveTo>
                        <a:pt x="85" y="384"/>
                      </a:moveTo>
                      <a:lnTo>
                        <a:pt x="80" y="402"/>
                      </a:lnTo>
                      <a:lnTo>
                        <a:pt x="80" y="416"/>
                      </a:lnTo>
                      <a:lnTo>
                        <a:pt x="80" y="411"/>
                      </a:lnTo>
                      <a:lnTo>
                        <a:pt x="80" y="407"/>
                      </a:lnTo>
                      <a:lnTo>
                        <a:pt x="89" y="384"/>
                      </a:lnTo>
                      <a:lnTo>
                        <a:pt x="85" y="384"/>
                      </a:lnTo>
                      <a:close/>
                      <a:moveTo>
                        <a:pt x="120" y="371"/>
                      </a:moveTo>
                      <a:lnTo>
                        <a:pt x="116" y="367"/>
                      </a:lnTo>
                      <a:lnTo>
                        <a:pt x="112" y="371"/>
                      </a:lnTo>
                      <a:lnTo>
                        <a:pt x="107" y="367"/>
                      </a:lnTo>
                      <a:lnTo>
                        <a:pt x="103" y="376"/>
                      </a:lnTo>
                      <a:lnTo>
                        <a:pt x="103" y="384"/>
                      </a:lnTo>
                      <a:lnTo>
                        <a:pt x="107" y="393"/>
                      </a:lnTo>
                      <a:lnTo>
                        <a:pt x="112" y="380"/>
                      </a:lnTo>
                      <a:lnTo>
                        <a:pt x="112" y="380"/>
                      </a:lnTo>
                      <a:lnTo>
                        <a:pt x="112" y="371"/>
                      </a:lnTo>
                      <a:lnTo>
                        <a:pt x="120" y="371"/>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6" name="Freeform 193"/>
                <p:cNvSpPr>
                  <a:spLocks/>
                </p:cNvSpPr>
                <p:nvPr/>
              </p:nvSpPr>
              <p:spPr bwMode="gray">
                <a:xfrm>
                  <a:off x="4969534" y="3755697"/>
                  <a:ext cx="96429" cy="57895"/>
                </a:xfrm>
                <a:custGeom>
                  <a:avLst/>
                  <a:gdLst/>
                  <a:ahLst/>
                  <a:cxnLst>
                    <a:cxn ang="0">
                      <a:pos x="13" y="36"/>
                    </a:cxn>
                    <a:cxn ang="0">
                      <a:pos x="9" y="27"/>
                    </a:cxn>
                    <a:cxn ang="0">
                      <a:pos x="4" y="23"/>
                    </a:cxn>
                    <a:cxn ang="0">
                      <a:pos x="0" y="32"/>
                    </a:cxn>
                    <a:cxn ang="0">
                      <a:pos x="0" y="23"/>
                    </a:cxn>
                    <a:cxn ang="0">
                      <a:pos x="9" y="9"/>
                    </a:cxn>
                    <a:cxn ang="0">
                      <a:pos x="9" y="5"/>
                    </a:cxn>
                    <a:cxn ang="0">
                      <a:pos x="18" y="5"/>
                    </a:cxn>
                    <a:cxn ang="0">
                      <a:pos x="22" y="0"/>
                    </a:cxn>
                    <a:cxn ang="0">
                      <a:pos x="22" y="5"/>
                    </a:cxn>
                    <a:cxn ang="0">
                      <a:pos x="31" y="0"/>
                    </a:cxn>
                    <a:cxn ang="0">
                      <a:pos x="40" y="0"/>
                    </a:cxn>
                    <a:cxn ang="0">
                      <a:pos x="49" y="0"/>
                    </a:cxn>
                    <a:cxn ang="0">
                      <a:pos x="49" y="14"/>
                    </a:cxn>
                    <a:cxn ang="0">
                      <a:pos x="49" y="18"/>
                    </a:cxn>
                    <a:cxn ang="0">
                      <a:pos x="58" y="14"/>
                    </a:cxn>
                    <a:cxn ang="0">
                      <a:pos x="58" y="18"/>
                    </a:cxn>
                    <a:cxn ang="0">
                      <a:pos x="53" y="27"/>
                    </a:cxn>
                    <a:cxn ang="0">
                      <a:pos x="45" y="27"/>
                    </a:cxn>
                    <a:cxn ang="0">
                      <a:pos x="40" y="23"/>
                    </a:cxn>
                    <a:cxn ang="0">
                      <a:pos x="40" y="32"/>
                    </a:cxn>
                    <a:cxn ang="0">
                      <a:pos x="36" y="36"/>
                    </a:cxn>
                    <a:cxn ang="0">
                      <a:pos x="31" y="27"/>
                    </a:cxn>
                    <a:cxn ang="0">
                      <a:pos x="27" y="27"/>
                    </a:cxn>
                    <a:cxn ang="0">
                      <a:pos x="27" y="36"/>
                    </a:cxn>
                    <a:cxn ang="0">
                      <a:pos x="18" y="36"/>
                    </a:cxn>
                    <a:cxn ang="0">
                      <a:pos x="13" y="36"/>
                    </a:cxn>
                  </a:cxnLst>
                  <a:rect l="0" t="0" r="r" b="b"/>
                  <a:pathLst>
                    <a:path w="58" h="36">
                      <a:moveTo>
                        <a:pt x="13" y="36"/>
                      </a:moveTo>
                      <a:lnTo>
                        <a:pt x="9" y="27"/>
                      </a:lnTo>
                      <a:lnTo>
                        <a:pt x="4" y="23"/>
                      </a:lnTo>
                      <a:lnTo>
                        <a:pt x="0" y="32"/>
                      </a:lnTo>
                      <a:lnTo>
                        <a:pt x="0" y="23"/>
                      </a:lnTo>
                      <a:lnTo>
                        <a:pt x="9" y="9"/>
                      </a:lnTo>
                      <a:lnTo>
                        <a:pt x="9" y="5"/>
                      </a:lnTo>
                      <a:lnTo>
                        <a:pt x="18" y="5"/>
                      </a:lnTo>
                      <a:lnTo>
                        <a:pt x="22" y="0"/>
                      </a:lnTo>
                      <a:lnTo>
                        <a:pt x="22" y="5"/>
                      </a:lnTo>
                      <a:lnTo>
                        <a:pt x="31" y="0"/>
                      </a:lnTo>
                      <a:lnTo>
                        <a:pt x="40" y="0"/>
                      </a:lnTo>
                      <a:lnTo>
                        <a:pt x="49" y="0"/>
                      </a:lnTo>
                      <a:lnTo>
                        <a:pt x="49" y="14"/>
                      </a:lnTo>
                      <a:lnTo>
                        <a:pt x="49" y="18"/>
                      </a:lnTo>
                      <a:lnTo>
                        <a:pt x="58" y="14"/>
                      </a:lnTo>
                      <a:lnTo>
                        <a:pt x="58" y="18"/>
                      </a:lnTo>
                      <a:lnTo>
                        <a:pt x="53" y="27"/>
                      </a:lnTo>
                      <a:lnTo>
                        <a:pt x="45" y="27"/>
                      </a:lnTo>
                      <a:lnTo>
                        <a:pt x="40" y="23"/>
                      </a:lnTo>
                      <a:lnTo>
                        <a:pt x="40" y="32"/>
                      </a:lnTo>
                      <a:lnTo>
                        <a:pt x="36" y="36"/>
                      </a:lnTo>
                      <a:lnTo>
                        <a:pt x="31" y="27"/>
                      </a:lnTo>
                      <a:lnTo>
                        <a:pt x="27" y="27"/>
                      </a:lnTo>
                      <a:lnTo>
                        <a:pt x="27" y="36"/>
                      </a:lnTo>
                      <a:lnTo>
                        <a:pt x="18" y="36"/>
                      </a:lnTo>
                      <a:lnTo>
                        <a:pt x="13" y="36"/>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7" name="Freeform 195"/>
                <p:cNvSpPr>
                  <a:spLocks/>
                </p:cNvSpPr>
                <p:nvPr/>
              </p:nvSpPr>
              <p:spPr bwMode="gray">
                <a:xfrm>
                  <a:off x="5348598" y="3591660"/>
                  <a:ext cx="422290" cy="271787"/>
                </a:xfrm>
                <a:custGeom>
                  <a:avLst/>
                  <a:gdLst/>
                  <a:ahLst/>
                  <a:cxnLst>
                    <a:cxn ang="0">
                      <a:pos x="4" y="71"/>
                    </a:cxn>
                    <a:cxn ang="0">
                      <a:pos x="4" y="67"/>
                    </a:cxn>
                    <a:cxn ang="0">
                      <a:pos x="22" y="49"/>
                    </a:cxn>
                    <a:cxn ang="0">
                      <a:pos x="22" y="40"/>
                    </a:cxn>
                    <a:cxn ang="0">
                      <a:pos x="18" y="17"/>
                    </a:cxn>
                    <a:cxn ang="0">
                      <a:pos x="26" y="17"/>
                    </a:cxn>
                    <a:cxn ang="0">
                      <a:pos x="35" y="4"/>
                    </a:cxn>
                    <a:cxn ang="0">
                      <a:pos x="58" y="13"/>
                    </a:cxn>
                    <a:cxn ang="0">
                      <a:pos x="76" y="13"/>
                    </a:cxn>
                    <a:cxn ang="0">
                      <a:pos x="80" y="17"/>
                    </a:cxn>
                    <a:cxn ang="0">
                      <a:pos x="89" y="13"/>
                    </a:cxn>
                    <a:cxn ang="0">
                      <a:pos x="98" y="13"/>
                    </a:cxn>
                    <a:cxn ang="0">
                      <a:pos x="111" y="17"/>
                    </a:cxn>
                    <a:cxn ang="0">
                      <a:pos x="120" y="17"/>
                    </a:cxn>
                    <a:cxn ang="0">
                      <a:pos x="125" y="0"/>
                    </a:cxn>
                    <a:cxn ang="0">
                      <a:pos x="138" y="4"/>
                    </a:cxn>
                    <a:cxn ang="0">
                      <a:pos x="147" y="4"/>
                    </a:cxn>
                    <a:cxn ang="0">
                      <a:pos x="165" y="0"/>
                    </a:cxn>
                    <a:cxn ang="0">
                      <a:pos x="174" y="8"/>
                    </a:cxn>
                    <a:cxn ang="0">
                      <a:pos x="187" y="22"/>
                    </a:cxn>
                    <a:cxn ang="0">
                      <a:pos x="192" y="44"/>
                    </a:cxn>
                    <a:cxn ang="0">
                      <a:pos x="205" y="49"/>
                    </a:cxn>
                    <a:cxn ang="0">
                      <a:pos x="219" y="44"/>
                    </a:cxn>
                    <a:cxn ang="0">
                      <a:pos x="223" y="53"/>
                    </a:cxn>
                    <a:cxn ang="0">
                      <a:pos x="232" y="58"/>
                    </a:cxn>
                    <a:cxn ang="0">
                      <a:pos x="241" y="58"/>
                    </a:cxn>
                    <a:cxn ang="0">
                      <a:pos x="250" y="71"/>
                    </a:cxn>
                    <a:cxn ang="0">
                      <a:pos x="250" y="80"/>
                    </a:cxn>
                    <a:cxn ang="0">
                      <a:pos x="250" y="93"/>
                    </a:cxn>
                    <a:cxn ang="0">
                      <a:pos x="232" y="111"/>
                    </a:cxn>
                    <a:cxn ang="0">
                      <a:pos x="205" y="120"/>
                    </a:cxn>
                    <a:cxn ang="0">
                      <a:pos x="192" y="125"/>
                    </a:cxn>
                    <a:cxn ang="0">
                      <a:pos x="183" y="125"/>
                    </a:cxn>
                    <a:cxn ang="0">
                      <a:pos x="192" y="147"/>
                    </a:cxn>
                    <a:cxn ang="0">
                      <a:pos x="201" y="156"/>
                    </a:cxn>
                    <a:cxn ang="0">
                      <a:pos x="192" y="156"/>
                    </a:cxn>
                    <a:cxn ang="0">
                      <a:pos x="178" y="160"/>
                    </a:cxn>
                    <a:cxn ang="0">
                      <a:pos x="156" y="165"/>
                    </a:cxn>
                    <a:cxn ang="0">
                      <a:pos x="160" y="151"/>
                    </a:cxn>
                    <a:cxn ang="0">
                      <a:pos x="147" y="147"/>
                    </a:cxn>
                    <a:cxn ang="0">
                      <a:pos x="165" y="138"/>
                    </a:cxn>
                    <a:cxn ang="0">
                      <a:pos x="156" y="129"/>
                    </a:cxn>
                    <a:cxn ang="0">
                      <a:pos x="138" y="129"/>
                    </a:cxn>
                    <a:cxn ang="0">
                      <a:pos x="138" y="120"/>
                    </a:cxn>
                    <a:cxn ang="0">
                      <a:pos x="116" y="129"/>
                    </a:cxn>
                    <a:cxn ang="0">
                      <a:pos x="111" y="129"/>
                    </a:cxn>
                    <a:cxn ang="0">
                      <a:pos x="111" y="143"/>
                    </a:cxn>
                    <a:cxn ang="0">
                      <a:pos x="102" y="151"/>
                    </a:cxn>
                    <a:cxn ang="0">
                      <a:pos x="89" y="156"/>
                    </a:cxn>
                    <a:cxn ang="0">
                      <a:pos x="80" y="147"/>
                    </a:cxn>
                    <a:cxn ang="0">
                      <a:pos x="93" y="143"/>
                    </a:cxn>
                    <a:cxn ang="0">
                      <a:pos x="93" y="129"/>
                    </a:cxn>
                    <a:cxn ang="0">
                      <a:pos x="98" y="129"/>
                    </a:cxn>
                    <a:cxn ang="0">
                      <a:pos x="107" y="129"/>
                    </a:cxn>
                    <a:cxn ang="0">
                      <a:pos x="102" y="111"/>
                    </a:cxn>
                    <a:cxn ang="0">
                      <a:pos x="89" y="93"/>
                    </a:cxn>
                    <a:cxn ang="0">
                      <a:pos x="80" y="89"/>
                    </a:cxn>
                    <a:cxn ang="0">
                      <a:pos x="76" y="89"/>
                    </a:cxn>
                    <a:cxn ang="0">
                      <a:pos x="40" y="98"/>
                    </a:cxn>
                    <a:cxn ang="0">
                      <a:pos x="9" y="98"/>
                    </a:cxn>
                  </a:cxnLst>
                  <a:rect l="0" t="0" r="r" b="b"/>
                  <a:pathLst>
                    <a:path w="254" h="169">
                      <a:moveTo>
                        <a:pt x="0" y="84"/>
                      </a:moveTo>
                      <a:lnTo>
                        <a:pt x="4" y="71"/>
                      </a:lnTo>
                      <a:lnTo>
                        <a:pt x="9" y="71"/>
                      </a:lnTo>
                      <a:lnTo>
                        <a:pt x="4" y="67"/>
                      </a:lnTo>
                      <a:lnTo>
                        <a:pt x="13" y="53"/>
                      </a:lnTo>
                      <a:lnTo>
                        <a:pt x="22" y="49"/>
                      </a:lnTo>
                      <a:lnTo>
                        <a:pt x="26" y="44"/>
                      </a:lnTo>
                      <a:lnTo>
                        <a:pt x="22" y="40"/>
                      </a:lnTo>
                      <a:lnTo>
                        <a:pt x="22" y="31"/>
                      </a:lnTo>
                      <a:lnTo>
                        <a:pt x="18" y="17"/>
                      </a:lnTo>
                      <a:lnTo>
                        <a:pt x="18" y="13"/>
                      </a:lnTo>
                      <a:lnTo>
                        <a:pt x="26" y="17"/>
                      </a:lnTo>
                      <a:lnTo>
                        <a:pt x="31" y="8"/>
                      </a:lnTo>
                      <a:lnTo>
                        <a:pt x="35" y="4"/>
                      </a:lnTo>
                      <a:lnTo>
                        <a:pt x="49" y="8"/>
                      </a:lnTo>
                      <a:lnTo>
                        <a:pt x="58" y="13"/>
                      </a:lnTo>
                      <a:lnTo>
                        <a:pt x="71" y="8"/>
                      </a:lnTo>
                      <a:lnTo>
                        <a:pt x="76" y="13"/>
                      </a:lnTo>
                      <a:lnTo>
                        <a:pt x="80" y="22"/>
                      </a:lnTo>
                      <a:lnTo>
                        <a:pt x="80" y="17"/>
                      </a:lnTo>
                      <a:lnTo>
                        <a:pt x="89" y="17"/>
                      </a:lnTo>
                      <a:lnTo>
                        <a:pt x="89" y="13"/>
                      </a:lnTo>
                      <a:lnTo>
                        <a:pt x="93" y="17"/>
                      </a:lnTo>
                      <a:lnTo>
                        <a:pt x="98" y="13"/>
                      </a:lnTo>
                      <a:lnTo>
                        <a:pt x="102" y="22"/>
                      </a:lnTo>
                      <a:lnTo>
                        <a:pt x="111" y="17"/>
                      </a:lnTo>
                      <a:lnTo>
                        <a:pt x="120" y="22"/>
                      </a:lnTo>
                      <a:lnTo>
                        <a:pt x="120" y="17"/>
                      </a:lnTo>
                      <a:lnTo>
                        <a:pt x="120" y="13"/>
                      </a:lnTo>
                      <a:lnTo>
                        <a:pt x="125" y="0"/>
                      </a:lnTo>
                      <a:lnTo>
                        <a:pt x="134" y="4"/>
                      </a:lnTo>
                      <a:lnTo>
                        <a:pt x="138" y="4"/>
                      </a:lnTo>
                      <a:lnTo>
                        <a:pt x="143" y="0"/>
                      </a:lnTo>
                      <a:lnTo>
                        <a:pt x="147" y="4"/>
                      </a:lnTo>
                      <a:lnTo>
                        <a:pt x="156" y="0"/>
                      </a:lnTo>
                      <a:lnTo>
                        <a:pt x="165" y="0"/>
                      </a:lnTo>
                      <a:lnTo>
                        <a:pt x="169" y="8"/>
                      </a:lnTo>
                      <a:lnTo>
                        <a:pt x="174" y="8"/>
                      </a:lnTo>
                      <a:lnTo>
                        <a:pt x="169" y="17"/>
                      </a:lnTo>
                      <a:lnTo>
                        <a:pt x="187" y="22"/>
                      </a:lnTo>
                      <a:lnTo>
                        <a:pt x="187" y="31"/>
                      </a:lnTo>
                      <a:lnTo>
                        <a:pt x="192" y="44"/>
                      </a:lnTo>
                      <a:lnTo>
                        <a:pt x="201" y="44"/>
                      </a:lnTo>
                      <a:lnTo>
                        <a:pt x="205" y="49"/>
                      </a:lnTo>
                      <a:lnTo>
                        <a:pt x="210" y="44"/>
                      </a:lnTo>
                      <a:lnTo>
                        <a:pt x="219" y="44"/>
                      </a:lnTo>
                      <a:lnTo>
                        <a:pt x="223" y="49"/>
                      </a:lnTo>
                      <a:lnTo>
                        <a:pt x="223" y="53"/>
                      </a:lnTo>
                      <a:lnTo>
                        <a:pt x="232" y="53"/>
                      </a:lnTo>
                      <a:lnTo>
                        <a:pt x="232" y="58"/>
                      </a:lnTo>
                      <a:lnTo>
                        <a:pt x="236" y="53"/>
                      </a:lnTo>
                      <a:lnTo>
                        <a:pt x="241" y="58"/>
                      </a:lnTo>
                      <a:lnTo>
                        <a:pt x="254" y="67"/>
                      </a:lnTo>
                      <a:lnTo>
                        <a:pt x="250" y="71"/>
                      </a:lnTo>
                      <a:lnTo>
                        <a:pt x="254" y="75"/>
                      </a:lnTo>
                      <a:lnTo>
                        <a:pt x="250" y="80"/>
                      </a:lnTo>
                      <a:lnTo>
                        <a:pt x="254" y="84"/>
                      </a:lnTo>
                      <a:lnTo>
                        <a:pt x="250" y="93"/>
                      </a:lnTo>
                      <a:lnTo>
                        <a:pt x="241" y="98"/>
                      </a:lnTo>
                      <a:lnTo>
                        <a:pt x="232" y="111"/>
                      </a:lnTo>
                      <a:lnTo>
                        <a:pt x="223" y="111"/>
                      </a:lnTo>
                      <a:lnTo>
                        <a:pt x="205" y="120"/>
                      </a:lnTo>
                      <a:lnTo>
                        <a:pt x="196" y="125"/>
                      </a:lnTo>
                      <a:lnTo>
                        <a:pt x="192" y="125"/>
                      </a:lnTo>
                      <a:lnTo>
                        <a:pt x="187" y="129"/>
                      </a:lnTo>
                      <a:lnTo>
                        <a:pt x="183" y="125"/>
                      </a:lnTo>
                      <a:lnTo>
                        <a:pt x="174" y="134"/>
                      </a:lnTo>
                      <a:lnTo>
                        <a:pt x="192" y="147"/>
                      </a:lnTo>
                      <a:lnTo>
                        <a:pt x="205" y="147"/>
                      </a:lnTo>
                      <a:lnTo>
                        <a:pt x="201" y="156"/>
                      </a:lnTo>
                      <a:lnTo>
                        <a:pt x="196" y="156"/>
                      </a:lnTo>
                      <a:lnTo>
                        <a:pt x="192" y="156"/>
                      </a:lnTo>
                      <a:lnTo>
                        <a:pt x="183" y="160"/>
                      </a:lnTo>
                      <a:lnTo>
                        <a:pt x="178" y="160"/>
                      </a:lnTo>
                      <a:lnTo>
                        <a:pt x="169" y="169"/>
                      </a:lnTo>
                      <a:lnTo>
                        <a:pt x="156" y="165"/>
                      </a:lnTo>
                      <a:lnTo>
                        <a:pt x="160" y="160"/>
                      </a:lnTo>
                      <a:lnTo>
                        <a:pt x="160" y="151"/>
                      </a:lnTo>
                      <a:lnTo>
                        <a:pt x="156" y="151"/>
                      </a:lnTo>
                      <a:lnTo>
                        <a:pt x="147" y="147"/>
                      </a:lnTo>
                      <a:lnTo>
                        <a:pt x="156" y="138"/>
                      </a:lnTo>
                      <a:lnTo>
                        <a:pt x="165" y="138"/>
                      </a:lnTo>
                      <a:lnTo>
                        <a:pt x="160" y="134"/>
                      </a:lnTo>
                      <a:lnTo>
                        <a:pt x="156" y="129"/>
                      </a:lnTo>
                      <a:lnTo>
                        <a:pt x="134" y="134"/>
                      </a:lnTo>
                      <a:lnTo>
                        <a:pt x="138" y="129"/>
                      </a:lnTo>
                      <a:lnTo>
                        <a:pt x="129" y="125"/>
                      </a:lnTo>
                      <a:lnTo>
                        <a:pt x="138" y="120"/>
                      </a:lnTo>
                      <a:lnTo>
                        <a:pt x="125" y="125"/>
                      </a:lnTo>
                      <a:lnTo>
                        <a:pt x="116" y="129"/>
                      </a:lnTo>
                      <a:lnTo>
                        <a:pt x="111" y="125"/>
                      </a:lnTo>
                      <a:lnTo>
                        <a:pt x="111" y="129"/>
                      </a:lnTo>
                      <a:lnTo>
                        <a:pt x="116" y="134"/>
                      </a:lnTo>
                      <a:lnTo>
                        <a:pt x="111" y="143"/>
                      </a:lnTo>
                      <a:lnTo>
                        <a:pt x="102" y="147"/>
                      </a:lnTo>
                      <a:lnTo>
                        <a:pt x="102" y="151"/>
                      </a:lnTo>
                      <a:lnTo>
                        <a:pt x="98" y="151"/>
                      </a:lnTo>
                      <a:lnTo>
                        <a:pt x="89" y="156"/>
                      </a:lnTo>
                      <a:lnTo>
                        <a:pt x="85" y="151"/>
                      </a:lnTo>
                      <a:lnTo>
                        <a:pt x="80" y="147"/>
                      </a:lnTo>
                      <a:lnTo>
                        <a:pt x="89" y="147"/>
                      </a:lnTo>
                      <a:lnTo>
                        <a:pt x="93" y="143"/>
                      </a:lnTo>
                      <a:lnTo>
                        <a:pt x="93" y="138"/>
                      </a:lnTo>
                      <a:lnTo>
                        <a:pt x="93" y="129"/>
                      </a:lnTo>
                      <a:lnTo>
                        <a:pt x="98" y="134"/>
                      </a:lnTo>
                      <a:lnTo>
                        <a:pt x="98" y="129"/>
                      </a:lnTo>
                      <a:lnTo>
                        <a:pt x="102" y="129"/>
                      </a:lnTo>
                      <a:lnTo>
                        <a:pt x="107" y="129"/>
                      </a:lnTo>
                      <a:lnTo>
                        <a:pt x="107" y="120"/>
                      </a:lnTo>
                      <a:lnTo>
                        <a:pt x="102" y="111"/>
                      </a:lnTo>
                      <a:lnTo>
                        <a:pt x="102" y="102"/>
                      </a:lnTo>
                      <a:lnTo>
                        <a:pt x="89" y="93"/>
                      </a:lnTo>
                      <a:lnTo>
                        <a:pt x="85" y="93"/>
                      </a:lnTo>
                      <a:lnTo>
                        <a:pt x="80" y="89"/>
                      </a:lnTo>
                      <a:lnTo>
                        <a:pt x="76" y="93"/>
                      </a:lnTo>
                      <a:lnTo>
                        <a:pt x="76" y="89"/>
                      </a:lnTo>
                      <a:lnTo>
                        <a:pt x="62" y="89"/>
                      </a:lnTo>
                      <a:lnTo>
                        <a:pt x="40" y="98"/>
                      </a:lnTo>
                      <a:lnTo>
                        <a:pt x="13" y="93"/>
                      </a:lnTo>
                      <a:lnTo>
                        <a:pt x="9" y="98"/>
                      </a:lnTo>
                      <a:lnTo>
                        <a:pt x="0" y="8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8" name="Freeform 196"/>
                <p:cNvSpPr>
                  <a:spLocks/>
                </p:cNvSpPr>
                <p:nvPr/>
              </p:nvSpPr>
              <p:spPr bwMode="gray">
                <a:xfrm>
                  <a:off x="5310358" y="3929383"/>
                  <a:ext cx="59852" cy="56288"/>
                </a:xfrm>
                <a:custGeom>
                  <a:avLst/>
                  <a:gdLst/>
                  <a:ahLst/>
                  <a:cxnLst>
                    <a:cxn ang="0">
                      <a:pos x="9" y="35"/>
                    </a:cxn>
                    <a:cxn ang="0">
                      <a:pos x="0" y="31"/>
                    </a:cxn>
                    <a:cxn ang="0">
                      <a:pos x="0" y="8"/>
                    </a:cxn>
                    <a:cxn ang="0">
                      <a:pos x="9" y="4"/>
                    </a:cxn>
                    <a:cxn ang="0">
                      <a:pos x="9" y="4"/>
                    </a:cxn>
                    <a:cxn ang="0">
                      <a:pos x="23" y="0"/>
                    </a:cxn>
                    <a:cxn ang="0">
                      <a:pos x="27" y="4"/>
                    </a:cxn>
                    <a:cxn ang="0">
                      <a:pos x="36" y="8"/>
                    </a:cxn>
                    <a:cxn ang="0">
                      <a:pos x="36" y="22"/>
                    </a:cxn>
                    <a:cxn ang="0">
                      <a:pos x="27" y="26"/>
                    </a:cxn>
                    <a:cxn ang="0">
                      <a:pos x="23" y="26"/>
                    </a:cxn>
                    <a:cxn ang="0">
                      <a:pos x="18" y="31"/>
                    </a:cxn>
                    <a:cxn ang="0">
                      <a:pos x="9" y="35"/>
                    </a:cxn>
                  </a:cxnLst>
                  <a:rect l="0" t="0" r="r" b="b"/>
                  <a:pathLst>
                    <a:path w="36" h="35">
                      <a:moveTo>
                        <a:pt x="9" y="35"/>
                      </a:moveTo>
                      <a:lnTo>
                        <a:pt x="0" y="31"/>
                      </a:lnTo>
                      <a:lnTo>
                        <a:pt x="0" y="8"/>
                      </a:lnTo>
                      <a:lnTo>
                        <a:pt x="9" y="4"/>
                      </a:lnTo>
                      <a:lnTo>
                        <a:pt x="9" y="4"/>
                      </a:lnTo>
                      <a:lnTo>
                        <a:pt x="23" y="0"/>
                      </a:lnTo>
                      <a:lnTo>
                        <a:pt x="27" y="4"/>
                      </a:lnTo>
                      <a:lnTo>
                        <a:pt x="36" y="8"/>
                      </a:lnTo>
                      <a:lnTo>
                        <a:pt x="36" y="22"/>
                      </a:lnTo>
                      <a:lnTo>
                        <a:pt x="27" y="26"/>
                      </a:lnTo>
                      <a:lnTo>
                        <a:pt x="23" y="26"/>
                      </a:lnTo>
                      <a:lnTo>
                        <a:pt x="18" y="31"/>
                      </a:lnTo>
                      <a:lnTo>
                        <a:pt x="9" y="3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99" name="Freeform 197"/>
                <p:cNvSpPr>
                  <a:spLocks noEditPoints="1"/>
                </p:cNvSpPr>
                <p:nvPr/>
              </p:nvSpPr>
              <p:spPr bwMode="gray">
                <a:xfrm>
                  <a:off x="4620397" y="3239462"/>
                  <a:ext cx="244395" cy="437433"/>
                </a:xfrm>
                <a:custGeom>
                  <a:avLst/>
                  <a:gdLst/>
                  <a:ahLst/>
                  <a:cxnLst>
                    <a:cxn ang="0">
                      <a:pos x="22" y="71"/>
                    </a:cxn>
                    <a:cxn ang="0">
                      <a:pos x="31" y="53"/>
                    </a:cxn>
                    <a:cxn ang="0">
                      <a:pos x="18" y="80"/>
                    </a:cxn>
                    <a:cxn ang="0">
                      <a:pos x="13" y="165"/>
                    </a:cxn>
                    <a:cxn ang="0">
                      <a:pos x="4" y="156"/>
                    </a:cxn>
                    <a:cxn ang="0">
                      <a:pos x="22" y="143"/>
                    </a:cxn>
                    <a:cxn ang="0">
                      <a:pos x="36" y="156"/>
                    </a:cxn>
                    <a:cxn ang="0">
                      <a:pos x="36" y="89"/>
                    </a:cxn>
                    <a:cxn ang="0">
                      <a:pos x="27" y="80"/>
                    </a:cxn>
                    <a:cxn ang="0">
                      <a:pos x="31" y="93"/>
                    </a:cxn>
                    <a:cxn ang="0">
                      <a:pos x="76" y="49"/>
                    </a:cxn>
                    <a:cxn ang="0">
                      <a:pos x="45" y="62"/>
                    </a:cxn>
                    <a:cxn ang="0">
                      <a:pos x="36" y="98"/>
                    </a:cxn>
                    <a:cxn ang="0">
                      <a:pos x="27" y="107"/>
                    </a:cxn>
                    <a:cxn ang="0">
                      <a:pos x="36" y="111"/>
                    </a:cxn>
                    <a:cxn ang="0">
                      <a:pos x="36" y="120"/>
                    </a:cxn>
                    <a:cxn ang="0">
                      <a:pos x="40" y="138"/>
                    </a:cxn>
                    <a:cxn ang="0">
                      <a:pos x="45" y="125"/>
                    </a:cxn>
                    <a:cxn ang="0">
                      <a:pos x="54" y="143"/>
                    </a:cxn>
                    <a:cxn ang="0">
                      <a:pos x="58" y="156"/>
                    </a:cxn>
                    <a:cxn ang="0">
                      <a:pos x="71" y="151"/>
                    </a:cxn>
                    <a:cxn ang="0">
                      <a:pos x="76" y="174"/>
                    </a:cxn>
                    <a:cxn ang="0">
                      <a:pos x="76" y="183"/>
                    </a:cxn>
                    <a:cxn ang="0">
                      <a:pos x="54" y="187"/>
                    </a:cxn>
                    <a:cxn ang="0">
                      <a:pos x="67" y="196"/>
                    </a:cxn>
                    <a:cxn ang="0">
                      <a:pos x="45" y="223"/>
                    </a:cxn>
                    <a:cxn ang="0">
                      <a:pos x="67" y="232"/>
                    </a:cxn>
                    <a:cxn ang="0">
                      <a:pos x="76" y="236"/>
                    </a:cxn>
                    <a:cxn ang="0">
                      <a:pos x="49" y="254"/>
                    </a:cxn>
                    <a:cxn ang="0">
                      <a:pos x="40" y="268"/>
                    </a:cxn>
                    <a:cxn ang="0">
                      <a:pos x="58" y="259"/>
                    </a:cxn>
                    <a:cxn ang="0">
                      <a:pos x="89" y="254"/>
                    </a:cxn>
                    <a:cxn ang="0">
                      <a:pos x="98" y="254"/>
                    </a:cxn>
                    <a:cxn ang="0">
                      <a:pos x="121" y="250"/>
                    </a:cxn>
                    <a:cxn ang="0">
                      <a:pos x="143" y="232"/>
                    </a:cxn>
                    <a:cxn ang="0">
                      <a:pos x="143" y="223"/>
                    </a:cxn>
                    <a:cxn ang="0">
                      <a:pos x="129" y="201"/>
                    </a:cxn>
                    <a:cxn ang="0">
                      <a:pos x="121" y="183"/>
                    </a:cxn>
                    <a:cxn ang="0">
                      <a:pos x="103" y="151"/>
                    </a:cxn>
                    <a:cxn ang="0">
                      <a:pos x="85" y="125"/>
                    </a:cxn>
                    <a:cxn ang="0">
                      <a:pos x="89" y="111"/>
                    </a:cxn>
                    <a:cxn ang="0">
                      <a:pos x="98" y="80"/>
                    </a:cxn>
                    <a:cxn ang="0">
                      <a:pos x="62" y="80"/>
                    </a:cxn>
                    <a:cxn ang="0">
                      <a:pos x="67" y="71"/>
                    </a:cxn>
                    <a:cxn ang="0">
                      <a:pos x="76" y="44"/>
                    </a:cxn>
                    <a:cxn ang="0">
                      <a:pos x="76" y="40"/>
                    </a:cxn>
                    <a:cxn ang="0">
                      <a:pos x="107" y="13"/>
                    </a:cxn>
                    <a:cxn ang="0">
                      <a:pos x="103" y="17"/>
                    </a:cxn>
                  </a:cxnLst>
                  <a:rect l="0" t="0" r="r" b="b"/>
                  <a:pathLst>
                    <a:path w="147" h="272">
                      <a:moveTo>
                        <a:pt x="13" y="98"/>
                      </a:moveTo>
                      <a:lnTo>
                        <a:pt x="18" y="93"/>
                      </a:lnTo>
                      <a:lnTo>
                        <a:pt x="22" y="76"/>
                      </a:lnTo>
                      <a:lnTo>
                        <a:pt x="22" y="71"/>
                      </a:lnTo>
                      <a:lnTo>
                        <a:pt x="27" y="67"/>
                      </a:lnTo>
                      <a:lnTo>
                        <a:pt x="27" y="67"/>
                      </a:lnTo>
                      <a:lnTo>
                        <a:pt x="31" y="58"/>
                      </a:lnTo>
                      <a:lnTo>
                        <a:pt x="31" y="53"/>
                      </a:lnTo>
                      <a:lnTo>
                        <a:pt x="22" y="58"/>
                      </a:lnTo>
                      <a:lnTo>
                        <a:pt x="18" y="76"/>
                      </a:lnTo>
                      <a:lnTo>
                        <a:pt x="13" y="76"/>
                      </a:lnTo>
                      <a:lnTo>
                        <a:pt x="18" y="80"/>
                      </a:lnTo>
                      <a:lnTo>
                        <a:pt x="13" y="98"/>
                      </a:lnTo>
                      <a:close/>
                      <a:moveTo>
                        <a:pt x="27" y="169"/>
                      </a:moveTo>
                      <a:lnTo>
                        <a:pt x="22" y="169"/>
                      </a:lnTo>
                      <a:lnTo>
                        <a:pt x="13" y="165"/>
                      </a:lnTo>
                      <a:lnTo>
                        <a:pt x="13" y="174"/>
                      </a:lnTo>
                      <a:lnTo>
                        <a:pt x="0" y="169"/>
                      </a:lnTo>
                      <a:lnTo>
                        <a:pt x="0" y="165"/>
                      </a:lnTo>
                      <a:lnTo>
                        <a:pt x="4" y="156"/>
                      </a:lnTo>
                      <a:lnTo>
                        <a:pt x="9" y="156"/>
                      </a:lnTo>
                      <a:lnTo>
                        <a:pt x="13" y="151"/>
                      </a:lnTo>
                      <a:lnTo>
                        <a:pt x="18" y="143"/>
                      </a:lnTo>
                      <a:lnTo>
                        <a:pt x="22" y="143"/>
                      </a:lnTo>
                      <a:lnTo>
                        <a:pt x="31" y="143"/>
                      </a:lnTo>
                      <a:lnTo>
                        <a:pt x="36" y="151"/>
                      </a:lnTo>
                      <a:lnTo>
                        <a:pt x="31" y="156"/>
                      </a:lnTo>
                      <a:lnTo>
                        <a:pt x="36" y="156"/>
                      </a:lnTo>
                      <a:lnTo>
                        <a:pt x="40" y="160"/>
                      </a:lnTo>
                      <a:lnTo>
                        <a:pt x="36" y="165"/>
                      </a:lnTo>
                      <a:lnTo>
                        <a:pt x="27" y="169"/>
                      </a:lnTo>
                      <a:close/>
                      <a:moveTo>
                        <a:pt x="36" y="89"/>
                      </a:moveTo>
                      <a:lnTo>
                        <a:pt x="31" y="84"/>
                      </a:lnTo>
                      <a:lnTo>
                        <a:pt x="31" y="80"/>
                      </a:lnTo>
                      <a:lnTo>
                        <a:pt x="27" y="76"/>
                      </a:lnTo>
                      <a:lnTo>
                        <a:pt x="27" y="80"/>
                      </a:lnTo>
                      <a:lnTo>
                        <a:pt x="22" y="89"/>
                      </a:lnTo>
                      <a:lnTo>
                        <a:pt x="27" y="89"/>
                      </a:lnTo>
                      <a:lnTo>
                        <a:pt x="27" y="93"/>
                      </a:lnTo>
                      <a:lnTo>
                        <a:pt x="31" y="93"/>
                      </a:lnTo>
                      <a:lnTo>
                        <a:pt x="36" y="89"/>
                      </a:lnTo>
                      <a:close/>
                      <a:moveTo>
                        <a:pt x="62" y="71"/>
                      </a:moveTo>
                      <a:lnTo>
                        <a:pt x="76" y="58"/>
                      </a:lnTo>
                      <a:lnTo>
                        <a:pt x="76" y="49"/>
                      </a:lnTo>
                      <a:lnTo>
                        <a:pt x="58" y="53"/>
                      </a:lnTo>
                      <a:lnTo>
                        <a:pt x="49" y="49"/>
                      </a:lnTo>
                      <a:lnTo>
                        <a:pt x="45" y="62"/>
                      </a:lnTo>
                      <a:lnTo>
                        <a:pt x="45" y="62"/>
                      </a:lnTo>
                      <a:lnTo>
                        <a:pt x="40" y="67"/>
                      </a:lnTo>
                      <a:lnTo>
                        <a:pt x="36" y="71"/>
                      </a:lnTo>
                      <a:lnTo>
                        <a:pt x="36" y="84"/>
                      </a:lnTo>
                      <a:lnTo>
                        <a:pt x="36" y="98"/>
                      </a:lnTo>
                      <a:lnTo>
                        <a:pt x="36" y="102"/>
                      </a:lnTo>
                      <a:lnTo>
                        <a:pt x="36" y="107"/>
                      </a:lnTo>
                      <a:lnTo>
                        <a:pt x="31" y="107"/>
                      </a:lnTo>
                      <a:lnTo>
                        <a:pt x="27" y="107"/>
                      </a:lnTo>
                      <a:lnTo>
                        <a:pt x="31" y="111"/>
                      </a:lnTo>
                      <a:lnTo>
                        <a:pt x="27" y="111"/>
                      </a:lnTo>
                      <a:lnTo>
                        <a:pt x="27" y="116"/>
                      </a:lnTo>
                      <a:lnTo>
                        <a:pt x="36" y="111"/>
                      </a:lnTo>
                      <a:lnTo>
                        <a:pt x="45" y="102"/>
                      </a:lnTo>
                      <a:lnTo>
                        <a:pt x="49" y="102"/>
                      </a:lnTo>
                      <a:lnTo>
                        <a:pt x="36" y="120"/>
                      </a:lnTo>
                      <a:lnTo>
                        <a:pt x="36" y="120"/>
                      </a:lnTo>
                      <a:lnTo>
                        <a:pt x="31" y="125"/>
                      </a:lnTo>
                      <a:lnTo>
                        <a:pt x="36" y="125"/>
                      </a:lnTo>
                      <a:lnTo>
                        <a:pt x="40" y="134"/>
                      </a:lnTo>
                      <a:lnTo>
                        <a:pt x="40" y="138"/>
                      </a:lnTo>
                      <a:lnTo>
                        <a:pt x="45" y="138"/>
                      </a:lnTo>
                      <a:lnTo>
                        <a:pt x="45" y="134"/>
                      </a:lnTo>
                      <a:lnTo>
                        <a:pt x="49" y="134"/>
                      </a:lnTo>
                      <a:lnTo>
                        <a:pt x="45" y="125"/>
                      </a:lnTo>
                      <a:lnTo>
                        <a:pt x="49" y="125"/>
                      </a:lnTo>
                      <a:lnTo>
                        <a:pt x="49" y="134"/>
                      </a:lnTo>
                      <a:lnTo>
                        <a:pt x="54" y="134"/>
                      </a:lnTo>
                      <a:lnTo>
                        <a:pt x="54" y="143"/>
                      </a:lnTo>
                      <a:lnTo>
                        <a:pt x="49" y="151"/>
                      </a:lnTo>
                      <a:lnTo>
                        <a:pt x="54" y="160"/>
                      </a:lnTo>
                      <a:lnTo>
                        <a:pt x="54" y="156"/>
                      </a:lnTo>
                      <a:lnTo>
                        <a:pt x="58" y="156"/>
                      </a:lnTo>
                      <a:lnTo>
                        <a:pt x="62" y="156"/>
                      </a:lnTo>
                      <a:lnTo>
                        <a:pt x="58" y="151"/>
                      </a:lnTo>
                      <a:lnTo>
                        <a:pt x="67" y="156"/>
                      </a:lnTo>
                      <a:lnTo>
                        <a:pt x="71" y="151"/>
                      </a:lnTo>
                      <a:lnTo>
                        <a:pt x="80" y="151"/>
                      </a:lnTo>
                      <a:lnTo>
                        <a:pt x="76" y="156"/>
                      </a:lnTo>
                      <a:lnTo>
                        <a:pt x="71" y="160"/>
                      </a:lnTo>
                      <a:lnTo>
                        <a:pt x="76" y="174"/>
                      </a:lnTo>
                      <a:lnTo>
                        <a:pt x="80" y="169"/>
                      </a:lnTo>
                      <a:lnTo>
                        <a:pt x="85" y="169"/>
                      </a:lnTo>
                      <a:lnTo>
                        <a:pt x="76" y="174"/>
                      </a:lnTo>
                      <a:lnTo>
                        <a:pt x="76" y="183"/>
                      </a:lnTo>
                      <a:lnTo>
                        <a:pt x="80" y="187"/>
                      </a:lnTo>
                      <a:lnTo>
                        <a:pt x="62" y="187"/>
                      </a:lnTo>
                      <a:lnTo>
                        <a:pt x="58" y="187"/>
                      </a:lnTo>
                      <a:lnTo>
                        <a:pt x="54" y="187"/>
                      </a:lnTo>
                      <a:lnTo>
                        <a:pt x="58" y="192"/>
                      </a:lnTo>
                      <a:lnTo>
                        <a:pt x="54" y="201"/>
                      </a:lnTo>
                      <a:lnTo>
                        <a:pt x="62" y="196"/>
                      </a:lnTo>
                      <a:lnTo>
                        <a:pt x="67" y="196"/>
                      </a:lnTo>
                      <a:lnTo>
                        <a:pt x="67" y="205"/>
                      </a:lnTo>
                      <a:lnTo>
                        <a:pt x="67" y="210"/>
                      </a:lnTo>
                      <a:lnTo>
                        <a:pt x="62" y="219"/>
                      </a:lnTo>
                      <a:lnTo>
                        <a:pt x="45" y="223"/>
                      </a:lnTo>
                      <a:lnTo>
                        <a:pt x="49" y="232"/>
                      </a:lnTo>
                      <a:lnTo>
                        <a:pt x="58" y="223"/>
                      </a:lnTo>
                      <a:lnTo>
                        <a:pt x="62" y="232"/>
                      </a:lnTo>
                      <a:lnTo>
                        <a:pt x="67" y="232"/>
                      </a:lnTo>
                      <a:lnTo>
                        <a:pt x="71" y="232"/>
                      </a:lnTo>
                      <a:lnTo>
                        <a:pt x="76" y="227"/>
                      </a:lnTo>
                      <a:lnTo>
                        <a:pt x="80" y="227"/>
                      </a:lnTo>
                      <a:lnTo>
                        <a:pt x="76" y="236"/>
                      </a:lnTo>
                      <a:lnTo>
                        <a:pt x="62" y="241"/>
                      </a:lnTo>
                      <a:lnTo>
                        <a:pt x="58" y="245"/>
                      </a:lnTo>
                      <a:lnTo>
                        <a:pt x="54" y="250"/>
                      </a:lnTo>
                      <a:lnTo>
                        <a:pt x="49" y="254"/>
                      </a:lnTo>
                      <a:lnTo>
                        <a:pt x="45" y="259"/>
                      </a:lnTo>
                      <a:lnTo>
                        <a:pt x="40" y="263"/>
                      </a:lnTo>
                      <a:lnTo>
                        <a:pt x="36" y="268"/>
                      </a:lnTo>
                      <a:lnTo>
                        <a:pt x="40" y="268"/>
                      </a:lnTo>
                      <a:lnTo>
                        <a:pt x="45" y="268"/>
                      </a:lnTo>
                      <a:lnTo>
                        <a:pt x="45" y="272"/>
                      </a:lnTo>
                      <a:lnTo>
                        <a:pt x="49" y="263"/>
                      </a:lnTo>
                      <a:lnTo>
                        <a:pt x="58" y="259"/>
                      </a:lnTo>
                      <a:lnTo>
                        <a:pt x="71" y="263"/>
                      </a:lnTo>
                      <a:lnTo>
                        <a:pt x="71" y="254"/>
                      </a:lnTo>
                      <a:lnTo>
                        <a:pt x="85" y="250"/>
                      </a:lnTo>
                      <a:lnTo>
                        <a:pt x="89" y="254"/>
                      </a:lnTo>
                      <a:lnTo>
                        <a:pt x="89" y="259"/>
                      </a:lnTo>
                      <a:lnTo>
                        <a:pt x="94" y="254"/>
                      </a:lnTo>
                      <a:lnTo>
                        <a:pt x="98" y="254"/>
                      </a:lnTo>
                      <a:lnTo>
                        <a:pt x="98" y="254"/>
                      </a:lnTo>
                      <a:lnTo>
                        <a:pt x="103" y="254"/>
                      </a:lnTo>
                      <a:lnTo>
                        <a:pt x="103" y="250"/>
                      </a:lnTo>
                      <a:lnTo>
                        <a:pt x="112" y="254"/>
                      </a:lnTo>
                      <a:lnTo>
                        <a:pt x="121" y="250"/>
                      </a:lnTo>
                      <a:lnTo>
                        <a:pt x="125" y="250"/>
                      </a:lnTo>
                      <a:lnTo>
                        <a:pt x="138" y="250"/>
                      </a:lnTo>
                      <a:lnTo>
                        <a:pt x="143" y="241"/>
                      </a:lnTo>
                      <a:lnTo>
                        <a:pt x="143" y="232"/>
                      </a:lnTo>
                      <a:lnTo>
                        <a:pt x="134" y="232"/>
                      </a:lnTo>
                      <a:lnTo>
                        <a:pt x="129" y="232"/>
                      </a:lnTo>
                      <a:lnTo>
                        <a:pt x="138" y="223"/>
                      </a:lnTo>
                      <a:lnTo>
                        <a:pt x="143" y="223"/>
                      </a:lnTo>
                      <a:lnTo>
                        <a:pt x="147" y="214"/>
                      </a:lnTo>
                      <a:lnTo>
                        <a:pt x="147" y="205"/>
                      </a:lnTo>
                      <a:lnTo>
                        <a:pt x="143" y="201"/>
                      </a:lnTo>
                      <a:lnTo>
                        <a:pt x="129" y="201"/>
                      </a:lnTo>
                      <a:lnTo>
                        <a:pt x="125" y="205"/>
                      </a:lnTo>
                      <a:lnTo>
                        <a:pt x="121" y="201"/>
                      </a:lnTo>
                      <a:lnTo>
                        <a:pt x="125" y="192"/>
                      </a:lnTo>
                      <a:lnTo>
                        <a:pt x="121" y="183"/>
                      </a:lnTo>
                      <a:lnTo>
                        <a:pt x="121" y="178"/>
                      </a:lnTo>
                      <a:lnTo>
                        <a:pt x="112" y="160"/>
                      </a:lnTo>
                      <a:lnTo>
                        <a:pt x="107" y="160"/>
                      </a:lnTo>
                      <a:lnTo>
                        <a:pt x="103" y="151"/>
                      </a:lnTo>
                      <a:lnTo>
                        <a:pt x="103" y="147"/>
                      </a:lnTo>
                      <a:lnTo>
                        <a:pt x="98" y="134"/>
                      </a:lnTo>
                      <a:lnTo>
                        <a:pt x="94" y="129"/>
                      </a:lnTo>
                      <a:lnTo>
                        <a:pt x="85" y="125"/>
                      </a:lnTo>
                      <a:lnTo>
                        <a:pt x="76" y="125"/>
                      </a:lnTo>
                      <a:lnTo>
                        <a:pt x="80" y="116"/>
                      </a:lnTo>
                      <a:lnTo>
                        <a:pt x="85" y="120"/>
                      </a:lnTo>
                      <a:lnTo>
                        <a:pt x="89" y="111"/>
                      </a:lnTo>
                      <a:lnTo>
                        <a:pt x="85" y="116"/>
                      </a:lnTo>
                      <a:lnTo>
                        <a:pt x="85" y="107"/>
                      </a:lnTo>
                      <a:lnTo>
                        <a:pt x="85" y="98"/>
                      </a:lnTo>
                      <a:lnTo>
                        <a:pt x="98" y="80"/>
                      </a:lnTo>
                      <a:lnTo>
                        <a:pt x="98" y="76"/>
                      </a:lnTo>
                      <a:lnTo>
                        <a:pt x="89" y="80"/>
                      </a:lnTo>
                      <a:lnTo>
                        <a:pt x="71" y="76"/>
                      </a:lnTo>
                      <a:lnTo>
                        <a:pt x="62" y="80"/>
                      </a:lnTo>
                      <a:lnTo>
                        <a:pt x="58" y="84"/>
                      </a:lnTo>
                      <a:lnTo>
                        <a:pt x="58" y="84"/>
                      </a:lnTo>
                      <a:lnTo>
                        <a:pt x="62" y="76"/>
                      </a:lnTo>
                      <a:lnTo>
                        <a:pt x="67" y="71"/>
                      </a:lnTo>
                      <a:lnTo>
                        <a:pt x="62" y="71"/>
                      </a:lnTo>
                      <a:close/>
                      <a:moveTo>
                        <a:pt x="71" y="35"/>
                      </a:moveTo>
                      <a:lnTo>
                        <a:pt x="71" y="44"/>
                      </a:lnTo>
                      <a:lnTo>
                        <a:pt x="76" y="44"/>
                      </a:lnTo>
                      <a:lnTo>
                        <a:pt x="76" y="40"/>
                      </a:lnTo>
                      <a:lnTo>
                        <a:pt x="80" y="44"/>
                      </a:lnTo>
                      <a:lnTo>
                        <a:pt x="80" y="40"/>
                      </a:lnTo>
                      <a:lnTo>
                        <a:pt x="76" y="40"/>
                      </a:lnTo>
                      <a:lnTo>
                        <a:pt x="80" y="31"/>
                      </a:lnTo>
                      <a:lnTo>
                        <a:pt x="71" y="35"/>
                      </a:lnTo>
                      <a:close/>
                      <a:moveTo>
                        <a:pt x="103" y="17"/>
                      </a:moveTo>
                      <a:lnTo>
                        <a:pt x="107" y="13"/>
                      </a:lnTo>
                      <a:lnTo>
                        <a:pt x="103" y="0"/>
                      </a:lnTo>
                      <a:lnTo>
                        <a:pt x="98" y="8"/>
                      </a:lnTo>
                      <a:lnTo>
                        <a:pt x="103" y="8"/>
                      </a:lnTo>
                      <a:lnTo>
                        <a:pt x="103" y="17"/>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00" name="Freeform 198"/>
                <p:cNvSpPr>
                  <a:spLocks/>
                </p:cNvSpPr>
                <p:nvPr/>
              </p:nvSpPr>
              <p:spPr bwMode="gray">
                <a:xfrm>
                  <a:off x="5258820" y="3807158"/>
                  <a:ext cx="111392" cy="135090"/>
                </a:xfrm>
                <a:custGeom>
                  <a:avLst/>
                  <a:gdLst/>
                  <a:ahLst/>
                  <a:cxnLst>
                    <a:cxn ang="0">
                      <a:pos x="0" y="67"/>
                    </a:cxn>
                    <a:cxn ang="0">
                      <a:pos x="0" y="67"/>
                    </a:cxn>
                    <a:cxn ang="0">
                      <a:pos x="0" y="67"/>
                    </a:cxn>
                    <a:cxn ang="0">
                      <a:pos x="0" y="62"/>
                    </a:cxn>
                    <a:cxn ang="0">
                      <a:pos x="0" y="62"/>
                    </a:cxn>
                    <a:cxn ang="0">
                      <a:pos x="0" y="58"/>
                    </a:cxn>
                    <a:cxn ang="0">
                      <a:pos x="5" y="53"/>
                    </a:cxn>
                    <a:cxn ang="0">
                      <a:pos x="5" y="53"/>
                    </a:cxn>
                    <a:cxn ang="0">
                      <a:pos x="5" y="53"/>
                    </a:cxn>
                    <a:cxn ang="0">
                      <a:pos x="5" y="49"/>
                    </a:cxn>
                    <a:cxn ang="0">
                      <a:pos x="9" y="49"/>
                    </a:cxn>
                    <a:cxn ang="0">
                      <a:pos x="13" y="44"/>
                    </a:cxn>
                    <a:cxn ang="0">
                      <a:pos x="9" y="40"/>
                    </a:cxn>
                    <a:cxn ang="0">
                      <a:pos x="13" y="40"/>
                    </a:cxn>
                    <a:cxn ang="0">
                      <a:pos x="13" y="40"/>
                    </a:cxn>
                    <a:cxn ang="0">
                      <a:pos x="5" y="35"/>
                    </a:cxn>
                    <a:cxn ang="0">
                      <a:pos x="5" y="31"/>
                    </a:cxn>
                    <a:cxn ang="0">
                      <a:pos x="9" y="26"/>
                    </a:cxn>
                    <a:cxn ang="0">
                      <a:pos x="9" y="22"/>
                    </a:cxn>
                    <a:cxn ang="0">
                      <a:pos x="5" y="22"/>
                    </a:cxn>
                    <a:cxn ang="0">
                      <a:pos x="5" y="17"/>
                    </a:cxn>
                    <a:cxn ang="0">
                      <a:pos x="9" y="17"/>
                    </a:cxn>
                    <a:cxn ang="0">
                      <a:pos x="9" y="13"/>
                    </a:cxn>
                    <a:cxn ang="0">
                      <a:pos x="5" y="13"/>
                    </a:cxn>
                    <a:cxn ang="0">
                      <a:pos x="5" y="13"/>
                    </a:cxn>
                    <a:cxn ang="0">
                      <a:pos x="5" y="9"/>
                    </a:cxn>
                    <a:cxn ang="0">
                      <a:pos x="5" y="9"/>
                    </a:cxn>
                    <a:cxn ang="0">
                      <a:pos x="5" y="4"/>
                    </a:cxn>
                    <a:cxn ang="0">
                      <a:pos x="0" y="4"/>
                    </a:cxn>
                    <a:cxn ang="0">
                      <a:pos x="13" y="0"/>
                    </a:cxn>
                    <a:cxn ang="0">
                      <a:pos x="27" y="0"/>
                    </a:cxn>
                    <a:cxn ang="0">
                      <a:pos x="31" y="9"/>
                    </a:cxn>
                    <a:cxn ang="0">
                      <a:pos x="31" y="17"/>
                    </a:cxn>
                    <a:cxn ang="0">
                      <a:pos x="40" y="26"/>
                    </a:cxn>
                    <a:cxn ang="0">
                      <a:pos x="49" y="31"/>
                    </a:cxn>
                    <a:cxn ang="0">
                      <a:pos x="54" y="31"/>
                    </a:cxn>
                    <a:cxn ang="0">
                      <a:pos x="54" y="35"/>
                    </a:cxn>
                    <a:cxn ang="0">
                      <a:pos x="58" y="35"/>
                    </a:cxn>
                    <a:cxn ang="0">
                      <a:pos x="54" y="53"/>
                    </a:cxn>
                    <a:cxn ang="0">
                      <a:pos x="67" y="62"/>
                    </a:cxn>
                    <a:cxn ang="0">
                      <a:pos x="67" y="67"/>
                    </a:cxn>
                    <a:cxn ang="0">
                      <a:pos x="58" y="71"/>
                    </a:cxn>
                    <a:cxn ang="0">
                      <a:pos x="58" y="80"/>
                    </a:cxn>
                    <a:cxn ang="0">
                      <a:pos x="54" y="76"/>
                    </a:cxn>
                    <a:cxn ang="0">
                      <a:pos x="40" y="80"/>
                    </a:cxn>
                    <a:cxn ang="0">
                      <a:pos x="40" y="80"/>
                    </a:cxn>
                    <a:cxn ang="0">
                      <a:pos x="31" y="84"/>
                    </a:cxn>
                    <a:cxn ang="0">
                      <a:pos x="27" y="84"/>
                    </a:cxn>
                    <a:cxn ang="0">
                      <a:pos x="27" y="76"/>
                    </a:cxn>
                    <a:cxn ang="0">
                      <a:pos x="18" y="71"/>
                    </a:cxn>
                    <a:cxn ang="0">
                      <a:pos x="13" y="84"/>
                    </a:cxn>
                    <a:cxn ang="0">
                      <a:pos x="9" y="84"/>
                    </a:cxn>
                    <a:cxn ang="0">
                      <a:pos x="0" y="71"/>
                    </a:cxn>
                    <a:cxn ang="0">
                      <a:pos x="0" y="71"/>
                    </a:cxn>
                    <a:cxn ang="0">
                      <a:pos x="0" y="67"/>
                    </a:cxn>
                  </a:cxnLst>
                  <a:rect l="0" t="0" r="r" b="b"/>
                  <a:pathLst>
                    <a:path w="67" h="84">
                      <a:moveTo>
                        <a:pt x="0" y="67"/>
                      </a:moveTo>
                      <a:lnTo>
                        <a:pt x="0" y="67"/>
                      </a:lnTo>
                      <a:lnTo>
                        <a:pt x="0" y="67"/>
                      </a:lnTo>
                      <a:lnTo>
                        <a:pt x="0" y="62"/>
                      </a:lnTo>
                      <a:lnTo>
                        <a:pt x="0" y="62"/>
                      </a:lnTo>
                      <a:lnTo>
                        <a:pt x="0" y="58"/>
                      </a:lnTo>
                      <a:lnTo>
                        <a:pt x="5" y="53"/>
                      </a:lnTo>
                      <a:lnTo>
                        <a:pt x="5" y="53"/>
                      </a:lnTo>
                      <a:lnTo>
                        <a:pt x="5" y="53"/>
                      </a:lnTo>
                      <a:lnTo>
                        <a:pt x="5" y="49"/>
                      </a:lnTo>
                      <a:lnTo>
                        <a:pt x="9" y="49"/>
                      </a:lnTo>
                      <a:lnTo>
                        <a:pt x="13" y="44"/>
                      </a:lnTo>
                      <a:lnTo>
                        <a:pt x="9" y="40"/>
                      </a:lnTo>
                      <a:lnTo>
                        <a:pt x="13" y="40"/>
                      </a:lnTo>
                      <a:lnTo>
                        <a:pt x="13" y="40"/>
                      </a:lnTo>
                      <a:lnTo>
                        <a:pt x="5" y="35"/>
                      </a:lnTo>
                      <a:lnTo>
                        <a:pt x="5" y="31"/>
                      </a:lnTo>
                      <a:lnTo>
                        <a:pt x="9" y="26"/>
                      </a:lnTo>
                      <a:lnTo>
                        <a:pt x="9" y="22"/>
                      </a:lnTo>
                      <a:lnTo>
                        <a:pt x="5" y="22"/>
                      </a:lnTo>
                      <a:lnTo>
                        <a:pt x="5" y="17"/>
                      </a:lnTo>
                      <a:lnTo>
                        <a:pt x="9" y="17"/>
                      </a:lnTo>
                      <a:lnTo>
                        <a:pt x="9" y="13"/>
                      </a:lnTo>
                      <a:lnTo>
                        <a:pt x="5" y="13"/>
                      </a:lnTo>
                      <a:lnTo>
                        <a:pt x="5" y="13"/>
                      </a:lnTo>
                      <a:lnTo>
                        <a:pt x="5" y="9"/>
                      </a:lnTo>
                      <a:lnTo>
                        <a:pt x="5" y="9"/>
                      </a:lnTo>
                      <a:lnTo>
                        <a:pt x="5" y="4"/>
                      </a:lnTo>
                      <a:lnTo>
                        <a:pt x="0" y="4"/>
                      </a:lnTo>
                      <a:lnTo>
                        <a:pt x="13" y="0"/>
                      </a:lnTo>
                      <a:lnTo>
                        <a:pt x="27" y="0"/>
                      </a:lnTo>
                      <a:lnTo>
                        <a:pt x="31" y="9"/>
                      </a:lnTo>
                      <a:lnTo>
                        <a:pt x="31" y="17"/>
                      </a:lnTo>
                      <a:lnTo>
                        <a:pt x="40" y="26"/>
                      </a:lnTo>
                      <a:lnTo>
                        <a:pt x="49" y="31"/>
                      </a:lnTo>
                      <a:lnTo>
                        <a:pt x="54" y="31"/>
                      </a:lnTo>
                      <a:lnTo>
                        <a:pt x="54" y="35"/>
                      </a:lnTo>
                      <a:lnTo>
                        <a:pt x="58" y="35"/>
                      </a:lnTo>
                      <a:lnTo>
                        <a:pt x="54" y="53"/>
                      </a:lnTo>
                      <a:lnTo>
                        <a:pt x="67" y="62"/>
                      </a:lnTo>
                      <a:lnTo>
                        <a:pt x="67" y="67"/>
                      </a:lnTo>
                      <a:lnTo>
                        <a:pt x="58" y="71"/>
                      </a:lnTo>
                      <a:lnTo>
                        <a:pt x="58" y="80"/>
                      </a:lnTo>
                      <a:lnTo>
                        <a:pt x="54" y="76"/>
                      </a:lnTo>
                      <a:lnTo>
                        <a:pt x="40" y="80"/>
                      </a:lnTo>
                      <a:lnTo>
                        <a:pt x="40" y="80"/>
                      </a:lnTo>
                      <a:lnTo>
                        <a:pt x="31" y="84"/>
                      </a:lnTo>
                      <a:lnTo>
                        <a:pt x="27" y="84"/>
                      </a:lnTo>
                      <a:lnTo>
                        <a:pt x="27" y="76"/>
                      </a:lnTo>
                      <a:lnTo>
                        <a:pt x="18" y="71"/>
                      </a:lnTo>
                      <a:lnTo>
                        <a:pt x="13" y="84"/>
                      </a:lnTo>
                      <a:lnTo>
                        <a:pt x="9" y="84"/>
                      </a:lnTo>
                      <a:lnTo>
                        <a:pt x="0" y="71"/>
                      </a:lnTo>
                      <a:lnTo>
                        <a:pt x="0" y="71"/>
                      </a:lnTo>
                      <a:lnTo>
                        <a:pt x="0" y="67"/>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01" name="Freeform 199"/>
                <p:cNvSpPr>
                  <a:spLocks/>
                </p:cNvSpPr>
                <p:nvPr/>
              </p:nvSpPr>
              <p:spPr bwMode="gray">
                <a:xfrm>
                  <a:off x="5258820" y="3921341"/>
                  <a:ext cx="21613" cy="20907"/>
                </a:xfrm>
                <a:custGeom>
                  <a:avLst/>
                  <a:gdLst/>
                  <a:ahLst/>
                  <a:cxnLst>
                    <a:cxn ang="0">
                      <a:pos x="0" y="0"/>
                    </a:cxn>
                    <a:cxn ang="0">
                      <a:pos x="0" y="0"/>
                    </a:cxn>
                    <a:cxn ang="0">
                      <a:pos x="9" y="13"/>
                    </a:cxn>
                    <a:cxn ang="0">
                      <a:pos x="13" y="13"/>
                    </a:cxn>
                  </a:cxnLst>
                  <a:rect l="0" t="0" r="r" b="b"/>
                  <a:pathLst>
                    <a:path w="13" h="13">
                      <a:moveTo>
                        <a:pt x="0" y="0"/>
                      </a:moveTo>
                      <a:lnTo>
                        <a:pt x="0" y="0"/>
                      </a:lnTo>
                      <a:lnTo>
                        <a:pt x="9" y="13"/>
                      </a:lnTo>
                      <a:lnTo>
                        <a:pt x="13" y="13"/>
                      </a:lnTo>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02" name="Freeform 200"/>
                <p:cNvSpPr>
                  <a:spLocks noEditPoints="1"/>
                </p:cNvSpPr>
                <p:nvPr/>
              </p:nvSpPr>
              <p:spPr bwMode="gray">
                <a:xfrm>
                  <a:off x="4412578" y="3885962"/>
                  <a:ext cx="527031" cy="466380"/>
                </a:xfrm>
                <a:custGeom>
                  <a:avLst/>
                  <a:gdLst/>
                  <a:ahLst/>
                  <a:cxnLst>
                    <a:cxn ang="0">
                      <a:pos x="4" y="290"/>
                    </a:cxn>
                    <a:cxn ang="0">
                      <a:pos x="13" y="277"/>
                    </a:cxn>
                    <a:cxn ang="0">
                      <a:pos x="22" y="286"/>
                    </a:cxn>
                    <a:cxn ang="0">
                      <a:pos x="27" y="290"/>
                    </a:cxn>
                    <a:cxn ang="0">
                      <a:pos x="27" y="286"/>
                    </a:cxn>
                    <a:cxn ang="0">
                      <a:pos x="143" y="125"/>
                    </a:cxn>
                    <a:cxn ang="0">
                      <a:pos x="156" y="138"/>
                    </a:cxn>
                    <a:cxn ang="0">
                      <a:pos x="170" y="147"/>
                    </a:cxn>
                    <a:cxn ang="0">
                      <a:pos x="179" y="143"/>
                    </a:cxn>
                    <a:cxn ang="0">
                      <a:pos x="196" y="138"/>
                    </a:cxn>
                    <a:cxn ang="0">
                      <a:pos x="205" y="138"/>
                    </a:cxn>
                    <a:cxn ang="0">
                      <a:pos x="219" y="134"/>
                    </a:cxn>
                    <a:cxn ang="0">
                      <a:pos x="228" y="125"/>
                    </a:cxn>
                    <a:cxn ang="0">
                      <a:pos x="241" y="111"/>
                    </a:cxn>
                    <a:cxn ang="0">
                      <a:pos x="250" y="98"/>
                    </a:cxn>
                    <a:cxn ang="0">
                      <a:pos x="241" y="89"/>
                    </a:cxn>
                    <a:cxn ang="0">
                      <a:pos x="263" y="53"/>
                    </a:cxn>
                    <a:cxn ang="0">
                      <a:pos x="295" y="35"/>
                    </a:cxn>
                    <a:cxn ang="0">
                      <a:pos x="295" y="31"/>
                    </a:cxn>
                    <a:cxn ang="0">
                      <a:pos x="295" y="27"/>
                    </a:cxn>
                    <a:cxn ang="0">
                      <a:pos x="277" y="27"/>
                    </a:cxn>
                    <a:cxn ang="0">
                      <a:pos x="259" y="22"/>
                    </a:cxn>
                    <a:cxn ang="0">
                      <a:pos x="241" y="22"/>
                    </a:cxn>
                    <a:cxn ang="0">
                      <a:pos x="223" y="4"/>
                    </a:cxn>
                    <a:cxn ang="0">
                      <a:pos x="214" y="4"/>
                    </a:cxn>
                    <a:cxn ang="0">
                      <a:pos x="201" y="4"/>
                    </a:cxn>
                    <a:cxn ang="0">
                      <a:pos x="179" y="4"/>
                    </a:cxn>
                    <a:cxn ang="0">
                      <a:pos x="170" y="0"/>
                    </a:cxn>
                    <a:cxn ang="0">
                      <a:pos x="152" y="4"/>
                    </a:cxn>
                    <a:cxn ang="0">
                      <a:pos x="143" y="0"/>
                    </a:cxn>
                    <a:cxn ang="0">
                      <a:pos x="125" y="0"/>
                    </a:cxn>
                    <a:cxn ang="0">
                      <a:pos x="116" y="4"/>
                    </a:cxn>
                    <a:cxn ang="0">
                      <a:pos x="112" y="18"/>
                    </a:cxn>
                    <a:cxn ang="0">
                      <a:pos x="116" y="22"/>
                    </a:cxn>
                    <a:cxn ang="0">
                      <a:pos x="116" y="31"/>
                    </a:cxn>
                    <a:cxn ang="0">
                      <a:pos x="129" y="31"/>
                    </a:cxn>
                    <a:cxn ang="0">
                      <a:pos x="152" y="40"/>
                    </a:cxn>
                    <a:cxn ang="0">
                      <a:pos x="152" y="53"/>
                    </a:cxn>
                    <a:cxn ang="0">
                      <a:pos x="147" y="71"/>
                    </a:cxn>
                    <a:cxn ang="0">
                      <a:pos x="138" y="85"/>
                    </a:cxn>
                    <a:cxn ang="0">
                      <a:pos x="143" y="107"/>
                    </a:cxn>
                    <a:cxn ang="0">
                      <a:pos x="143" y="116"/>
                    </a:cxn>
                    <a:cxn ang="0">
                      <a:pos x="268" y="94"/>
                    </a:cxn>
                    <a:cxn ang="0">
                      <a:pos x="268" y="103"/>
                    </a:cxn>
                    <a:cxn ang="0">
                      <a:pos x="272" y="103"/>
                    </a:cxn>
                    <a:cxn ang="0">
                      <a:pos x="272" y="94"/>
                    </a:cxn>
                    <a:cxn ang="0">
                      <a:pos x="286" y="85"/>
                    </a:cxn>
                    <a:cxn ang="0">
                      <a:pos x="290" y="89"/>
                    </a:cxn>
                    <a:cxn ang="0">
                      <a:pos x="304" y="85"/>
                    </a:cxn>
                    <a:cxn ang="0">
                      <a:pos x="299" y="76"/>
                    </a:cxn>
                    <a:cxn ang="0">
                      <a:pos x="290" y="80"/>
                    </a:cxn>
                    <a:cxn ang="0">
                      <a:pos x="308" y="71"/>
                    </a:cxn>
                    <a:cxn ang="0">
                      <a:pos x="317" y="80"/>
                    </a:cxn>
                    <a:cxn ang="0">
                      <a:pos x="308" y="71"/>
                    </a:cxn>
                  </a:cxnLst>
                  <a:rect l="0" t="0" r="r" b="b"/>
                  <a:pathLst>
                    <a:path w="317" h="290">
                      <a:moveTo>
                        <a:pt x="0" y="281"/>
                      </a:moveTo>
                      <a:lnTo>
                        <a:pt x="4" y="290"/>
                      </a:lnTo>
                      <a:lnTo>
                        <a:pt x="13" y="286"/>
                      </a:lnTo>
                      <a:lnTo>
                        <a:pt x="13" y="277"/>
                      </a:lnTo>
                      <a:lnTo>
                        <a:pt x="0" y="281"/>
                      </a:lnTo>
                      <a:close/>
                      <a:moveTo>
                        <a:pt x="22" y="286"/>
                      </a:moveTo>
                      <a:lnTo>
                        <a:pt x="18" y="290"/>
                      </a:lnTo>
                      <a:lnTo>
                        <a:pt x="27" y="290"/>
                      </a:lnTo>
                      <a:lnTo>
                        <a:pt x="27" y="286"/>
                      </a:lnTo>
                      <a:lnTo>
                        <a:pt x="27" y="286"/>
                      </a:lnTo>
                      <a:lnTo>
                        <a:pt x="22" y="286"/>
                      </a:lnTo>
                      <a:close/>
                      <a:moveTo>
                        <a:pt x="143" y="125"/>
                      </a:moveTo>
                      <a:lnTo>
                        <a:pt x="156" y="134"/>
                      </a:lnTo>
                      <a:lnTo>
                        <a:pt x="156" y="138"/>
                      </a:lnTo>
                      <a:lnTo>
                        <a:pt x="156" y="143"/>
                      </a:lnTo>
                      <a:lnTo>
                        <a:pt x="170" y="147"/>
                      </a:lnTo>
                      <a:lnTo>
                        <a:pt x="174" y="138"/>
                      </a:lnTo>
                      <a:lnTo>
                        <a:pt x="179" y="143"/>
                      </a:lnTo>
                      <a:lnTo>
                        <a:pt x="187" y="134"/>
                      </a:lnTo>
                      <a:lnTo>
                        <a:pt x="196" y="138"/>
                      </a:lnTo>
                      <a:lnTo>
                        <a:pt x="205" y="134"/>
                      </a:lnTo>
                      <a:lnTo>
                        <a:pt x="205" y="138"/>
                      </a:lnTo>
                      <a:lnTo>
                        <a:pt x="214" y="134"/>
                      </a:lnTo>
                      <a:lnTo>
                        <a:pt x="219" y="134"/>
                      </a:lnTo>
                      <a:lnTo>
                        <a:pt x="223" y="129"/>
                      </a:lnTo>
                      <a:lnTo>
                        <a:pt x="228" y="125"/>
                      </a:lnTo>
                      <a:lnTo>
                        <a:pt x="237" y="125"/>
                      </a:lnTo>
                      <a:lnTo>
                        <a:pt x="241" y="111"/>
                      </a:lnTo>
                      <a:lnTo>
                        <a:pt x="246" y="103"/>
                      </a:lnTo>
                      <a:lnTo>
                        <a:pt x="250" y="98"/>
                      </a:lnTo>
                      <a:lnTo>
                        <a:pt x="246" y="98"/>
                      </a:lnTo>
                      <a:lnTo>
                        <a:pt x="241" y="89"/>
                      </a:lnTo>
                      <a:lnTo>
                        <a:pt x="241" y="85"/>
                      </a:lnTo>
                      <a:lnTo>
                        <a:pt x="263" y="53"/>
                      </a:lnTo>
                      <a:lnTo>
                        <a:pt x="281" y="49"/>
                      </a:lnTo>
                      <a:lnTo>
                        <a:pt x="295" y="35"/>
                      </a:lnTo>
                      <a:lnTo>
                        <a:pt x="295" y="31"/>
                      </a:lnTo>
                      <a:lnTo>
                        <a:pt x="295" y="31"/>
                      </a:lnTo>
                      <a:lnTo>
                        <a:pt x="299" y="27"/>
                      </a:lnTo>
                      <a:lnTo>
                        <a:pt x="295" y="27"/>
                      </a:lnTo>
                      <a:lnTo>
                        <a:pt x="286" y="27"/>
                      </a:lnTo>
                      <a:lnTo>
                        <a:pt x="277" y="27"/>
                      </a:lnTo>
                      <a:lnTo>
                        <a:pt x="268" y="22"/>
                      </a:lnTo>
                      <a:lnTo>
                        <a:pt x="259" y="22"/>
                      </a:lnTo>
                      <a:lnTo>
                        <a:pt x="246" y="22"/>
                      </a:lnTo>
                      <a:lnTo>
                        <a:pt x="241" y="22"/>
                      </a:lnTo>
                      <a:lnTo>
                        <a:pt x="228" y="13"/>
                      </a:lnTo>
                      <a:lnTo>
                        <a:pt x="223" y="4"/>
                      </a:lnTo>
                      <a:lnTo>
                        <a:pt x="214" y="9"/>
                      </a:lnTo>
                      <a:lnTo>
                        <a:pt x="214" y="4"/>
                      </a:lnTo>
                      <a:lnTo>
                        <a:pt x="205" y="4"/>
                      </a:lnTo>
                      <a:lnTo>
                        <a:pt x="201" y="4"/>
                      </a:lnTo>
                      <a:lnTo>
                        <a:pt x="192" y="4"/>
                      </a:lnTo>
                      <a:lnTo>
                        <a:pt x="179" y="4"/>
                      </a:lnTo>
                      <a:lnTo>
                        <a:pt x="170" y="4"/>
                      </a:lnTo>
                      <a:lnTo>
                        <a:pt x="170" y="0"/>
                      </a:lnTo>
                      <a:lnTo>
                        <a:pt x="161" y="0"/>
                      </a:lnTo>
                      <a:lnTo>
                        <a:pt x="152" y="4"/>
                      </a:lnTo>
                      <a:lnTo>
                        <a:pt x="147" y="0"/>
                      </a:lnTo>
                      <a:lnTo>
                        <a:pt x="143" y="0"/>
                      </a:lnTo>
                      <a:lnTo>
                        <a:pt x="134" y="0"/>
                      </a:lnTo>
                      <a:lnTo>
                        <a:pt x="125" y="0"/>
                      </a:lnTo>
                      <a:lnTo>
                        <a:pt x="129" y="4"/>
                      </a:lnTo>
                      <a:lnTo>
                        <a:pt x="116" y="4"/>
                      </a:lnTo>
                      <a:lnTo>
                        <a:pt x="112" y="9"/>
                      </a:lnTo>
                      <a:lnTo>
                        <a:pt x="112" y="18"/>
                      </a:lnTo>
                      <a:lnTo>
                        <a:pt x="116" y="18"/>
                      </a:lnTo>
                      <a:lnTo>
                        <a:pt x="116" y="22"/>
                      </a:lnTo>
                      <a:lnTo>
                        <a:pt x="120" y="27"/>
                      </a:lnTo>
                      <a:lnTo>
                        <a:pt x="116" y="31"/>
                      </a:lnTo>
                      <a:lnTo>
                        <a:pt x="120" y="35"/>
                      </a:lnTo>
                      <a:lnTo>
                        <a:pt x="129" y="31"/>
                      </a:lnTo>
                      <a:lnTo>
                        <a:pt x="134" y="40"/>
                      </a:lnTo>
                      <a:lnTo>
                        <a:pt x="152" y="40"/>
                      </a:lnTo>
                      <a:lnTo>
                        <a:pt x="161" y="44"/>
                      </a:lnTo>
                      <a:lnTo>
                        <a:pt x="152" y="53"/>
                      </a:lnTo>
                      <a:lnTo>
                        <a:pt x="147" y="67"/>
                      </a:lnTo>
                      <a:lnTo>
                        <a:pt x="147" y="71"/>
                      </a:lnTo>
                      <a:lnTo>
                        <a:pt x="147" y="80"/>
                      </a:lnTo>
                      <a:lnTo>
                        <a:pt x="138" y="85"/>
                      </a:lnTo>
                      <a:lnTo>
                        <a:pt x="147" y="98"/>
                      </a:lnTo>
                      <a:lnTo>
                        <a:pt x="143" y="107"/>
                      </a:lnTo>
                      <a:lnTo>
                        <a:pt x="147" y="116"/>
                      </a:lnTo>
                      <a:lnTo>
                        <a:pt x="143" y="116"/>
                      </a:lnTo>
                      <a:lnTo>
                        <a:pt x="143" y="125"/>
                      </a:lnTo>
                      <a:close/>
                      <a:moveTo>
                        <a:pt x="268" y="94"/>
                      </a:moveTo>
                      <a:lnTo>
                        <a:pt x="263" y="98"/>
                      </a:lnTo>
                      <a:lnTo>
                        <a:pt x="268" y="103"/>
                      </a:lnTo>
                      <a:lnTo>
                        <a:pt x="268" y="103"/>
                      </a:lnTo>
                      <a:lnTo>
                        <a:pt x="272" y="103"/>
                      </a:lnTo>
                      <a:lnTo>
                        <a:pt x="268" y="98"/>
                      </a:lnTo>
                      <a:lnTo>
                        <a:pt x="272" y="94"/>
                      </a:lnTo>
                      <a:lnTo>
                        <a:pt x="268" y="94"/>
                      </a:lnTo>
                      <a:close/>
                      <a:moveTo>
                        <a:pt x="286" y="85"/>
                      </a:moveTo>
                      <a:lnTo>
                        <a:pt x="286" y="85"/>
                      </a:lnTo>
                      <a:lnTo>
                        <a:pt x="290" y="89"/>
                      </a:lnTo>
                      <a:lnTo>
                        <a:pt x="299" y="89"/>
                      </a:lnTo>
                      <a:lnTo>
                        <a:pt x="304" y="85"/>
                      </a:lnTo>
                      <a:lnTo>
                        <a:pt x="304" y="80"/>
                      </a:lnTo>
                      <a:lnTo>
                        <a:pt x="299" y="76"/>
                      </a:lnTo>
                      <a:lnTo>
                        <a:pt x="299" y="76"/>
                      </a:lnTo>
                      <a:lnTo>
                        <a:pt x="290" y="80"/>
                      </a:lnTo>
                      <a:lnTo>
                        <a:pt x="286" y="85"/>
                      </a:lnTo>
                      <a:close/>
                      <a:moveTo>
                        <a:pt x="308" y="71"/>
                      </a:moveTo>
                      <a:lnTo>
                        <a:pt x="308" y="80"/>
                      </a:lnTo>
                      <a:lnTo>
                        <a:pt x="317" y="80"/>
                      </a:lnTo>
                      <a:lnTo>
                        <a:pt x="313" y="71"/>
                      </a:lnTo>
                      <a:lnTo>
                        <a:pt x="308" y="71"/>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1565" name="Rectangle 1564"/>
              <p:cNvSpPr/>
              <p:nvPr/>
            </p:nvSpPr>
            <p:spPr bwMode="auto">
              <a:xfrm>
                <a:off x="3111233" y="2902665"/>
                <a:ext cx="198022" cy="87492"/>
              </a:xfrm>
              <a:prstGeom prst="rect">
                <a:avLst/>
              </a:prstGeom>
              <a:solidFill>
                <a:srgbClr val="FFFFFF"/>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1563" name="Rectangle 1562"/>
            <p:cNvSpPr/>
            <p:nvPr/>
          </p:nvSpPr>
          <p:spPr bwMode="auto">
            <a:xfrm>
              <a:off x="3798776" y="4537520"/>
              <a:ext cx="119789" cy="96423"/>
            </a:xfrm>
            <a:prstGeom prst="rect">
              <a:avLst/>
            </a:prstGeom>
            <a:solidFill>
              <a:srgbClr val="FFFFFF"/>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03" name="Group 1602"/>
          <p:cNvGrpSpPr/>
          <p:nvPr/>
        </p:nvGrpSpPr>
        <p:grpSpPr>
          <a:xfrm>
            <a:off x="2642084" y="4137644"/>
            <a:ext cx="72000" cy="72000"/>
            <a:chOff x="3275856" y="2998888"/>
            <a:chExt cx="45719" cy="45719"/>
          </a:xfrm>
          <a:solidFill>
            <a:srgbClr val="ACD1E2">
              <a:lumMod val="50000"/>
            </a:srgbClr>
          </a:solidFill>
        </p:grpSpPr>
        <p:sp>
          <p:nvSpPr>
            <p:cNvPr id="1604" name="Oval 160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05" name="Oval 160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06" name="Group 1605"/>
          <p:cNvGrpSpPr/>
          <p:nvPr/>
        </p:nvGrpSpPr>
        <p:grpSpPr>
          <a:xfrm>
            <a:off x="3479774" y="4489579"/>
            <a:ext cx="72000" cy="72000"/>
            <a:chOff x="3275856" y="2998888"/>
            <a:chExt cx="45719" cy="45719"/>
          </a:xfrm>
          <a:solidFill>
            <a:srgbClr val="ACD1E2">
              <a:lumMod val="50000"/>
            </a:srgbClr>
          </a:solidFill>
        </p:grpSpPr>
        <p:sp>
          <p:nvSpPr>
            <p:cNvPr id="1607" name="Oval 160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08" name="Oval 160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09" name="Group 1608"/>
          <p:cNvGrpSpPr/>
          <p:nvPr/>
        </p:nvGrpSpPr>
        <p:grpSpPr>
          <a:xfrm>
            <a:off x="2953890" y="4868356"/>
            <a:ext cx="72000" cy="72000"/>
            <a:chOff x="3275856" y="2998888"/>
            <a:chExt cx="45719" cy="45719"/>
          </a:xfrm>
          <a:solidFill>
            <a:srgbClr val="ACD1E2">
              <a:lumMod val="50000"/>
            </a:srgbClr>
          </a:solidFill>
        </p:grpSpPr>
        <p:sp>
          <p:nvSpPr>
            <p:cNvPr id="1610" name="Oval 160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11" name="Oval 161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12" name="Group 1611"/>
          <p:cNvGrpSpPr/>
          <p:nvPr/>
        </p:nvGrpSpPr>
        <p:grpSpPr>
          <a:xfrm>
            <a:off x="3882784" y="3091582"/>
            <a:ext cx="108000" cy="108000"/>
            <a:chOff x="3275856" y="2998888"/>
            <a:chExt cx="45719" cy="45719"/>
          </a:xfrm>
          <a:solidFill>
            <a:schemeClr val="accent6"/>
          </a:solidFill>
        </p:grpSpPr>
        <p:sp>
          <p:nvSpPr>
            <p:cNvPr id="1613" name="Oval 161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14" name="Oval 161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15" name="Group 1614"/>
          <p:cNvGrpSpPr/>
          <p:nvPr/>
        </p:nvGrpSpPr>
        <p:grpSpPr>
          <a:xfrm>
            <a:off x="4322896" y="1780557"/>
            <a:ext cx="108000" cy="108000"/>
            <a:chOff x="3275856" y="2998888"/>
            <a:chExt cx="45719" cy="45719"/>
          </a:xfrm>
          <a:solidFill>
            <a:schemeClr val="accent6"/>
          </a:solidFill>
        </p:grpSpPr>
        <p:sp>
          <p:nvSpPr>
            <p:cNvPr id="1616" name="Oval 161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17" name="Oval 161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18" name="Group 1617"/>
          <p:cNvGrpSpPr/>
          <p:nvPr/>
        </p:nvGrpSpPr>
        <p:grpSpPr>
          <a:xfrm>
            <a:off x="2079095" y="4958958"/>
            <a:ext cx="108000" cy="108000"/>
            <a:chOff x="3275856" y="2998888"/>
            <a:chExt cx="45719" cy="45719"/>
          </a:xfrm>
          <a:solidFill>
            <a:schemeClr val="accent6"/>
          </a:solidFill>
        </p:grpSpPr>
        <p:sp>
          <p:nvSpPr>
            <p:cNvPr id="1619" name="Oval 161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20" name="Oval 161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21" name="Group 1620"/>
          <p:cNvGrpSpPr/>
          <p:nvPr/>
        </p:nvGrpSpPr>
        <p:grpSpPr>
          <a:xfrm>
            <a:off x="2632264" y="5157131"/>
            <a:ext cx="72000" cy="72000"/>
            <a:chOff x="3275856" y="2998888"/>
            <a:chExt cx="45719" cy="45719"/>
          </a:xfrm>
          <a:solidFill>
            <a:srgbClr val="ACD1E2">
              <a:lumMod val="50000"/>
            </a:srgbClr>
          </a:solidFill>
        </p:grpSpPr>
        <p:sp>
          <p:nvSpPr>
            <p:cNvPr id="1622" name="Oval 162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23" name="Oval 162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24" name="Group 1623"/>
          <p:cNvGrpSpPr/>
          <p:nvPr/>
        </p:nvGrpSpPr>
        <p:grpSpPr>
          <a:xfrm>
            <a:off x="1392284" y="5265479"/>
            <a:ext cx="72000" cy="72000"/>
            <a:chOff x="3275856" y="2998888"/>
            <a:chExt cx="45719" cy="45719"/>
          </a:xfrm>
          <a:solidFill>
            <a:srgbClr val="ACD1E2">
              <a:lumMod val="50000"/>
            </a:srgbClr>
          </a:solidFill>
        </p:grpSpPr>
        <p:sp>
          <p:nvSpPr>
            <p:cNvPr id="1625" name="Oval 162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26" name="Oval 162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27" name="Group 1626"/>
          <p:cNvGrpSpPr/>
          <p:nvPr/>
        </p:nvGrpSpPr>
        <p:grpSpPr>
          <a:xfrm>
            <a:off x="1413256" y="4843316"/>
            <a:ext cx="72000" cy="72000"/>
            <a:chOff x="3275856" y="2998888"/>
            <a:chExt cx="45719" cy="45719"/>
          </a:xfrm>
          <a:solidFill>
            <a:srgbClr val="ACD1E2">
              <a:lumMod val="50000"/>
            </a:srgbClr>
          </a:solidFill>
        </p:grpSpPr>
        <p:sp>
          <p:nvSpPr>
            <p:cNvPr id="1628" name="Oval 162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29" name="Oval 162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30" name="Group 1629"/>
          <p:cNvGrpSpPr/>
          <p:nvPr/>
        </p:nvGrpSpPr>
        <p:grpSpPr>
          <a:xfrm>
            <a:off x="2219838" y="4450558"/>
            <a:ext cx="72000" cy="72000"/>
            <a:chOff x="3275856" y="2998888"/>
            <a:chExt cx="45719" cy="45719"/>
          </a:xfrm>
          <a:solidFill>
            <a:srgbClr val="ACD1E2">
              <a:lumMod val="50000"/>
            </a:srgbClr>
          </a:solidFill>
        </p:grpSpPr>
        <p:sp>
          <p:nvSpPr>
            <p:cNvPr id="1631" name="Oval 163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32" name="Oval 163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33" name="Group 1632"/>
          <p:cNvGrpSpPr/>
          <p:nvPr/>
        </p:nvGrpSpPr>
        <p:grpSpPr>
          <a:xfrm>
            <a:off x="2860242" y="4371734"/>
            <a:ext cx="72000" cy="72000"/>
            <a:chOff x="3275856" y="2998888"/>
            <a:chExt cx="45719" cy="45719"/>
          </a:xfrm>
          <a:solidFill>
            <a:srgbClr val="ACD1E2">
              <a:lumMod val="50000"/>
            </a:srgbClr>
          </a:solidFill>
        </p:grpSpPr>
        <p:sp>
          <p:nvSpPr>
            <p:cNvPr id="1634" name="Oval 163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35" name="Oval 163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36" name="Group 1635"/>
          <p:cNvGrpSpPr/>
          <p:nvPr/>
        </p:nvGrpSpPr>
        <p:grpSpPr>
          <a:xfrm>
            <a:off x="3695440" y="4411675"/>
            <a:ext cx="72000" cy="72000"/>
            <a:chOff x="3275856" y="2998888"/>
            <a:chExt cx="45719" cy="45719"/>
          </a:xfrm>
          <a:solidFill>
            <a:srgbClr val="ACD1E2">
              <a:lumMod val="50000"/>
            </a:srgbClr>
          </a:solidFill>
        </p:grpSpPr>
        <p:sp>
          <p:nvSpPr>
            <p:cNvPr id="1637" name="Oval 163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38" name="Oval 163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39" name="Group 1638"/>
          <p:cNvGrpSpPr/>
          <p:nvPr/>
        </p:nvGrpSpPr>
        <p:grpSpPr>
          <a:xfrm>
            <a:off x="3563949" y="3871860"/>
            <a:ext cx="72000" cy="72000"/>
            <a:chOff x="3275856" y="2998888"/>
            <a:chExt cx="45719" cy="45719"/>
          </a:xfrm>
          <a:solidFill>
            <a:srgbClr val="ACD1E2">
              <a:lumMod val="50000"/>
            </a:srgbClr>
          </a:solidFill>
        </p:grpSpPr>
        <p:sp>
          <p:nvSpPr>
            <p:cNvPr id="1640" name="Oval 163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41" name="Oval 164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42" name="Group 1641"/>
          <p:cNvGrpSpPr/>
          <p:nvPr/>
        </p:nvGrpSpPr>
        <p:grpSpPr>
          <a:xfrm>
            <a:off x="3371450" y="3978938"/>
            <a:ext cx="72000" cy="72000"/>
            <a:chOff x="3275856" y="2998888"/>
            <a:chExt cx="45719" cy="45719"/>
          </a:xfrm>
          <a:solidFill>
            <a:srgbClr val="ACD1E2">
              <a:lumMod val="50000"/>
            </a:srgbClr>
          </a:solidFill>
        </p:grpSpPr>
        <p:sp>
          <p:nvSpPr>
            <p:cNvPr id="1643" name="Oval 164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44" name="Oval 164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45" name="Group 1644"/>
          <p:cNvGrpSpPr/>
          <p:nvPr/>
        </p:nvGrpSpPr>
        <p:grpSpPr>
          <a:xfrm>
            <a:off x="2470457" y="3648178"/>
            <a:ext cx="72000" cy="72000"/>
            <a:chOff x="3275856" y="2998888"/>
            <a:chExt cx="45719" cy="45719"/>
          </a:xfrm>
          <a:solidFill>
            <a:srgbClr val="ACD1E2">
              <a:lumMod val="50000"/>
            </a:srgbClr>
          </a:solidFill>
        </p:grpSpPr>
        <p:sp>
          <p:nvSpPr>
            <p:cNvPr id="1646" name="Oval 164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47" name="Oval 164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48" name="Group 1647"/>
          <p:cNvGrpSpPr/>
          <p:nvPr/>
        </p:nvGrpSpPr>
        <p:grpSpPr>
          <a:xfrm>
            <a:off x="3108054" y="3031029"/>
            <a:ext cx="72000" cy="72000"/>
            <a:chOff x="3275856" y="2998888"/>
            <a:chExt cx="45719" cy="45719"/>
          </a:xfrm>
          <a:solidFill>
            <a:srgbClr val="ACD1E2">
              <a:lumMod val="50000"/>
            </a:srgbClr>
          </a:solidFill>
        </p:grpSpPr>
        <p:sp>
          <p:nvSpPr>
            <p:cNvPr id="1649" name="Oval 164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50" name="Oval 164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51" name="Group 1650"/>
          <p:cNvGrpSpPr/>
          <p:nvPr/>
        </p:nvGrpSpPr>
        <p:grpSpPr>
          <a:xfrm>
            <a:off x="3316764" y="2931902"/>
            <a:ext cx="108000" cy="108000"/>
            <a:chOff x="3275856" y="2998888"/>
            <a:chExt cx="45719" cy="45719"/>
          </a:xfrm>
          <a:solidFill>
            <a:schemeClr val="accent6"/>
          </a:solidFill>
        </p:grpSpPr>
        <p:sp>
          <p:nvSpPr>
            <p:cNvPr id="1652" name="Oval 165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53" name="Oval 165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54" name="Group 1653"/>
          <p:cNvGrpSpPr/>
          <p:nvPr/>
        </p:nvGrpSpPr>
        <p:grpSpPr>
          <a:xfrm>
            <a:off x="3486050" y="2909416"/>
            <a:ext cx="72000" cy="72000"/>
            <a:chOff x="3275856" y="2998888"/>
            <a:chExt cx="45719" cy="45719"/>
          </a:xfrm>
          <a:solidFill>
            <a:srgbClr val="ACD1E2">
              <a:lumMod val="50000"/>
            </a:srgbClr>
          </a:solidFill>
        </p:grpSpPr>
        <p:sp>
          <p:nvSpPr>
            <p:cNvPr id="1655" name="Oval 165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56" name="Oval 165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57" name="Group 1656"/>
          <p:cNvGrpSpPr/>
          <p:nvPr/>
        </p:nvGrpSpPr>
        <p:grpSpPr>
          <a:xfrm>
            <a:off x="3415146" y="2791317"/>
            <a:ext cx="72000" cy="72000"/>
            <a:chOff x="3275856" y="2998888"/>
            <a:chExt cx="45719" cy="45719"/>
          </a:xfrm>
          <a:solidFill>
            <a:srgbClr val="ACD1E2">
              <a:lumMod val="50000"/>
            </a:srgbClr>
          </a:solidFill>
        </p:grpSpPr>
        <p:sp>
          <p:nvSpPr>
            <p:cNvPr id="1658" name="Oval 165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59" name="Oval 165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60" name="Group 1659"/>
          <p:cNvGrpSpPr/>
          <p:nvPr/>
        </p:nvGrpSpPr>
        <p:grpSpPr>
          <a:xfrm>
            <a:off x="3646366" y="2821913"/>
            <a:ext cx="108000" cy="108000"/>
            <a:chOff x="3275856" y="2998888"/>
            <a:chExt cx="45719" cy="45719"/>
          </a:xfrm>
          <a:solidFill>
            <a:schemeClr val="accent6"/>
          </a:solidFill>
        </p:grpSpPr>
        <p:sp>
          <p:nvSpPr>
            <p:cNvPr id="1661" name="Oval 166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62" name="Oval 166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63" name="Group 1662"/>
          <p:cNvGrpSpPr/>
          <p:nvPr/>
        </p:nvGrpSpPr>
        <p:grpSpPr>
          <a:xfrm>
            <a:off x="3708792" y="3099982"/>
            <a:ext cx="72000" cy="72000"/>
            <a:chOff x="3275856" y="2998888"/>
            <a:chExt cx="45719" cy="45719"/>
          </a:xfrm>
          <a:solidFill>
            <a:srgbClr val="ACD1E2">
              <a:lumMod val="50000"/>
            </a:srgbClr>
          </a:solidFill>
        </p:grpSpPr>
        <p:sp>
          <p:nvSpPr>
            <p:cNvPr id="1664" name="Oval 166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65" name="Oval 166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66" name="Group 1665"/>
          <p:cNvGrpSpPr/>
          <p:nvPr/>
        </p:nvGrpSpPr>
        <p:grpSpPr>
          <a:xfrm>
            <a:off x="3273885" y="2707768"/>
            <a:ext cx="72000" cy="72000"/>
            <a:chOff x="3275856" y="2998888"/>
            <a:chExt cx="45719" cy="45719"/>
          </a:xfrm>
          <a:solidFill>
            <a:srgbClr val="ACD1E2">
              <a:lumMod val="50000"/>
            </a:srgbClr>
          </a:solidFill>
        </p:grpSpPr>
        <p:sp>
          <p:nvSpPr>
            <p:cNvPr id="1667" name="Oval 166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68" name="Oval 166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69" name="Group 1668"/>
          <p:cNvGrpSpPr/>
          <p:nvPr/>
        </p:nvGrpSpPr>
        <p:grpSpPr>
          <a:xfrm>
            <a:off x="2407596" y="2503555"/>
            <a:ext cx="72000" cy="72000"/>
            <a:chOff x="3275856" y="2998888"/>
            <a:chExt cx="45719" cy="45719"/>
          </a:xfrm>
          <a:solidFill>
            <a:srgbClr val="ACD1E2">
              <a:lumMod val="50000"/>
            </a:srgbClr>
          </a:solidFill>
        </p:grpSpPr>
        <p:sp>
          <p:nvSpPr>
            <p:cNvPr id="1670" name="Oval 166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71" name="Oval 167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72" name="Group 1671"/>
          <p:cNvGrpSpPr/>
          <p:nvPr/>
        </p:nvGrpSpPr>
        <p:grpSpPr>
          <a:xfrm>
            <a:off x="2340747" y="2244240"/>
            <a:ext cx="108000" cy="108000"/>
            <a:chOff x="3275856" y="2998888"/>
            <a:chExt cx="45719" cy="45719"/>
          </a:xfrm>
          <a:solidFill>
            <a:schemeClr val="accent6"/>
          </a:solidFill>
        </p:grpSpPr>
        <p:sp>
          <p:nvSpPr>
            <p:cNvPr id="1673" name="Oval 167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74" name="Oval 167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75" name="Group 1674"/>
          <p:cNvGrpSpPr/>
          <p:nvPr/>
        </p:nvGrpSpPr>
        <p:grpSpPr>
          <a:xfrm>
            <a:off x="2073246" y="1785925"/>
            <a:ext cx="72000" cy="72000"/>
            <a:chOff x="3275856" y="2998888"/>
            <a:chExt cx="45719" cy="45719"/>
          </a:xfrm>
          <a:solidFill>
            <a:srgbClr val="ACD1E2">
              <a:lumMod val="50000"/>
            </a:srgbClr>
          </a:solidFill>
        </p:grpSpPr>
        <p:sp>
          <p:nvSpPr>
            <p:cNvPr id="1676" name="Oval 167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77" name="Oval 167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78" name="Group 1677"/>
          <p:cNvGrpSpPr/>
          <p:nvPr/>
        </p:nvGrpSpPr>
        <p:grpSpPr>
          <a:xfrm>
            <a:off x="2002741" y="1895173"/>
            <a:ext cx="72000" cy="72000"/>
            <a:chOff x="3275856" y="2998888"/>
            <a:chExt cx="45719" cy="45719"/>
          </a:xfrm>
          <a:solidFill>
            <a:srgbClr val="ACD1E2">
              <a:lumMod val="50000"/>
            </a:srgbClr>
          </a:solidFill>
        </p:grpSpPr>
        <p:sp>
          <p:nvSpPr>
            <p:cNvPr id="1679" name="Oval 167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80" name="Oval 167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81" name="Group 1680"/>
          <p:cNvGrpSpPr/>
          <p:nvPr/>
        </p:nvGrpSpPr>
        <p:grpSpPr>
          <a:xfrm>
            <a:off x="1722547" y="1994566"/>
            <a:ext cx="72000" cy="72000"/>
            <a:chOff x="3275856" y="2998888"/>
            <a:chExt cx="45719" cy="45719"/>
          </a:xfrm>
          <a:solidFill>
            <a:srgbClr val="ACD1E2">
              <a:lumMod val="50000"/>
            </a:srgbClr>
          </a:solidFill>
        </p:grpSpPr>
        <p:sp>
          <p:nvSpPr>
            <p:cNvPr id="1682" name="Oval 168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83" name="Oval 168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84" name="Group 1683"/>
          <p:cNvGrpSpPr/>
          <p:nvPr/>
        </p:nvGrpSpPr>
        <p:grpSpPr>
          <a:xfrm>
            <a:off x="1708594" y="2305624"/>
            <a:ext cx="72000" cy="72000"/>
            <a:chOff x="3275856" y="2998888"/>
            <a:chExt cx="45719" cy="45719"/>
          </a:xfrm>
          <a:solidFill>
            <a:srgbClr val="ACD1E2">
              <a:lumMod val="50000"/>
            </a:srgbClr>
          </a:solidFill>
        </p:grpSpPr>
        <p:sp>
          <p:nvSpPr>
            <p:cNvPr id="1685" name="Oval 168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86" name="Oval 168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87" name="Group 1686"/>
          <p:cNvGrpSpPr/>
          <p:nvPr/>
        </p:nvGrpSpPr>
        <p:grpSpPr>
          <a:xfrm>
            <a:off x="2316158" y="1379463"/>
            <a:ext cx="72000" cy="72000"/>
            <a:chOff x="3275856" y="2998888"/>
            <a:chExt cx="45719" cy="45719"/>
          </a:xfrm>
          <a:solidFill>
            <a:srgbClr val="ACD1E2">
              <a:lumMod val="50000"/>
            </a:srgbClr>
          </a:solidFill>
        </p:grpSpPr>
        <p:sp>
          <p:nvSpPr>
            <p:cNvPr id="1688" name="Oval 168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89" name="Oval 168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90" name="Group 1689"/>
          <p:cNvGrpSpPr/>
          <p:nvPr/>
        </p:nvGrpSpPr>
        <p:grpSpPr>
          <a:xfrm>
            <a:off x="5160119" y="715838"/>
            <a:ext cx="72000" cy="72000"/>
            <a:chOff x="3275856" y="2998888"/>
            <a:chExt cx="45719" cy="45719"/>
          </a:xfrm>
          <a:solidFill>
            <a:srgbClr val="ACD1E2">
              <a:lumMod val="50000"/>
            </a:srgbClr>
          </a:solidFill>
        </p:grpSpPr>
        <p:sp>
          <p:nvSpPr>
            <p:cNvPr id="1691" name="Oval 169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92" name="Oval 169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93" name="Group 1692"/>
          <p:cNvGrpSpPr/>
          <p:nvPr/>
        </p:nvGrpSpPr>
        <p:grpSpPr>
          <a:xfrm>
            <a:off x="4188085" y="624400"/>
            <a:ext cx="72000" cy="72000"/>
            <a:chOff x="3275856" y="2998888"/>
            <a:chExt cx="45719" cy="45719"/>
          </a:xfrm>
          <a:solidFill>
            <a:srgbClr val="ACD1E2">
              <a:lumMod val="50000"/>
            </a:srgbClr>
          </a:solidFill>
        </p:grpSpPr>
        <p:sp>
          <p:nvSpPr>
            <p:cNvPr id="1694" name="Oval 169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95" name="Oval 169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96" name="Group 1695"/>
          <p:cNvGrpSpPr/>
          <p:nvPr/>
        </p:nvGrpSpPr>
        <p:grpSpPr>
          <a:xfrm>
            <a:off x="3490572" y="891562"/>
            <a:ext cx="72000" cy="72000"/>
            <a:chOff x="3275856" y="2998888"/>
            <a:chExt cx="45719" cy="45719"/>
          </a:xfrm>
          <a:solidFill>
            <a:srgbClr val="ACD1E2">
              <a:lumMod val="50000"/>
            </a:srgbClr>
          </a:solidFill>
        </p:grpSpPr>
        <p:sp>
          <p:nvSpPr>
            <p:cNvPr id="1697" name="Oval 169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98" name="Oval 169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699" name="Group 1698"/>
          <p:cNvGrpSpPr/>
          <p:nvPr/>
        </p:nvGrpSpPr>
        <p:grpSpPr>
          <a:xfrm>
            <a:off x="6238500" y="461312"/>
            <a:ext cx="72000" cy="72000"/>
            <a:chOff x="3275856" y="2998888"/>
            <a:chExt cx="45719" cy="45719"/>
          </a:xfrm>
          <a:solidFill>
            <a:srgbClr val="ACD1E2">
              <a:lumMod val="50000"/>
            </a:srgbClr>
          </a:solidFill>
        </p:grpSpPr>
        <p:sp>
          <p:nvSpPr>
            <p:cNvPr id="1700" name="Oval 169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01" name="Oval 170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02" name="Group 1701"/>
          <p:cNvGrpSpPr/>
          <p:nvPr/>
        </p:nvGrpSpPr>
        <p:grpSpPr>
          <a:xfrm>
            <a:off x="5629756" y="2607713"/>
            <a:ext cx="72000" cy="72000"/>
            <a:chOff x="3275856" y="2998888"/>
            <a:chExt cx="45719" cy="45719"/>
          </a:xfrm>
          <a:solidFill>
            <a:srgbClr val="ACD1E2">
              <a:lumMod val="50000"/>
            </a:srgbClr>
          </a:solidFill>
        </p:grpSpPr>
        <p:sp>
          <p:nvSpPr>
            <p:cNvPr id="1703" name="Oval 170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04" name="Oval 170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1705" name="Oval 1704"/>
          <p:cNvSpPr/>
          <p:nvPr/>
        </p:nvSpPr>
        <p:spPr bwMode="auto">
          <a:xfrm>
            <a:off x="7114281" y="3093245"/>
            <a:ext cx="17007" cy="17007"/>
          </a:xfrm>
          <a:prstGeom prst="ellipse">
            <a:avLst/>
          </a:prstGeom>
          <a:solidFill>
            <a:srgbClr val="ACD1E2">
              <a:lumMod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1706" name="Group 1705"/>
          <p:cNvGrpSpPr/>
          <p:nvPr/>
        </p:nvGrpSpPr>
        <p:grpSpPr>
          <a:xfrm>
            <a:off x="4043001" y="2358166"/>
            <a:ext cx="72000" cy="72000"/>
            <a:chOff x="3275856" y="2998888"/>
            <a:chExt cx="45719" cy="45719"/>
          </a:xfrm>
          <a:solidFill>
            <a:srgbClr val="ACD1E2">
              <a:lumMod val="50000"/>
            </a:srgbClr>
          </a:solidFill>
        </p:grpSpPr>
        <p:sp>
          <p:nvSpPr>
            <p:cNvPr id="1707" name="Oval 170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08" name="Oval 170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09" name="Group 1708"/>
          <p:cNvGrpSpPr/>
          <p:nvPr/>
        </p:nvGrpSpPr>
        <p:grpSpPr>
          <a:xfrm>
            <a:off x="4460487" y="2552301"/>
            <a:ext cx="72000" cy="72000"/>
            <a:chOff x="3275856" y="2998888"/>
            <a:chExt cx="45719" cy="45719"/>
          </a:xfrm>
          <a:solidFill>
            <a:srgbClr val="ACD1E2">
              <a:lumMod val="50000"/>
            </a:srgbClr>
          </a:solidFill>
        </p:grpSpPr>
        <p:sp>
          <p:nvSpPr>
            <p:cNvPr id="1710" name="Oval 170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11" name="Oval 171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12" name="Group 1711"/>
          <p:cNvGrpSpPr/>
          <p:nvPr/>
        </p:nvGrpSpPr>
        <p:grpSpPr>
          <a:xfrm>
            <a:off x="4193590" y="3216215"/>
            <a:ext cx="72000" cy="72000"/>
            <a:chOff x="3275856" y="2998888"/>
            <a:chExt cx="45719" cy="45719"/>
          </a:xfrm>
          <a:solidFill>
            <a:srgbClr val="ACD1E2">
              <a:lumMod val="50000"/>
            </a:srgbClr>
          </a:solidFill>
        </p:grpSpPr>
        <p:sp>
          <p:nvSpPr>
            <p:cNvPr id="1713" name="Oval 171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14" name="Oval 171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15" name="Group 1714"/>
          <p:cNvGrpSpPr/>
          <p:nvPr/>
        </p:nvGrpSpPr>
        <p:grpSpPr>
          <a:xfrm>
            <a:off x="4248610" y="3433568"/>
            <a:ext cx="72000" cy="72000"/>
            <a:chOff x="3275856" y="2998888"/>
            <a:chExt cx="45719" cy="45719"/>
          </a:xfrm>
          <a:solidFill>
            <a:srgbClr val="ACD1E2">
              <a:lumMod val="50000"/>
            </a:srgbClr>
          </a:solidFill>
        </p:grpSpPr>
        <p:sp>
          <p:nvSpPr>
            <p:cNvPr id="1716" name="Oval 171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17" name="Oval 171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18" name="Group 1717"/>
          <p:cNvGrpSpPr/>
          <p:nvPr/>
        </p:nvGrpSpPr>
        <p:grpSpPr>
          <a:xfrm>
            <a:off x="4714541" y="3108215"/>
            <a:ext cx="72000" cy="72000"/>
            <a:chOff x="3275856" y="2998888"/>
            <a:chExt cx="45719" cy="45719"/>
          </a:xfrm>
          <a:solidFill>
            <a:srgbClr val="ACD1E2">
              <a:lumMod val="50000"/>
            </a:srgbClr>
          </a:solidFill>
        </p:grpSpPr>
        <p:sp>
          <p:nvSpPr>
            <p:cNvPr id="1719" name="Oval 171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20" name="Oval 171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21" name="Group 1720"/>
          <p:cNvGrpSpPr/>
          <p:nvPr/>
        </p:nvGrpSpPr>
        <p:grpSpPr>
          <a:xfrm>
            <a:off x="4707558" y="3508175"/>
            <a:ext cx="108000" cy="108000"/>
            <a:chOff x="3275856" y="2998888"/>
            <a:chExt cx="45719" cy="45719"/>
          </a:xfrm>
          <a:solidFill>
            <a:schemeClr val="accent6"/>
          </a:solidFill>
        </p:grpSpPr>
        <p:sp>
          <p:nvSpPr>
            <p:cNvPr id="1722" name="Oval 172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23" name="Oval 172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24" name="Group 1723"/>
          <p:cNvGrpSpPr/>
          <p:nvPr/>
        </p:nvGrpSpPr>
        <p:grpSpPr>
          <a:xfrm>
            <a:off x="4963895" y="3520468"/>
            <a:ext cx="108000" cy="108000"/>
            <a:chOff x="3275856" y="2998888"/>
            <a:chExt cx="45719" cy="45719"/>
          </a:xfrm>
          <a:solidFill>
            <a:schemeClr val="accent6"/>
          </a:solidFill>
        </p:grpSpPr>
        <p:sp>
          <p:nvSpPr>
            <p:cNvPr id="1725" name="Oval 172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26" name="Oval 172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27" name="Group 1726"/>
          <p:cNvGrpSpPr/>
          <p:nvPr/>
        </p:nvGrpSpPr>
        <p:grpSpPr>
          <a:xfrm>
            <a:off x="3751298" y="3666871"/>
            <a:ext cx="72000" cy="72000"/>
            <a:chOff x="3275856" y="2998888"/>
            <a:chExt cx="45719" cy="45719"/>
          </a:xfrm>
          <a:solidFill>
            <a:srgbClr val="ACD1E2">
              <a:lumMod val="50000"/>
            </a:srgbClr>
          </a:solidFill>
        </p:grpSpPr>
        <p:sp>
          <p:nvSpPr>
            <p:cNvPr id="1728" name="Oval 172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29" name="Oval 172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30" name="Group 1729"/>
          <p:cNvGrpSpPr/>
          <p:nvPr/>
        </p:nvGrpSpPr>
        <p:grpSpPr>
          <a:xfrm>
            <a:off x="3902270" y="3698195"/>
            <a:ext cx="72000" cy="72000"/>
            <a:chOff x="3275856" y="2998888"/>
            <a:chExt cx="45719" cy="45719"/>
          </a:xfrm>
          <a:solidFill>
            <a:srgbClr val="ACD1E2">
              <a:lumMod val="50000"/>
            </a:srgbClr>
          </a:solidFill>
        </p:grpSpPr>
        <p:sp>
          <p:nvSpPr>
            <p:cNvPr id="1731" name="Oval 173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32" name="Oval 173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33" name="Group 1732"/>
          <p:cNvGrpSpPr/>
          <p:nvPr/>
        </p:nvGrpSpPr>
        <p:grpSpPr>
          <a:xfrm>
            <a:off x="5393620" y="3629483"/>
            <a:ext cx="72000" cy="72000"/>
            <a:chOff x="3275856" y="2998888"/>
            <a:chExt cx="45719" cy="45719"/>
          </a:xfrm>
          <a:solidFill>
            <a:srgbClr val="ACD1E2">
              <a:lumMod val="50000"/>
            </a:srgbClr>
          </a:solidFill>
        </p:grpSpPr>
        <p:sp>
          <p:nvSpPr>
            <p:cNvPr id="1734" name="Oval 173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35" name="Oval 173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36" name="Group 1735"/>
          <p:cNvGrpSpPr/>
          <p:nvPr/>
        </p:nvGrpSpPr>
        <p:grpSpPr>
          <a:xfrm>
            <a:off x="5514274" y="4125251"/>
            <a:ext cx="72000" cy="72000"/>
            <a:chOff x="3275856" y="2998888"/>
            <a:chExt cx="45719" cy="45719"/>
          </a:xfrm>
          <a:solidFill>
            <a:srgbClr val="ACD1E2">
              <a:lumMod val="50000"/>
            </a:srgbClr>
          </a:solidFill>
        </p:grpSpPr>
        <p:sp>
          <p:nvSpPr>
            <p:cNvPr id="1737" name="Oval 173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38" name="Oval 173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39" name="Group 1738"/>
          <p:cNvGrpSpPr/>
          <p:nvPr/>
        </p:nvGrpSpPr>
        <p:grpSpPr>
          <a:xfrm>
            <a:off x="6391088" y="4216688"/>
            <a:ext cx="72000" cy="72000"/>
            <a:chOff x="3275856" y="2998888"/>
            <a:chExt cx="45719" cy="45719"/>
          </a:xfrm>
          <a:solidFill>
            <a:srgbClr val="ACD1E2">
              <a:lumMod val="50000"/>
            </a:srgbClr>
          </a:solidFill>
        </p:grpSpPr>
        <p:sp>
          <p:nvSpPr>
            <p:cNvPr id="1740" name="Oval 173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41" name="Oval 174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42" name="Group 1741"/>
          <p:cNvGrpSpPr/>
          <p:nvPr/>
        </p:nvGrpSpPr>
        <p:grpSpPr>
          <a:xfrm>
            <a:off x="6076336" y="4583206"/>
            <a:ext cx="72000" cy="72000"/>
            <a:chOff x="3275856" y="2998888"/>
            <a:chExt cx="45719" cy="45719"/>
          </a:xfrm>
          <a:solidFill>
            <a:srgbClr val="ACD1E2">
              <a:lumMod val="50000"/>
            </a:srgbClr>
          </a:solidFill>
        </p:grpSpPr>
        <p:sp>
          <p:nvSpPr>
            <p:cNvPr id="1743" name="Oval 174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44" name="Oval 174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1745" name="Oval 1744"/>
          <p:cNvSpPr/>
          <p:nvPr/>
        </p:nvSpPr>
        <p:spPr bwMode="auto">
          <a:xfrm>
            <a:off x="6092758" y="5498016"/>
            <a:ext cx="17007" cy="17007"/>
          </a:xfrm>
          <a:prstGeom prst="ellipse">
            <a:avLst/>
          </a:prstGeom>
          <a:solidFill>
            <a:srgbClr val="ACD1E2">
              <a:lumMod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1746" name="Group 1745"/>
          <p:cNvGrpSpPr/>
          <p:nvPr/>
        </p:nvGrpSpPr>
        <p:grpSpPr>
          <a:xfrm>
            <a:off x="4925343" y="3978938"/>
            <a:ext cx="72000" cy="72000"/>
            <a:chOff x="3275856" y="2998888"/>
            <a:chExt cx="45719" cy="45719"/>
          </a:xfrm>
          <a:solidFill>
            <a:srgbClr val="ACD1E2">
              <a:lumMod val="50000"/>
            </a:srgbClr>
          </a:solidFill>
        </p:grpSpPr>
        <p:sp>
          <p:nvSpPr>
            <p:cNvPr id="1747" name="Oval 174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48" name="Oval 174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49" name="Group 1748"/>
          <p:cNvGrpSpPr/>
          <p:nvPr/>
        </p:nvGrpSpPr>
        <p:grpSpPr>
          <a:xfrm>
            <a:off x="4715287" y="3941504"/>
            <a:ext cx="72000" cy="72000"/>
            <a:chOff x="3275856" y="2998888"/>
            <a:chExt cx="45719" cy="45719"/>
          </a:xfrm>
          <a:solidFill>
            <a:srgbClr val="ACD1E2">
              <a:lumMod val="50000"/>
            </a:srgbClr>
          </a:solidFill>
        </p:grpSpPr>
        <p:sp>
          <p:nvSpPr>
            <p:cNvPr id="1750" name="Oval 174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51" name="Oval 175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52" name="Group 1751"/>
          <p:cNvGrpSpPr/>
          <p:nvPr/>
        </p:nvGrpSpPr>
        <p:grpSpPr>
          <a:xfrm>
            <a:off x="4195035" y="4302214"/>
            <a:ext cx="108000" cy="108000"/>
            <a:chOff x="3275856" y="2998888"/>
            <a:chExt cx="45719" cy="45719"/>
          </a:xfrm>
          <a:solidFill>
            <a:schemeClr val="accent6"/>
          </a:solidFill>
        </p:grpSpPr>
        <p:sp>
          <p:nvSpPr>
            <p:cNvPr id="1753" name="Oval 175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54" name="Oval 175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55" name="Group 1754"/>
          <p:cNvGrpSpPr/>
          <p:nvPr/>
        </p:nvGrpSpPr>
        <p:grpSpPr>
          <a:xfrm>
            <a:off x="4233780" y="4163261"/>
            <a:ext cx="108000" cy="108000"/>
            <a:chOff x="3275856" y="2998888"/>
            <a:chExt cx="45719" cy="45719"/>
          </a:xfrm>
          <a:solidFill>
            <a:schemeClr val="accent6"/>
          </a:solidFill>
        </p:grpSpPr>
        <p:sp>
          <p:nvSpPr>
            <p:cNvPr id="1756" name="Oval 175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57" name="Oval 175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58" name="Group 1757"/>
          <p:cNvGrpSpPr/>
          <p:nvPr/>
        </p:nvGrpSpPr>
        <p:grpSpPr>
          <a:xfrm>
            <a:off x="4176390" y="4037878"/>
            <a:ext cx="72000" cy="72000"/>
            <a:chOff x="3275856" y="2998888"/>
            <a:chExt cx="45719" cy="45719"/>
          </a:xfrm>
          <a:solidFill>
            <a:srgbClr val="ACD1E2">
              <a:lumMod val="50000"/>
            </a:srgbClr>
          </a:solidFill>
        </p:grpSpPr>
        <p:sp>
          <p:nvSpPr>
            <p:cNvPr id="1759" name="Oval 175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60" name="Oval 175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61" name="Group 1760"/>
          <p:cNvGrpSpPr/>
          <p:nvPr/>
        </p:nvGrpSpPr>
        <p:grpSpPr>
          <a:xfrm>
            <a:off x="4374511" y="4001237"/>
            <a:ext cx="72000" cy="72000"/>
            <a:chOff x="3275856" y="2998888"/>
            <a:chExt cx="45719" cy="45719"/>
          </a:xfrm>
          <a:solidFill>
            <a:srgbClr val="ACD1E2">
              <a:lumMod val="50000"/>
            </a:srgbClr>
          </a:solidFill>
        </p:grpSpPr>
        <p:sp>
          <p:nvSpPr>
            <p:cNvPr id="1762" name="Oval 176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63" name="Oval 176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64" name="Group 1763"/>
          <p:cNvGrpSpPr/>
          <p:nvPr/>
        </p:nvGrpSpPr>
        <p:grpSpPr>
          <a:xfrm>
            <a:off x="4322898" y="4709787"/>
            <a:ext cx="72000" cy="72000"/>
            <a:chOff x="3275856" y="2998888"/>
            <a:chExt cx="45719" cy="45719"/>
          </a:xfrm>
          <a:solidFill>
            <a:srgbClr val="ACD1E2">
              <a:lumMod val="50000"/>
            </a:srgbClr>
          </a:solidFill>
        </p:grpSpPr>
        <p:sp>
          <p:nvSpPr>
            <p:cNvPr id="1765" name="Oval 176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66" name="Oval 176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67" name="Group 1766"/>
          <p:cNvGrpSpPr/>
          <p:nvPr/>
        </p:nvGrpSpPr>
        <p:grpSpPr>
          <a:xfrm>
            <a:off x="3557389" y="2412117"/>
            <a:ext cx="72000" cy="72000"/>
            <a:chOff x="3275856" y="2998888"/>
            <a:chExt cx="45719" cy="45719"/>
          </a:xfrm>
          <a:solidFill>
            <a:srgbClr val="ACD1E2">
              <a:lumMod val="50000"/>
            </a:srgbClr>
          </a:solidFill>
        </p:grpSpPr>
        <p:sp>
          <p:nvSpPr>
            <p:cNvPr id="1768" name="Oval 176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69" name="Oval 176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70" name="Group 1769"/>
          <p:cNvGrpSpPr/>
          <p:nvPr/>
        </p:nvGrpSpPr>
        <p:grpSpPr>
          <a:xfrm>
            <a:off x="2474078" y="2389504"/>
            <a:ext cx="72000" cy="72000"/>
            <a:chOff x="3275856" y="2998888"/>
            <a:chExt cx="45719" cy="45719"/>
          </a:xfrm>
          <a:solidFill>
            <a:srgbClr val="ACD1E2">
              <a:lumMod val="50000"/>
            </a:srgbClr>
          </a:solidFill>
        </p:grpSpPr>
        <p:sp>
          <p:nvSpPr>
            <p:cNvPr id="1771" name="Oval 177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72" name="Oval 177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1773" name="Rectangle 1772"/>
          <p:cNvSpPr/>
          <p:nvPr/>
        </p:nvSpPr>
        <p:spPr>
          <a:xfrm>
            <a:off x="2701267" y="3062172"/>
            <a:ext cx="526106" cy="276999"/>
          </a:xfrm>
          <a:prstGeom prst="rect">
            <a:avLst/>
          </a:prstGeom>
        </p:spPr>
        <p:txBody>
          <a:bodyPr wrap="none">
            <a:spAutoFit/>
          </a:bodyPr>
          <a:lstStyle/>
          <a:p>
            <a:pPr algn="ctr"/>
            <a:r>
              <a:rPr lang="nl-NL" b="1" dirty="0">
                <a:solidFill>
                  <a:srgbClr val="AACBEE">
                    <a:lumMod val="50000"/>
                  </a:srgbClr>
                </a:solidFill>
                <a:latin typeface="Arial" panose="020B0604020202020204" pitchFamily="34" charset="0"/>
                <a:cs typeface="Arial" panose="020B0604020202020204" pitchFamily="34" charset="0"/>
              </a:rPr>
              <a:t>CDG</a:t>
            </a:r>
          </a:p>
        </p:txBody>
      </p:sp>
      <p:sp>
        <p:nvSpPr>
          <p:cNvPr id="1774" name="Rectangle 1773"/>
          <p:cNvSpPr/>
          <p:nvPr/>
        </p:nvSpPr>
        <p:spPr>
          <a:xfrm>
            <a:off x="2936892" y="2215677"/>
            <a:ext cx="526105" cy="276999"/>
          </a:xfrm>
          <a:prstGeom prst="rect">
            <a:avLst/>
          </a:prstGeom>
        </p:spPr>
        <p:txBody>
          <a:bodyPr wrap="none">
            <a:spAutoFit/>
          </a:bodyPr>
          <a:lstStyle/>
          <a:p>
            <a:pPr algn="ctr"/>
            <a:r>
              <a:rPr lang="nl-NL" b="1" dirty="0" smtClean="0">
                <a:latin typeface="Arial" panose="020B0604020202020204" pitchFamily="34" charset="0"/>
                <a:cs typeface="Arial" panose="020B0604020202020204" pitchFamily="34" charset="0"/>
              </a:rPr>
              <a:t>AMS</a:t>
            </a:r>
            <a:endParaRPr lang="nl-NL" b="1" dirty="0">
              <a:latin typeface="Arial" panose="020B0604020202020204" pitchFamily="34" charset="0"/>
              <a:cs typeface="Arial" panose="020B0604020202020204" pitchFamily="34" charset="0"/>
            </a:endParaRPr>
          </a:p>
        </p:txBody>
      </p:sp>
      <p:grpSp>
        <p:nvGrpSpPr>
          <p:cNvPr id="1775" name="Group 1774"/>
          <p:cNvGrpSpPr/>
          <p:nvPr/>
        </p:nvGrpSpPr>
        <p:grpSpPr>
          <a:xfrm>
            <a:off x="1491898" y="2668250"/>
            <a:ext cx="72000" cy="72000"/>
            <a:chOff x="3275856" y="2998888"/>
            <a:chExt cx="45719" cy="45719"/>
          </a:xfrm>
          <a:solidFill>
            <a:srgbClr val="ACD1E2">
              <a:lumMod val="50000"/>
            </a:srgbClr>
          </a:solidFill>
        </p:grpSpPr>
        <p:sp>
          <p:nvSpPr>
            <p:cNvPr id="1776" name="Oval 177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77" name="Oval 177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78" name="Group 1777"/>
          <p:cNvGrpSpPr/>
          <p:nvPr/>
        </p:nvGrpSpPr>
        <p:grpSpPr>
          <a:xfrm>
            <a:off x="1423303" y="2513710"/>
            <a:ext cx="72000" cy="72000"/>
            <a:chOff x="3275856" y="2998888"/>
            <a:chExt cx="45719" cy="45719"/>
          </a:xfrm>
          <a:solidFill>
            <a:srgbClr val="ACD1E2">
              <a:lumMod val="50000"/>
            </a:srgbClr>
          </a:solidFill>
        </p:grpSpPr>
        <p:sp>
          <p:nvSpPr>
            <p:cNvPr id="1779" name="Oval 177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80" name="Oval 177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81" name="Group 1780"/>
          <p:cNvGrpSpPr/>
          <p:nvPr/>
        </p:nvGrpSpPr>
        <p:grpSpPr>
          <a:xfrm>
            <a:off x="2643066" y="2708417"/>
            <a:ext cx="72000" cy="72000"/>
            <a:chOff x="3275856" y="2998888"/>
            <a:chExt cx="45719" cy="45719"/>
          </a:xfrm>
          <a:solidFill>
            <a:srgbClr val="ACD1E2">
              <a:lumMod val="50000"/>
            </a:srgbClr>
          </a:solidFill>
        </p:grpSpPr>
        <p:sp>
          <p:nvSpPr>
            <p:cNvPr id="1782" name="Oval 178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83" name="Oval 178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84" name="Group 1783"/>
          <p:cNvGrpSpPr/>
          <p:nvPr/>
        </p:nvGrpSpPr>
        <p:grpSpPr>
          <a:xfrm>
            <a:off x="4005934" y="1715893"/>
            <a:ext cx="108000" cy="108000"/>
            <a:chOff x="3275856" y="2998888"/>
            <a:chExt cx="45719" cy="45719"/>
          </a:xfrm>
          <a:solidFill>
            <a:schemeClr val="accent6"/>
          </a:solidFill>
        </p:grpSpPr>
        <p:sp>
          <p:nvSpPr>
            <p:cNvPr id="1785" name="Oval 178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86" name="Oval 178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87" name="Group 1786"/>
          <p:cNvGrpSpPr/>
          <p:nvPr/>
        </p:nvGrpSpPr>
        <p:grpSpPr>
          <a:xfrm>
            <a:off x="4498786" y="1782883"/>
            <a:ext cx="72000" cy="72000"/>
            <a:chOff x="3275856" y="2998888"/>
            <a:chExt cx="45719" cy="45719"/>
          </a:xfrm>
          <a:solidFill>
            <a:srgbClr val="ACD1E2">
              <a:lumMod val="50000"/>
            </a:srgbClr>
          </a:solidFill>
        </p:grpSpPr>
        <p:sp>
          <p:nvSpPr>
            <p:cNvPr id="1788" name="Oval 178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89" name="Oval 178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90" name="Group 1789"/>
          <p:cNvGrpSpPr/>
          <p:nvPr/>
        </p:nvGrpSpPr>
        <p:grpSpPr>
          <a:xfrm>
            <a:off x="4995877" y="1085421"/>
            <a:ext cx="72000" cy="72000"/>
            <a:chOff x="3275856" y="2998888"/>
            <a:chExt cx="45719" cy="45719"/>
          </a:xfrm>
          <a:solidFill>
            <a:srgbClr val="ACD1E2">
              <a:lumMod val="50000"/>
            </a:srgbClr>
          </a:solidFill>
        </p:grpSpPr>
        <p:sp>
          <p:nvSpPr>
            <p:cNvPr id="1791" name="Oval 179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92" name="Oval 179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93" name="Group 1792"/>
          <p:cNvGrpSpPr/>
          <p:nvPr/>
        </p:nvGrpSpPr>
        <p:grpSpPr>
          <a:xfrm>
            <a:off x="3449790" y="558553"/>
            <a:ext cx="72000" cy="72000"/>
            <a:chOff x="3275856" y="2998888"/>
            <a:chExt cx="45719" cy="45719"/>
          </a:xfrm>
          <a:solidFill>
            <a:srgbClr val="ACD1E2">
              <a:lumMod val="50000"/>
            </a:srgbClr>
          </a:solidFill>
        </p:grpSpPr>
        <p:sp>
          <p:nvSpPr>
            <p:cNvPr id="1794" name="Oval 179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95" name="Oval 179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96" name="Group 1795"/>
          <p:cNvGrpSpPr/>
          <p:nvPr/>
        </p:nvGrpSpPr>
        <p:grpSpPr>
          <a:xfrm>
            <a:off x="4353833" y="1244820"/>
            <a:ext cx="72000" cy="72000"/>
            <a:chOff x="3275856" y="2998888"/>
            <a:chExt cx="45719" cy="45719"/>
          </a:xfrm>
          <a:solidFill>
            <a:srgbClr val="ACD1E2">
              <a:lumMod val="50000"/>
            </a:srgbClr>
          </a:solidFill>
        </p:grpSpPr>
        <p:sp>
          <p:nvSpPr>
            <p:cNvPr id="1797" name="Oval 179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98" name="Oval 179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799" name="Group 1798"/>
          <p:cNvGrpSpPr/>
          <p:nvPr/>
        </p:nvGrpSpPr>
        <p:grpSpPr>
          <a:xfrm>
            <a:off x="3874763" y="2449599"/>
            <a:ext cx="72000" cy="72000"/>
            <a:chOff x="3275856" y="2998888"/>
            <a:chExt cx="45719" cy="45719"/>
          </a:xfrm>
          <a:solidFill>
            <a:srgbClr val="ACD1E2">
              <a:lumMod val="50000"/>
            </a:srgbClr>
          </a:solidFill>
        </p:grpSpPr>
        <p:sp>
          <p:nvSpPr>
            <p:cNvPr id="1800" name="Oval 179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01" name="Oval 180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02" name="Group 1801"/>
          <p:cNvGrpSpPr/>
          <p:nvPr/>
        </p:nvGrpSpPr>
        <p:grpSpPr>
          <a:xfrm>
            <a:off x="3642749" y="2737556"/>
            <a:ext cx="72000" cy="72000"/>
            <a:chOff x="3275856" y="2998888"/>
            <a:chExt cx="45719" cy="45719"/>
          </a:xfrm>
          <a:solidFill>
            <a:srgbClr val="ACD1E2">
              <a:lumMod val="50000"/>
            </a:srgbClr>
          </a:solidFill>
        </p:grpSpPr>
        <p:sp>
          <p:nvSpPr>
            <p:cNvPr id="1803" name="Oval 180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04" name="Oval 180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05" name="Group 1804"/>
          <p:cNvGrpSpPr/>
          <p:nvPr/>
        </p:nvGrpSpPr>
        <p:grpSpPr>
          <a:xfrm>
            <a:off x="3718907" y="2718914"/>
            <a:ext cx="72000" cy="72000"/>
            <a:chOff x="3275856" y="2998888"/>
            <a:chExt cx="45719" cy="45719"/>
          </a:xfrm>
          <a:solidFill>
            <a:srgbClr val="ACD1E2">
              <a:lumMod val="50000"/>
            </a:srgbClr>
          </a:solidFill>
        </p:grpSpPr>
        <p:sp>
          <p:nvSpPr>
            <p:cNvPr id="1806" name="Oval 180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07" name="Oval 180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08" name="Group 1807"/>
          <p:cNvGrpSpPr/>
          <p:nvPr/>
        </p:nvGrpSpPr>
        <p:grpSpPr>
          <a:xfrm>
            <a:off x="3770520" y="2635832"/>
            <a:ext cx="72000" cy="72000"/>
            <a:chOff x="3275856" y="2998888"/>
            <a:chExt cx="45719" cy="45719"/>
          </a:xfrm>
          <a:solidFill>
            <a:srgbClr val="ACD1E2">
              <a:lumMod val="50000"/>
            </a:srgbClr>
          </a:solidFill>
        </p:grpSpPr>
        <p:sp>
          <p:nvSpPr>
            <p:cNvPr id="1809" name="Oval 180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10" name="Oval 180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11" name="Group 1810"/>
          <p:cNvGrpSpPr/>
          <p:nvPr/>
        </p:nvGrpSpPr>
        <p:grpSpPr>
          <a:xfrm>
            <a:off x="3615529" y="2612202"/>
            <a:ext cx="72000" cy="72000"/>
            <a:chOff x="3275856" y="2998888"/>
            <a:chExt cx="45719" cy="45719"/>
          </a:xfrm>
          <a:solidFill>
            <a:srgbClr val="ACD1E2">
              <a:lumMod val="50000"/>
            </a:srgbClr>
          </a:solidFill>
        </p:grpSpPr>
        <p:sp>
          <p:nvSpPr>
            <p:cNvPr id="1812" name="Oval 181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13" name="Oval 181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14" name="Group 1813"/>
          <p:cNvGrpSpPr/>
          <p:nvPr/>
        </p:nvGrpSpPr>
        <p:grpSpPr>
          <a:xfrm>
            <a:off x="4067490" y="2671852"/>
            <a:ext cx="72000" cy="72000"/>
            <a:chOff x="3275856" y="2998888"/>
            <a:chExt cx="45719" cy="45719"/>
          </a:xfrm>
          <a:solidFill>
            <a:srgbClr val="ACD1E2">
              <a:lumMod val="50000"/>
            </a:srgbClr>
          </a:solidFill>
        </p:grpSpPr>
        <p:sp>
          <p:nvSpPr>
            <p:cNvPr id="1815" name="Oval 181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16" name="Oval 181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17" name="Group 1816"/>
          <p:cNvGrpSpPr/>
          <p:nvPr/>
        </p:nvGrpSpPr>
        <p:grpSpPr>
          <a:xfrm>
            <a:off x="4548353" y="2938746"/>
            <a:ext cx="72000" cy="72000"/>
            <a:chOff x="3275856" y="2998888"/>
            <a:chExt cx="45719" cy="45719"/>
          </a:xfrm>
          <a:solidFill>
            <a:srgbClr val="ACD1E2">
              <a:lumMod val="50000"/>
            </a:srgbClr>
          </a:solidFill>
        </p:grpSpPr>
        <p:sp>
          <p:nvSpPr>
            <p:cNvPr id="1818" name="Oval 181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19" name="Oval 181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20" name="Group 1819"/>
          <p:cNvGrpSpPr/>
          <p:nvPr/>
        </p:nvGrpSpPr>
        <p:grpSpPr>
          <a:xfrm>
            <a:off x="4367014" y="2902241"/>
            <a:ext cx="72000" cy="72000"/>
            <a:chOff x="3275856" y="2998888"/>
            <a:chExt cx="45719" cy="45719"/>
          </a:xfrm>
          <a:solidFill>
            <a:srgbClr val="ACD1E2">
              <a:lumMod val="50000"/>
            </a:srgbClr>
          </a:solidFill>
        </p:grpSpPr>
        <p:sp>
          <p:nvSpPr>
            <p:cNvPr id="1821" name="Oval 182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22" name="Oval 182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23" name="Group 1822"/>
          <p:cNvGrpSpPr/>
          <p:nvPr/>
        </p:nvGrpSpPr>
        <p:grpSpPr>
          <a:xfrm>
            <a:off x="3730098" y="3802411"/>
            <a:ext cx="72000" cy="72000"/>
            <a:chOff x="3275856" y="2998888"/>
            <a:chExt cx="45719" cy="45719"/>
          </a:xfrm>
          <a:solidFill>
            <a:srgbClr val="ACD1E2">
              <a:lumMod val="50000"/>
            </a:srgbClr>
          </a:solidFill>
        </p:grpSpPr>
        <p:sp>
          <p:nvSpPr>
            <p:cNvPr id="1824" name="Oval 182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25" name="Oval 182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26" name="Group 1825"/>
          <p:cNvGrpSpPr/>
          <p:nvPr/>
        </p:nvGrpSpPr>
        <p:grpSpPr>
          <a:xfrm>
            <a:off x="4825470" y="3725474"/>
            <a:ext cx="72000" cy="72000"/>
            <a:chOff x="3275856" y="2998888"/>
            <a:chExt cx="45719" cy="45719"/>
          </a:xfrm>
          <a:solidFill>
            <a:srgbClr val="ACD1E2">
              <a:lumMod val="50000"/>
            </a:srgbClr>
          </a:solidFill>
        </p:grpSpPr>
        <p:sp>
          <p:nvSpPr>
            <p:cNvPr id="1827" name="Oval 182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28" name="Oval 182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29" name="Group 1828"/>
          <p:cNvGrpSpPr/>
          <p:nvPr/>
        </p:nvGrpSpPr>
        <p:grpSpPr>
          <a:xfrm>
            <a:off x="5158159" y="3454871"/>
            <a:ext cx="72000" cy="72000"/>
            <a:chOff x="3275856" y="2998888"/>
            <a:chExt cx="45719" cy="45719"/>
          </a:xfrm>
          <a:solidFill>
            <a:srgbClr val="ACD1E2">
              <a:lumMod val="50000"/>
            </a:srgbClr>
          </a:solidFill>
        </p:grpSpPr>
        <p:sp>
          <p:nvSpPr>
            <p:cNvPr id="1830" name="Oval 182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31" name="Oval 183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32" name="Group 1831"/>
          <p:cNvGrpSpPr/>
          <p:nvPr/>
        </p:nvGrpSpPr>
        <p:grpSpPr>
          <a:xfrm>
            <a:off x="3964829" y="3387847"/>
            <a:ext cx="72000" cy="72000"/>
            <a:chOff x="3275856" y="2998888"/>
            <a:chExt cx="45719" cy="45719"/>
          </a:xfrm>
          <a:solidFill>
            <a:srgbClr val="ACD1E2">
              <a:lumMod val="50000"/>
            </a:srgbClr>
          </a:solidFill>
        </p:grpSpPr>
        <p:sp>
          <p:nvSpPr>
            <p:cNvPr id="1833" name="Oval 183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34" name="Oval 183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35" name="Group 1834"/>
          <p:cNvGrpSpPr/>
          <p:nvPr/>
        </p:nvGrpSpPr>
        <p:grpSpPr>
          <a:xfrm>
            <a:off x="4069447" y="3682156"/>
            <a:ext cx="72000" cy="72000"/>
            <a:chOff x="3275856" y="2998888"/>
            <a:chExt cx="45719" cy="45719"/>
          </a:xfrm>
          <a:solidFill>
            <a:srgbClr val="ACD1E2">
              <a:lumMod val="50000"/>
            </a:srgbClr>
          </a:solidFill>
        </p:grpSpPr>
        <p:sp>
          <p:nvSpPr>
            <p:cNvPr id="1836" name="Oval 183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37" name="Oval 183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38" name="Group 1837"/>
          <p:cNvGrpSpPr/>
          <p:nvPr/>
        </p:nvGrpSpPr>
        <p:grpSpPr>
          <a:xfrm>
            <a:off x="5477068" y="3043560"/>
            <a:ext cx="72000" cy="72000"/>
            <a:chOff x="3275856" y="2998888"/>
            <a:chExt cx="45719" cy="45719"/>
          </a:xfrm>
          <a:solidFill>
            <a:srgbClr val="ACD1E2">
              <a:lumMod val="50000"/>
            </a:srgbClr>
          </a:solidFill>
        </p:grpSpPr>
        <p:sp>
          <p:nvSpPr>
            <p:cNvPr id="1839" name="Oval 183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40" name="Oval 183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41" name="Group 1840"/>
          <p:cNvGrpSpPr/>
          <p:nvPr/>
        </p:nvGrpSpPr>
        <p:grpSpPr>
          <a:xfrm>
            <a:off x="5298203" y="2981416"/>
            <a:ext cx="72000" cy="72000"/>
            <a:chOff x="3275856" y="2998888"/>
            <a:chExt cx="45719" cy="45719"/>
          </a:xfrm>
          <a:solidFill>
            <a:srgbClr val="ACD1E2">
              <a:lumMod val="50000"/>
            </a:srgbClr>
          </a:solidFill>
        </p:grpSpPr>
        <p:sp>
          <p:nvSpPr>
            <p:cNvPr id="1842" name="Oval 184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43" name="Oval 184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44" name="Group 1843"/>
          <p:cNvGrpSpPr/>
          <p:nvPr/>
        </p:nvGrpSpPr>
        <p:grpSpPr>
          <a:xfrm>
            <a:off x="5397348" y="2691105"/>
            <a:ext cx="72000" cy="72000"/>
            <a:chOff x="3275856" y="2998888"/>
            <a:chExt cx="45719" cy="45719"/>
          </a:xfrm>
          <a:solidFill>
            <a:srgbClr val="ACD1E2">
              <a:lumMod val="50000"/>
            </a:srgbClr>
          </a:solidFill>
        </p:grpSpPr>
        <p:sp>
          <p:nvSpPr>
            <p:cNvPr id="1845" name="Oval 184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46" name="Oval 184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47" name="Group 1846"/>
          <p:cNvGrpSpPr/>
          <p:nvPr/>
        </p:nvGrpSpPr>
        <p:grpSpPr>
          <a:xfrm>
            <a:off x="3935436" y="3893192"/>
            <a:ext cx="72000" cy="72000"/>
            <a:chOff x="3275856" y="2998888"/>
            <a:chExt cx="45719" cy="45719"/>
          </a:xfrm>
          <a:solidFill>
            <a:srgbClr val="ACD1E2">
              <a:lumMod val="50000"/>
            </a:srgbClr>
          </a:solidFill>
        </p:grpSpPr>
        <p:sp>
          <p:nvSpPr>
            <p:cNvPr id="1848" name="Oval 184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49" name="Oval 184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50" name="Group 1849"/>
          <p:cNvGrpSpPr/>
          <p:nvPr/>
        </p:nvGrpSpPr>
        <p:grpSpPr>
          <a:xfrm>
            <a:off x="4569191" y="3623206"/>
            <a:ext cx="72000" cy="72000"/>
            <a:chOff x="3275856" y="2998888"/>
            <a:chExt cx="45719" cy="45719"/>
          </a:xfrm>
          <a:solidFill>
            <a:srgbClr val="ACD1E2">
              <a:lumMod val="50000"/>
            </a:srgbClr>
          </a:solidFill>
        </p:grpSpPr>
        <p:sp>
          <p:nvSpPr>
            <p:cNvPr id="1851" name="Oval 185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52" name="Oval 185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53" name="Group 1852"/>
          <p:cNvGrpSpPr/>
          <p:nvPr/>
        </p:nvGrpSpPr>
        <p:grpSpPr>
          <a:xfrm>
            <a:off x="2589036" y="5493462"/>
            <a:ext cx="72000" cy="72000"/>
            <a:chOff x="3275856" y="2998888"/>
            <a:chExt cx="45719" cy="45719"/>
          </a:xfrm>
          <a:solidFill>
            <a:srgbClr val="ACD1E2">
              <a:lumMod val="50000"/>
            </a:srgbClr>
          </a:solidFill>
        </p:grpSpPr>
        <p:sp>
          <p:nvSpPr>
            <p:cNvPr id="1854" name="Oval 185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55" name="Oval 185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56" name="Group 1855"/>
          <p:cNvGrpSpPr/>
          <p:nvPr/>
        </p:nvGrpSpPr>
        <p:grpSpPr>
          <a:xfrm>
            <a:off x="2184047" y="5723626"/>
            <a:ext cx="72000" cy="72000"/>
            <a:chOff x="3275856" y="2998888"/>
            <a:chExt cx="45719" cy="45719"/>
          </a:xfrm>
          <a:solidFill>
            <a:srgbClr val="ACD1E2">
              <a:lumMod val="50000"/>
            </a:srgbClr>
          </a:solidFill>
        </p:grpSpPr>
        <p:sp>
          <p:nvSpPr>
            <p:cNvPr id="1857" name="Oval 185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58" name="Oval 185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59" name="Group 1858"/>
          <p:cNvGrpSpPr/>
          <p:nvPr/>
        </p:nvGrpSpPr>
        <p:grpSpPr>
          <a:xfrm>
            <a:off x="2602288" y="4803326"/>
            <a:ext cx="72000" cy="72000"/>
            <a:chOff x="3275856" y="2998888"/>
            <a:chExt cx="45719" cy="45719"/>
          </a:xfrm>
          <a:solidFill>
            <a:srgbClr val="ACD1E2">
              <a:lumMod val="50000"/>
            </a:srgbClr>
          </a:solidFill>
        </p:grpSpPr>
        <p:sp>
          <p:nvSpPr>
            <p:cNvPr id="1860" name="Oval 185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61" name="Oval 186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62" name="Group 1861"/>
          <p:cNvGrpSpPr/>
          <p:nvPr/>
        </p:nvGrpSpPr>
        <p:grpSpPr>
          <a:xfrm>
            <a:off x="1366962" y="4500170"/>
            <a:ext cx="72000" cy="72000"/>
            <a:chOff x="3275856" y="2998888"/>
            <a:chExt cx="45719" cy="45719"/>
          </a:xfrm>
          <a:solidFill>
            <a:srgbClr val="ACD1E2">
              <a:lumMod val="50000"/>
            </a:srgbClr>
          </a:solidFill>
        </p:grpSpPr>
        <p:sp>
          <p:nvSpPr>
            <p:cNvPr id="1863" name="Oval 186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64" name="Oval 186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65" name="Group 1864"/>
          <p:cNvGrpSpPr/>
          <p:nvPr/>
        </p:nvGrpSpPr>
        <p:grpSpPr>
          <a:xfrm>
            <a:off x="3560703" y="3176778"/>
            <a:ext cx="72000" cy="72000"/>
            <a:chOff x="3275856" y="2998888"/>
            <a:chExt cx="45719" cy="45719"/>
          </a:xfrm>
          <a:solidFill>
            <a:srgbClr val="ACD1E2">
              <a:lumMod val="50000"/>
            </a:srgbClr>
          </a:solidFill>
        </p:grpSpPr>
        <p:sp>
          <p:nvSpPr>
            <p:cNvPr id="1866" name="Oval 186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67" name="Oval 186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68" name="Group 1867"/>
          <p:cNvGrpSpPr/>
          <p:nvPr/>
        </p:nvGrpSpPr>
        <p:grpSpPr>
          <a:xfrm>
            <a:off x="5252390" y="5037544"/>
            <a:ext cx="72000" cy="72000"/>
            <a:chOff x="3275856" y="2998888"/>
            <a:chExt cx="45719" cy="45719"/>
          </a:xfrm>
          <a:solidFill>
            <a:srgbClr val="ACD1E2">
              <a:lumMod val="50000"/>
            </a:srgbClr>
          </a:solidFill>
        </p:grpSpPr>
        <p:sp>
          <p:nvSpPr>
            <p:cNvPr id="1869" name="Oval 186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70" name="Oval 186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71" name="Group 1870"/>
          <p:cNvGrpSpPr/>
          <p:nvPr/>
        </p:nvGrpSpPr>
        <p:grpSpPr>
          <a:xfrm>
            <a:off x="5124128" y="4895851"/>
            <a:ext cx="72000" cy="72000"/>
            <a:chOff x="3275856" y="2998888"/>
            <a:chExt cx="45719" cy="45719"/>
          </a:xfrm>
          <a:solidFill>
            <a:srgbClr val="ACD1E2">
              <a:lumMod val="50000"/>
            </a:srgbClr>
          </a:solidFill>
        </p:grpSpPr>
        <p:sp>
          <p:nvSpPr>
            <p:cNvPr id="1872" name="Oval 187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73" name="Oval 187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74" name="Group 1873"/>
          <p:cNvGrpSpPr/>
          <p:nvPr/>
        </p:nvGrpSpPr>
        <p:grpSpPr>
          <a:xfrm>
            <a:off x="3940295" y="5273982"/>
            <a:ext cx="72000" cy="72000"/>
            <a:chOff x="3275856" y="2998888"/>
            <a:chExt cx="45719" cy="45719"/>
          </a:xfrm>
          <a:solidFill>
            <a:srgbClr val="ACD1E2">
              <a:lumMod val="50000"/>
            </a:srgbClr>
          </a:solidFill>
        </p:grpSpPr>
        <p:sp>
          <p:nvSpPr>
            <p:cNvPr id="1875" name="Oval 187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76" name="Oval 187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77" name="Group 1876"/>
          <p:cNvGrpSpPr/>
          <p:nvPr/>
        </p:nvGrpSpPr>
        <p:grpSpPr>
          <a:xfrm>
            <a:off x="4799647" y="5603626"/>
            <a:ext cx="72000" cy="72000"/>
            <a:chOff x="3275856" y="2998888"/>
            <a:chExt cx="45719" cy="45719"/>
          </a:xfrm>
          <a:solidFill>
            <a:srgbClr val="ACD1E2">
              <a:lumMod val="50000"/>
            </a:srgbClr>
          </a:solidFill>
        </p:grpSpPr>
        <p:sp>
          <p:nvSpPr>
            <p:cNvPr id="1878" name="Oval 187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79" name="Oval 187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80" name="Group 1879"/>
          <p:cNvGrpSpPr/>
          <p:nvPr/>
        </p:nvGrpSpPr>
        <p:grpSpPr>
          <a:xfrm>
            <a:off x="4677585" y="4953960"/>
            <a:ext cx="72000" cy="72000"/>
            <a:chOff x="3275856" y="2998888"/>
            <a:chExt cx="45719" cy="45719"/>
          </a:xfrm>
          <a:solidFill>
            <a:srgbClr val="ACD1E2">
              <a:lumMod val="50000"/>
            </a:srgbClr>
          </a:solidFill>
        </p:grpSpPr>
        <p:sp>
          <p:nvSpPr>
            <p:cNvPr id="1881" name="Oval 188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82" name="Oval 188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83" name="Group 1882"/>
          <p:cNvGrpSpPr/>
          <p:nvPr/>
        </p:nvGrpSpPr>
        <p:grpSpPr>
          <a:xfrm>
            <a:off x="4577694" y="5436360"/>
            <a:ext cx="72000" cy="72000"/>
            <a:chOff x="3275856" y="2998888"/>
            <a:chExt cx="45719" cy="45719"/>
          </a:xfrm>
          <a:solidFill>
            <a:srgbClr val="ACD1E2">
              <a:lumMod val="50000"/>
            </a:srgbClr>
          </a:solidFill>
        </p:grpSpPr>
        <p:sp>
          <p:nvSpPr>
            <p:cNvPr id="1884" name="Oval 188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85" name="Oval 188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86" name="Group 1885"/>
          <p:cNvGrpSpPr/>
          <p:nvPr/>
        </p:nvGrpSpPr>
        <p:grpSpPr>
          <a:xfrm>
            <a:off x="4884869" y="5451799"/>
            <a:ext cx="72000" cy="72000"/>
            <a:chOff x="3275856" y="2998888"/>
            <a:chExt cx="45719" cy="45719"/>
          </a:xfrm>
          <a:solidFill>
            <a:srgbClr val="ACD1E2">
              <a:lumMod val="50000"/>
            </a:srgbClr>
          </a:solidFill>
        </p:grpSpPr>
        <p:sp>
          <p:nvSpPr>
            <p:cNvPr id="1887" name="Oval 188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88" name="Oval 188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89" name="Group 1888"/>
          <p:cNvGrpSpPr/>
          <p:nvPr/>
        </p:nvGrpSpPr>
        <p:grpSpPr>
          <a:xfrm>
            <a:off x="4957972" y="5296154"/>
            <a:ext cx="72000" cy="72000"/>
            <a:chOff x="3275856" y="2998888"/>
            <a:chExt cx="45719" cy="45719"/>
          </a:xfrm>
          <a:solidFill>
            <a:srgbClr val="ACD1E2">
              <a:lumMod val="50000"/>
            </a:srgbClr>
          </a:solidFill>
        </p:grpSpPr>
        <p:sp>
          <p:nvSpPr>
            <p:cNvPr id="1890" name="Oval 188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91" name="Oval 189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92" name="Group 1891"/>
          <p:cNvGrpSpPr/>
          <p:nvPr/>
        </p:nvGrpSpPr>
        <p:grpSpPr>
          <a:xfrm>
            <a:off x="4564848" y="4010572"/>
            <a:ext cx="72000" cy="72000"/>
            <a:chOff x="3275856" y="2998888"/>
            <a:chExt cx="45719" cy="45719"/>
          </a:xfrm>
          <a:solidFill>
            <a:srgbClr val="ACD1E2">
              <a:lumMod val="50000"/>
            </a:srgbClr>
          </a:solidFill>
        </p:grpSpPr>
        <p:sp>
          <p:nvSpPr>
            <p:cNvPr id="1893" name="Oval 189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94" name="Oval 189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95" name="Group 1894"/>
          <p:cNvGrpSpPr/>
          <p:nvPr/>
        </p:nvGrpSpPr>
        <p:grpSpPr>
          <a:xfrm>
            <a:off x="3765616" y="4182878"/>
            <a:ext cx="72000" cy="72000"/>
            <a:chOff x="3275856" y="2998888"/>
            <a:chExt cx="45719" cy="45719"/>
          </a:xfrm>
          <a:solidFill>
            <a:srgbClr val="ACD1E2">
              <a:lumMod val="50000"/>
            </a:srgbClr>
          </a:solidFill>
        </p:grpSpPr>
        <p:sp>
          <p:nvSpPr>
            <p:cNvPr id="1896" name="Oval 189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97" name="Oval 189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898" name="Group 1897"/>
          <p:cNvGrpSpPr/>
          <p:nvPr/>
        </p:nvGrpSpPr>
        <p:grpSpPr>
          <a:xfrm>
            <a:off x="3933934" y="4702223"/>
            <a:ext cx="72000" cy="72000"/>
            <a:chOff x="3275856" y="2998888"/>
            <a:chExt cx="45719" cy="45719"/>
          </a:xfrm>
          <a:solidFill>
            <a:srgbClr val="ACD1E2">
              <a:lumMod val="50000"/>
            </a:srgbClr>
          </a:solidFill>
        </p:grpSpPr>
        <p:sp>
          <p:nvSpPr>
            <p:cNvPr id="1899" name="Oval 189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00" name="Oval 189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01" name="Group 1900"/>
          <p:cNvGrpSpPr/>
          <p:nvPr/>
        </p:nvGrpSpPr>
        <p:grpSpPr>
          <a:xfrm>
            <a:off x="2074564" y="3535900"/>
            <a:ext cx="72000" cy="72000"/>
            <a:chOff x="3275856" y="2998888"/>
            <a:chExt cx="45719" cy="45719"/>
          </a:xfrm>
          <a:solidFill>
            <a:srgbClr val="ACD1E2">
              <a:lumMod val="50000"/>
            </a:srgbClr>
          </a:solidFill>
        </p:grpSpPr>
        <p:sp>
          <p:nvSpPr>
            <p:cNvPr id="1902" name="Oval 190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03" name="Oval 190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04" name="Group 1903"/>
          <p:cNvGrpSpPr/>
          <p:nvPr/>
        </p:nvGrpSpPr>
        <p:grpSpPr>
          <a:xfrm>
            <a:off x="4025084" y="4620734"/>
            <a:ext cx="72000" cy="72000"/>
            <a:chOff x="3275856" y="2998888"/>
            <a:chExt cx="45719" cy="45719"/>
          </a:xfrm>
          <a:solidFill>
            <a:srgbClr val="ACD1E2">
              <a:lumMod val="50000"/>
            </a:srgbClr>
          </a:solidFill>
        </p:grpSpPr>
        <p:sp>
          <p:nvSpPr>
            <p:cNvPr id="1905" name="Oval 190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06" name="Oval 190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07" name="Group 1906"/>
          <p:cNvGrpSpPr/>
          <p:nvPr/>
        </p:nvGrpSpPr>
        <p:grpSpPr>
          <a:xfrm>
            <a:off x="3943691" y="4610202"/>
            <a:ext cx="72000" cy="72000"/>
            <a:chOff x="3275856" y="2998888"/>
            <a:chExt cx="45719" cy="45719"/>
          </a:xfrm>
          <a:solidFill>
            <a:srgbClr val="ACD1E2">
              <a:lumMod val="50000"/>
            </a:srgbClr>
          </a:solidFill>
        </p:grpSpPr>
        <p:sp>
          <p:nvSpPr>
            <p:cNvPr id="1908" name="Oval 190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09" name="Oval 190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10" name="Group 1909"/>
          <p:cNvGrpSpPr/>
          <p:nvPr/>
        </p:nvGrpSpPr>
        <p:grpSpPr>
          <a:xfrm>
            <a:off x="3721485" y="3388230"/>
            <a:ext cx="72000" cy="72000"/>
            <a:chOff x="3275856" y="2998888"/>
            <a:chExt cx="45719" cy="45719"/>
          </a:xfrm>
          <a:solidFill>
            <a:srgbClr val="ACD1E2">
              <a:lumMod val="50000"/>
            </a:srgbClr>
          </a:solidFill>
        </p:grpSpPr>
        <p:sp>
          <p:nvSpPr>
            <p:cNvPr id="1911" name="Oval 191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12" name="Oval 191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13" name="Group 1912"/>
          <p:cNvGrpSpPr/>
          <p:nvPr/>
        </p:nvGrpSpPr>
        <p:grpSpPr>
          <a:xfrm>
            <a:off x="2417210" y="3493029"/>
            <a:ext cx="72000" cy="72000"/>
            <a:chOff x="3275856" y="2998888"/>
            <a:chExt cx="45719" cy="45719"/>
          </a:xfrm>
          <a:solidFill>
            <a:srgbClr val="ACD1E2">
              <a:lumMod val="50000"/>
            </a:srgbClr>
          </a:solidFill>
        </p:grpSpPr>
        <p:sp>
          <p:nvSpPr>
            <p:cNvPr id="1914" name="Oval 191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15" name="Oval 191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16" name="Group 1915"/>
          <p:cNvGrpSpPr/>
          <p:nvPr/>
        </p:nvGrpSpPr>
        <p:grpSpPr>
          <a:xfrm>
            <a:off x="2584016" y="4481691"/>
            <a:ext cx="72000" cy="72000"/>
            <a:chOff x="3275856" y="2998888"/>
            <a:chExt cx="45719" cy="45719"/>
          </a:xfrm>
          <a:solidFill>
            <a:srgbClr val="ACD1E2">
              <a:lumMod val="50000"/>
            </a:srgbClr>
          </a:solidFill>
        </p:grpSpPr>
        <p:sp>
          <p:nvSpPr>
            <p:cNvPr id="1917" name="Oval 191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18" name="Oval 191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19" name="Group 1918"/>
          <p:cNvGrpSpPr/>
          <p:nvPr/>
        </p:nvGrpSpPr>
        <p:grpSpPr>
          <a:xfrm>
            <a:off x="3208403" y="4479990"/>
            <a:ext cx="72000" cy="72000"/>
            <a:chOff x="3275856" y="2998888"/>
            <a:chExt cx="45719" cy="45719"/>
          </a:xfrm>
          <a:solidFill>
            <a:srgbClr val="ACD1E2">
              <a:lumMod val="50000"/>
            </a:srgbClr>
          </a:solidFill>
        </p:grpSpPr>
        <p:sp>
          <p:nvSpPr>
            <p:cNvPr id="1920" name="Oval 191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21" name="Oval 192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22" name="Group 1921"/>
          <p:cNvGrpSpPr/>
          <p:nvPr/>
        </p:nvGrpSpPr>
        <p:grpSpPr>
          <a:xfrm>
            <a:off x="3116108" y="3955119"/>
            <a:ext cx="72000" cy="72000"/>
            <a:chOff x="3275856" y="2998888"/>
            <a:chExt cx="45719" cy="45719"/>
          </a:xfrm>
          <a:solidFill>
            <a:srgbClr val="ACD1E2">
              <a:lumMod val="50000"/>
            </a:srgbClr>
          </a:solidFill>
        </p:grpSpPr>
        <p:sp>
          <p:nvSpPr>
            <p:cNvPr id="1923" name="Oval 192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24" name="Oval 192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25" name="Group 1924"/>
          <p:cNvGrpSpPr/>
          <p:nvPr/>
        </p:nvGrpSpPr>
        <p:grpSpPr>
          <a:xfrm>
            <a:off x="2774556" y="3285388"/>
            <a:ext cx="72000" cy="72000"/>
            <a:chOff x="3275856" y="2998888"/>
            <a:chExt cx="45719" cy="45719"/>
          </a:xfrm>
          <a:solidFill>
            <a:srgbClr val="ACD1E2">
              <a:lumMod val="50000"/>
            </a:srgbClr>
          </a:solidFill>
        </p:grpSpPr>
        <p:sp>
          <p:nvSpPr>
            <p:cNvPr id="1926" name="Oval 192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27" name="Oval 192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28" name="Group 1927"/>
          <p:cNvGrpSpPr/>
          <p:nvPr/>
        </p:nvGrpSpPr>
        <p:grpSpPr>
          <a:xfrm>
            <a:off x="3412998" y="2956082"/>
            <a:ext cx="72000" cy="72000"/>
            <a:chOff x="3275856" y="2998888"/>
            <a:chExt cx="45719" cy="45719"/>
          </a:xfrm>
          <a:solidFill>
            <a:srgbClr val="ACD1E2">
              <a:lumMod val="50000"/>
            </a:srgbClr>
          </a:solidFill>
        </p:grpSpPr>
        <p:sp>
          <p:nvSpPr>
            <p:cNvPr id="1929" name="Oval 192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30" name="Oval 192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31" name="Group 1930"/>
          <p:cNvGrpSpPr/>
          <p:nvPr/>
        </p:nvGrpSpPr>
        <p:grpSpPr>
          <a:xfrm>
            <a:off x="3043291" y="3355901"/>
            <a:ext cx="215999" cy="215999"/>
            <a:chOff x="3043291" y="3355901"/>
            <a:chExt cx="215999" cy="215999"/>
          </a:xfrm>
        </p:grpSpPr>
        <p:sp>
          <p:nvSpPr>
            <p:cNvPr id="1932" name="Oval 1931"/>
            <p:cNvSpPr/>
            <p:nvPr/>
          </p:nvSpPr>
          <p:spPr bwMode="auto">
            <a:xfrm>
              <a:off x="3043291" y="3355901"/>
              <a:ext cx="215999" cy="215999"/>
            </a:xfrm>
            <a:prstGeom prst="ellipse">
              <a:avLst/>
            </a:prstGeom>
            <a:solidFill>
              <a:srgbClr val="FBCEB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nl-NL" sz="1000" dirty="0" smtClean="0">
                <a:latin typeface="Arial" panose="020B0604020202020204" pitchFamily="34" charset="0"/>
                <a:cs typeface="Arial" panose="020B0604020202020204" pitchFamily="34" charset="0"/>
              </a:endParaRPr>
            </a:p>
          </p:txBody>
        </p:sp>
        <p:sp>
          <p:nvSpPr>
            <p:cNvPr id="1933" name="Oval 1932"/>
            <p:cNvSpPr/>
            <p:nvPr/>
          </p:nvSpPr>
          <p:spPr bwMode="auto">
            <a:xfrm>
              <a:off x="3126914" y="3436396"/>
              <a:ext cx="45719" cy="45719"/>
            </a:xfrm>
            <a:prstGeom prst="ellipse">
              <a:avLst/>
            </a:prstGeom>
            <a:solidFill>
              <a:srgbClr val="FBCEB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nl-NL" sz="1000" dirty="0" smtClean="0">
                <a:latin typeface="Arial" panose="020B0604020202020204" pitchFamily="34" charset="0"/>
                <a:cs typeface="Arial" panose="020B0604020202020204" pitchFamily="34" charset="0"/>
              </a:endParaRPr>
            </a:p>
          </p:txBody>
        </p:sp>
      </p:grpSp>
      <p:grpSp>
        <p:nvGrpSpPr>
          <p:cNvPr id="1934" name="Group 1933"/>
          <p:cNvGrpSpPr/>
          <p:nvPr/>
        </p:nvGrpSpPr>
        <p:grpSpPr>
          <a:xfrm>
            <a:off x="3402611" y="2675733"/>
            <a:ext cx="72000" cy="72000"/>
            <a:chOff x="3275856" y="2998888"/>
            <a:chExt cx="45719" cy="45719"/>
          </a:xfrm>
          <a:solidFill>
            <a:srgbClr val="ACD1E2">
              <a:lumMod val="50000"/>
            </a:srgbClr>
          </a:solidFill>
        </p:grpSpPr>
        <p:sp>
          <p:nvSpPr>
            <p:cNvPr id="1935" name="Oval 193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36" name="Oval 193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37" name="Group 1936"/>
          <p:cNvGrpSpPr/>
          <p:nvPr/>
        </p:nvGrpSpPr>
        <p:grpSpPr>
          <a:xfrm>
            <a:off x="3531546" y="2851175"/>
            <a:ext cx="72000" cy="72000"/>
            <a:chOff x="3275856" y="2998888"/>
            <a:chExt cx="45719" cy="45719"/>
          </a:xfrm>
          <a:solidFill>
            <a:srgbClr val="ACD1E2">
              <a:lumMod val="50000"/>
            </a:srgbClr>
          </a:solidFill>
        </p:grpSpPr>
        <p:sp>
          <p:nvSpPr>
            <p:cNvPr id="1938" name="Oval 193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39" name="Oval 193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40" name="Group 1939"/>
          <p:cNvGrpSpPr/>
          <p:nvPr/>
        </p:nvGrpSpPr>
        <p:grpSpPr>
          <a:xfrm>
            <a:off x="3464545" y="2733171"/>
            <a:ext cx="72000" cy="72000"/>
            <a:chOff x="3275856" y="2998888"/>
            <a:chExt cx="45719" cy="45719"/>
          </a:xfrm>
          <a:solidFill>
            <a:srgbClr val="ACD1E2">
              <a:lumMod val="50000"/>
            </a:srgbClr>
          </a:solidFill>
        </p:grpSpPr>
        <p:sp>
          <p:nvSpPr>
            <p:cNvPr id="1941" name="Oval 194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42" name="Oval 194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43" name="Group 1942"/>
          <p:cNvGrpSpPr/>
          <p:nvPr/>
        </p:nvGrpSpPr>
        <p:grpSpPr>
          <a:xfrm>
            <a:off x="3388224" y="2780335"/>
            <a:ext cx="72000" cy="72000"/>
            <a:chOff x="3275856" y="2998888"/>
            <a:chExt cx="45719" cy="45719"/>
          </a:xfrm>
          <a:solidFill>
            <a:srgbClr val="ACD1E2">
              <a:lumMod val="50000"/>
            </a:srgbClr>
          </a:solidFill>
        </p:grpSpPr>
        <p:sp>
          <p:nvSpPr>
            <p:cNvPr id="1944" name="Oval 194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45" name="Oval 194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46" name="Group 1945"/>
          <p:cNvGrpSpPr/>
          <p:nvPr/>
        </p:nvGrpSpPr>
        <p:grpSpPr>
          <a:xfrm>
            <a:off x="3313797" y="2519968"/>
            <a:ext cx="215999" cy="215999"/>
            <a:chOff x="6013129" y="4069936"/>
            <a:chExt cx="108000" cy="108000"/>
          </a:xfrm>
        </p:grpSpPr>
        <p:sp>
          <p:nvSpPr>
            <p:cNvPr id="1947" name="Oval 1946"/>
            <p:cNvSpPr/>
            <p:nvPr/>
          </p:nvSpPr>
          <p:spPr bwMode="auto">
            <a:xfrm>
              <a:off x="6013129" y="4069936"/>
              <a:ext cx="108000" cy="108000"/>
            </a:xfrm>
            <a:prstGeom prst="ellipse">
              <a:avLst/>
            </a:prstGeom>
            <a:solidFill>
              <a:srgbClr val="F4792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nl-NL" sz="1000" dirty="0" smtClean="0">
                <a:latin typeface="Arial" panose="020B0604020202020204" pitchFamily="34" charset="0"/>
                <a:cs typeface="Arial" panose="020B0604020202020204" pitchFamily="34" charset="0"/>
              </a:endParaRPr>
            </a:p>
          </p:txBody>
        </p:sp>
        <p:sp>
          <p:nvSpPr>
            <p:cNvPr id="1948" name="Oval 1947"/>
            <p:cNvSpPr/>
            <p:nvPr/>
          </p:nvSpPr>
          <p:spPr bwMode="auto">
            <a:xfrm>
              <a:off x="6058968" y="4113802"/>
              <a:ext cx="18000" cy="18000"/>
            </a:xfrm>
            <a:prstGeom prst="ellipse">
              <a:avLst/>
            </a:prstGeom>
            <a:solidFill>
              <a:srgbClr val="F4792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nl-NL" sz="1000" dirty="0" smtClean="0">
                <a:latin typeface="Arial" panose="020B0604020202020204" pitchFamily="34" charset="0"/>
                <a:cs typeface="Arial" panose="020B0604020202020204" pitchFamily="34" charset="0"/>
              </a:endParaRPr>
            </a:p>
          </p:txBody>
        </p:sp>
      </p:grpSp>
      <p:grpSp>
        <p:nvGrpSpPr>
          <p:cNvPr id="1949" name="Group 1948"/>
          <p:cNvGrpSpPr/>
          <p:nvPr/>
        </p:nvGrpSpPr>
        <p:grpSpPr>
          <a:xfrm>
            <a:off x="4040470" y="4070376"/>
            <a:ext cx="72000" cy="72000"/>
            <a:chOff x="3275856" y="2998888"/>
            <a:chExt cx="45719" cy="45719"/>
          </a:xfrm>
          <a:solidFill>
            <a:srgbClr val="ACD1E2">
              <a:lumMod val="50000"/>
            </a:srgbClr>
          </a:solidFill>
        </p:grpSpPr>
        <p:sp>
          <p:nvSpPr>
            <p:cNvPr id="1950" name="Oval 194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51" name="Oval 195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52" name="Group 1951"/>
          <p:cNvGrpSpPr/>
          <p:nvPr/>
        </p:nvGrpSpPr>
        <p:grpSpPr>
          <a:xfrm>
            <a:off x="4012894" y="4112940"/>
            <a:ext cx="72000" cy="72000"/>
            <a:chOff x="3275856" y="2998888"/>
            <a:chExt cx="45719" cy="45719"/>
          </a:xfrm>
          <a:solidFill>
            <a:srgbClr val="ACD1E2">
              <a:lumMod val="50000"/>
            </a:srgbClr>
          </a:solidFill>
        </p:grpSpPr>
        <p:sp>
          <p:nvSpPr>
            <p:cNvPr id="1953" name="Oval 195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54" name="Oval 195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55" name="Group 1954"/>
          <p:cNvGrpSpPr/>
          <p:nvPr/>
        </p:nvGrpSpPr>
        <p:grpSpPr>
          <a:xfrm>
            <a:off x="3917703" y="4226388"/>
            <a:ext cx="72000" cy="72000"/>
            <a:chOff x="3275856" y="2998888"/>
            <a:chExt cx="45719" cy="45719"/>
          </a:xfrm>
          <a:solidFill>
            <a:srgbClr val="ACD1E2">
              <a:lumMod val="50000"/>
            </a:srgbClr>
          </a:solidFill>
        </p:grpSpPr>
        <p:sp>
          <p:nvSpPr>
            <p:cNvPr id="1956" name="Oval 195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57" name="Oval 195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58" name="Group 1957"/>
          <p:cNvGrpSpPr/>
          <p:nvPr/>
        </p:nvGrpSpPr>
        <p:grpSpPr>
          <a:xfrm>
            <a:off x="3976296" y="4062980"/>
            <a:ext cx="72000" cy="72000"/>
            <a:chOff x="3275856" y="2998888"/>
            <a:chExt cx="45719" cy="45719"/>
          </a:xfrm>
          <a:solidFill>
            <a:srgbClr val="ACD1E2">
              <a:lumMod val="50000"/>
            </a:srgbClr>
          </a:solidFill>
        </p:grpSpPr>
        <p:sp>
          <p:nvSpPr>
            <p:cNvPr id="1959" name="Oval 195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60" name="Oval 195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61" name="Group 1960"/>
          <p:cNvGrpSpPr/>
          <p:nvPr/>
        </p:nvGrpSpPr>
        <p:grpSpPr>
          <a:xfrm>
            <a:off x="4085773" y="4331847"/>
            <a:ext cx="72000" cy="72000"/>
            <a:chOff x="3275856" y="2998888"/>
            <a:chExt cx="45719" cy="45719"/>
          </a:xfrm>
          <a:solidFill>
            <a:srgbClr val="ACD1E2">
              <a:lumMod val="50000"/>
            </a:srgbClr>
          </a:solidFill>
        </p:grpSpPr>
        <p:sp>
          <p:nvSpPr>
            <p:cNvPr id="1962" name="Oval 196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63" name="Oval 196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411" name="Rectangle 410"/>
          <p:cNvSpPr/>
          <p:nvPr/>
        </p:nvSpPr>
        <p:spPr bwMode="auto">
          <a:xfrm>
            <a:off x="1527673" y="0"/>
            <a:ext cx="533747" cy="235825"/>
          </a:xfrm>
          <a:prstGeom prst="rect">
            <a:avLst/>
          </a:prstGeom>
          <a:solidFill>
            <a:srgbClr val="FFFFFF"/>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413" name="Group 412"/>
          <p:cNvGrpSpPr/>
          <p:nvPr/>
        </p:nvGrpSpPr>
        <p:grpSpPr>
          <a:xfrm>
            <a:off x="7476870" y="5769456"/>
            <a:ext cx="108000" cy="108000"/>
            <a:chOff x="3275856" y="2998888"/>
            <a:chExt cx="45719" cy="45719"/>
          </a:xfrm>
          <a:solidFill>
            <a:schemeClr val="accent6"/>
          </a:solidFill>
        </p:grpSpPr>
        <p:sp>
          <p:nvSpPr>
            <p:cNvPr id="414" name="Oval 41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15" name="Oval 41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416" name="Rectangle 415"/>
          <p:cNvSpPr/>
          <p:nvPr/>
        </p:nvSpPr>
        <p:spPr>
          <a:xfrm>
            <a:off x="7562594" y="5663341"/>
            <a:ext cx="1407988" cy="276999"/>
          </a:xfrm>
          <a:prstGeom prst="rect">
            <a:avLst/>
          </a:prstGeom>
        </p:spPr>
        <p:txBody>
          <a:bodyPr wrap="square">
            <a:spAutoFit/>
          </a:bodyPr>
          <a:lstStyle/>
          <a:p>
            <a:r>
              <a:rPr lang="en-US" dirty="0" smtClean="0">
                <a:solidFill>
                  <a:schemeClr val="tx1"/>
                </a:solidFill>
              </a:rPr>
              <a:t>= EGFL station</a:t>
            </a:r>
            <a:endParaRPr lang="en-GB" dirty="0">
              <a:solidFill>
                <a:schemeClr val="tx1"/>
              </a:solidFill>
            </a:endParaRPr>
          </a:p>
        </p:txBody>
      </p:sp>
    </p:spTree>
    <p:extLst>
      <p:ext uri="{BB962C8B-B14F-4D97-AF65-F5344CB8AC3E}">
        <p14:creationId xmlns:p14="http://schemas.microsoft.com/office/powerpoint/2010/main" val="3005931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Station map</a:t>
            </a:r>
            <a:br>
              <a:rPr lang="en-US" dirty="0"/>
            </a:br>
            <a:r>
              <a:rPr lang="en-US" sz="2000" b="0" dirty="0"/>
              <a:t>EU </a:t>
            </a:r>
            <a:r>
              <a:rPr lang="en-US" sz="2000" b="0" dirty="0" smtClean="0"/>
              <a:t>trucking stations KL</a:t>
            </a:r>
            <a:r>
              <a:rPr lang="en-US" dirty="0" smtClean="0"/>
              <a:t/>
            </a:r>
            <a:br>
              <a:rPr lang="en-US" dirty="0" smtClean="0"/>
            </a:br>
            <a:endParaRPr lang="en-GB" sz="2000" b="0" dirty="0"/>
          </a:p>
        </p:txBody>
      </p:sp>
      <p:grpSp>
        <p:nvGrpSpPr>
          <p:cNvPr id="306" name="Group 305"/>
          <p:cNvGrpSpPr>
            <a:grpSpLocks noChangeAspect="1"/>
          </p:cNvGrpSpPr>
          <p:nvPr/>
        </p:nvGrpSpPr>
        <p:grpSpPr>
          <a:xfrm>
            <a:off x="63422" y="-3267744"/>
            <a:ext cx="8361009" cy="10518815"/>
            <a:chOff x="3798776" y="368660"/>
            <a:chExt cx="3653916" cy="4596922"/>
          </a:xfrm>
          <a:solidFill>
            <a:srgbClr val="BEE7F9"/>
          </a:solidFill>
        </p:grpSpPr>
        <p:grpSp>
          <p:nvGrpSpPr>
            <p:cNvPr id="309" name="Group 308"/>
            <p:cNvGrpSpPr>
              <a:grpSpLocks noChangeAspect="1"/>
            </p:cNvGrpSpPr>
            <p:nvPr/>
          </p:nvGrpSpPr>
          <p:grpSpPr>
            <a:xfrm>
              <a:off x="3877541" y="368660"/>
              <a:ext cx="3575151" cy="4596922"/>
              <a:chOff x="4412577" y="2605829"/>
              <a:chExt cx="1358311" cy="1746513"/>
            </a:xfrm>
            <a:grpFill/>
          </p:grpSpPr>
          <p:sp>
            <p:nvSpPr>
              <p:cNvPr id="311" name="Freeform 32"/>
              <p:cNvSpPr>
                <a:spLocks noEditPoints="1"/>
              </p:cNvSpPr>
              <p:nvPr/>
            </p:nvSpPr>
            <p:spPr bwMode="gray">
              <a:xfrm>
                <a:off x="5147428" y="4122370"/>
                <a:ext cx="14963" cy="14474"/>
              </a:xfrm>
              <a:custGeom>
                <a:avLst/>
                <a:gdLst/>
                <a:ahLst/>
                <a:cxnLst>
                  <a:cxn ang="0">
                    <a:pos x="0" y="0"/>
                  </a:cxn>
                  <a:cxn ang="0">
                    <a:pos x="0" y="0"/>
                  </a:cxn>
                  <a:cxn ang="0">
                    <a:pos x="0" y="0"/>
                  </a:cxn>
                  <a:cxn ang="0">
                    <a:pos x="0" y="0"/>
                  </a:cxn>
                  <a:cxn ang="0">
                    <a:pos x="5" y="5"/>
                  </a:cxn>
                  <a:cxn ang="0">
                    <a:pos x="0" y="5"/>
                  </a:cxn>
                  <a:cxn ang="0">
                    <a:pos x="5" y="9"/>
                  </a:cxn>
                  <a:cxn ang="0">
                    <a:pos x="9" y="9"/>
                  </a:cxn>
                  <a:cxn ang="0">
                    <a:pos x="5" y="5"/>
                  </a:cxn>
                </a:cxnLst>
                <a:rect l="0" t="0" r="r" b="b"/>
                <a:pathLst>
                  <a:path w="9" h="9">
                    <a:moveTo>
                      <a:pt x="0" y="0"/>
                    </a:moveTo>
                    <a:lnTo>
                      <a:pt x="0" y="0"/>
                    </a:lnTo>
                    <a:lnTo>
                      <a:pt x="0" y="0"/>
                    </a:lnTo>
                    <a:lnTo>
                      <a:pt x="0" y="0"/>
                    </a:lnTo>
                    <a:close/>
                    <a:moveTo>
                      <a:pt x="5" y="5"/>
                    </a:moveTo>
                    <a:lnTo>
                      <a:pt x="0" y="5"/>
                    </a:lnTo>
                    <a:lnTo>
                      <a:pt x="5" y="9"/>
                    </a:lnTo>
                    <a:lnTo>
                      <a:pt x="9" y="9"/>
                    </a:lnTo>
                    <a:lnTo>
                      <a:pt x="5" y="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12" name="Freeform 162"/>
              <p:cNvSpPr>
                <a:spLocks/>
              </p:cNvSpPr>
              <p:nvPr/>
            </p:nvSpPr>
            <p:spPr bwMode="gray">
              <a:xfrm>
                <a:off x="5280432" y="3921343"/>
                <a:ext cx="44889" cy="101317"/>
              </a:xfrm>
              <a:custGeom>
                <a:avLst/>
                <a:gdLst/>
                <a:ahLst/>
                <a:cxnLst>
                  <a:cxn ang="0">
                    <a:pos x="0" y="13"/>
                  </a:cxn>
                  <a:cxn ang="0">
                    <a:pos x="5" y="13"/>
                  </a:cxn>
                  <a:cxn ang="0">
                    <a:pos x="0" y="18"/>
                  </a:cxn>
                  <a:cxn ang="0">
                    <a:pos x="0" y="36"/>
                  </a:cxn>
                  <a:cxn ang="0">
                    <a:pos x="0" y="40"/>
                  </a:cxn>
                  <a:cxn ang="0">
                    <a:pos x="0" y="45"/>
                  </a:cxn>
                  <a:cxn ang="0">
                    <a:pos x="5" y="54"/>
                  </a:cxn>
                  <a:cxn ang="0">
                    <a:pos x="5" y="58"/>
                  </a:cxn>
                  <a:cxn ang="0">
                    <a:pos x="9" y="63"/>
                  </a:cxn>
                  <a:cxn ang="0">
                    <a:pos x="14" y="63"/>
                  </a:cxn>
                  <a:cxn ang="0">
                    <a:pos x="14" y="54"/>
                  </a:cxn>
                  <a:cxn ang="0">
                    <a:pos x="27" y="40"/>
                  </a:cxn>
                  <a:cxn ang="0">
                    <a:pos x="18" y="36"/>
                  </a:cxn>
                  <a:cxn ang="0">
                    <a:pos x="18" y="13"/>
                  </a:cxn>
                  <a:cxn ang="0">
                    <a:pos x="14" y="13"/>
                  </a:cxn>
                  <a:cxn ang="0">
                    <a:pos x="14" y="5"/>
                  </a:cxn>
                  <a:cxn ang="0">
                    <a:pos x="5" y="0"/>
                  </a:cxn>
                  <a:cxn ang="0">
                    <a:pos x="0" y="13"/>
                  </a:cxn>
                </a:cxnLst>
                <a:rect l="0" t="0" r="r" b="b"/>
                <a:pathLst>
                  <a:path w="27" h="63">
                    <a:moveTo>
                      <a:pt x="0" y="13"/>
                    </a:moveTo>
                    <a:lnTo>
                      <a:pt x="5" y="13"/>
                    </a:lnTo>
                    <a:lnTo>
                      <a:pt x="0" y="18"/>
                    </a:lnTo>
                    <a:lnTo>
                      <a:pt x="0" y="36"/>
                    </a:lnTo>
                    <a:lnTo>
                      <a:pt x="0" y="40"/>
                    </a:lnTo>
                    <a:lnTo>
                      <a:pt x="0" y="45"/>
                    </a:lnTo>
                    <a:lnTo>
                      <a:pt x="5" y="54"/>
                    </a:lnTo>
                    <a:lnTo>
                      <a:pt x="5" y="58"/>
                    </a:lnTo>
                    <a:lnTo>
                      <a:pt x="9" y="63"/>
                    </a:lnTo>
                    <a:lnTo>
                      <a:pt x="14" y="63"/>
                    </a:lnTo>
                    <a:lnTo>
                      <a:pt x="14" y="54"/>
                    </a:lnTo>
                    <a:lnTo>
                      <a:pt x="27" y="40"/>
                    </a:lnTo>
                    <a:lnTo>
                      <a:pt x="18" y="36"/>
                    </a:lnTo>
                    <a:lnTo>
                      <a:pt x="18" y="13"/>
                    </a:lnTo>
                    <a:lnTo>
                      <a:pt x="14" y="13"/>
                    </a:lnTo>
                    <a:lnTo>
                      <a:pt x="14" y="5"/>
                    </a:lnTo>
                    <a:lnTo>
                      <a:pt x="5" y="0"/>
                    </a:lnTo>
                    <a:lnTo>
                      <a:pt x="0" y="13"/>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13" name="Freeform 163"/>
              <p:cNvSpPr>
                <a:spLocks/>
              </p:cNvSpPr>
              <p:nvPr/>
            </p:nvSpPr>
            <p:spPr bwMode="gray">
              <a:xfrm>
                <a:off x="5051000" y="3705843"/>
                <a:ext cx="177894" cy="93276"/>
              </a:xfrm>
              <a:custGeom>
                <a:avLst/>
                <a:gdLst/>
                <a:ahLst/>
                <a:cxnLst>
                  <a:cxn ang="0">
                    <a:pos x="0" y="31"/>
                  </a:cxn>
                  <a:cxn ang="0">
                    <a:pos x="0" y="45"/>
                  </a:cxn>
                  <a:cxn ang="0">
                    <a:pos x="0" y="49"/>
                  </a:cxn>
                  <a:cxn ang="0">
                    <a:pos x="9" y="45"/>
                  </a:cxn>
                  <a:cxn ang="0">
                    <a:pos x="9" y="49"/>
                  </a:cxn>
                  <a:cxn ang="0">
                    <a:pos x="18" y="49"/>
                  </a:cxn>
                  <a:cxn ang="0">
                    <a:pos x="22" y="45"/>
                  </a:cxn>
                  <a:cxn ang="0">
                    <a:pos x="36" y="45"/>
                  </a:cxn>
                  <a:cxn ang="0">
                    <a:pos x="40" y="54"/>
                  </a:cxn>
                  <a:cxn ang="0">
                    <a:pos x="54" y="58"/>
                  </a:cxn>
                  <a:cxn ang="0">
                    <a:pos x="67" y="58"/>
                  </a:cxn>
                  <a:cxn ang="0">
                    <a:pos x="76" y="54"/>
                  </a:cxn>
                  <a:cxn ang="0">
                    <a:pos x="89" y="49"/>
                  </a:cxn>
                  <a:cxn ang="0">
                    <a:pos x="94" y="45"/>
                  </a:cxn>
                  <a:cxn ang="0">
                    <a:pos x="94" y="40"/>
                  </a:cxn>
                  <a:cxn ang="0">
                    <a:pos x="94" y="36"/>
                  </a:cxn>
                  <a:cxn ang="0">
                    <a:pos x="94" y="31"/>
                  </a:cxn>
                  <a:cxn ang="0">
                    <a:pos x="103" y="31"/>
                  </a:cxn>
                  <a:cxn ang="0">
                    <a:pos x="107" y="22"/>
                  </a:cxn>
                  <a:cxn ang="0">
                    <a:pos x="107" y="18"/>
                  </a:cxn>
                  <a:cxn ang="0">
                    <a:pos x="107" y="13"/>
                  </a:cxn>
                  <a:cxn ang="0">
                    <a:pos x="103" y="13"/>
                  </a:cxn>
                  <a:cxn ang="0">
                    <a:pos x="98" y="13"/>
                  </a:cxn>
                  <a:cxn ang="0">
                    <a:pos x="98" y="4"/>
                  </a:cxn>
                  <a:cxn ang="0">
                    <a:pos x="76" y="0"/>
                  </a:cxn>
                  <a:cxn ang="0">
                    <a:pos x="67" y="9"/>
                  </a:cxn>
                  <a:cxn ang="0">
                    <a:pos x="58" y="9"/>
                  </a:cxn>
                  <a:cxn ang="0">
                    <a:pos x="54" y="13"/>
                  </a:cxn>
                  <a:cxn ang="0">
                    <a:pos x="45" y="18"/>
                  </a:cxn>
                  <a:cxn ang="0">
                    <a:pos x="40" y="22"/>
                  </a:cxn>
                  <a:cxn ang="0">
                    <a:pos x="49" y="27"/>
                  </a:cxn>
                  <a:cxn ang="0">
                    <a:pos x="45" y="36"/>
                  </a:cxn>
                  <a:cxn ang="0">
                    <a:pos x="40" y="31"/>
                  </a:cxn>
                  <a:cxn ang="0">
                    <a:pos x="22" y="36"/>
                  </a:cxn>
                  <a:cxn ang="0">
                    <a:pos x="0" y="31"/>
                  </a:cxn>
                </a:cxnLst>
                <a:rect l="0" t="0" r="r" b="b"/>
                <a:pathLst>
                  <a:path w="107" h="58">
                    <a:moveTo>
                      <a:pt x="0" y="31"/>
                    </a:moveTo>
                    <a:lnTo>
                      <a:pt x="0" y="45"/>
                    </a:lnTo>
                    <a:lnTo>
                      <a:pt x="0" y="49"/>
                    </a:lnTo>
                    <a:lnTo>
                      <a:pt x="9" y="45"/>
                    </a:lnTo>
                    <a:lnTo>
                      <a:pt x="9" y="49"/>
                    </a:lnTo>
                    <a:lnTo>
                      <a:pt x="18" y="49"/>
                    </a:lnTo>
                    <a:lnTo>
                      <a:pt x="22" y="45"/>
                    </a:lnTo>
                    <a:lnTo>
                      <a:pt x="36" y="45"/>
                    </a:lnTo>
                    <a:lnTo>
                      <a:pt x="40" y="54"/>
                    </a:lnTo>
                    <a:lnTo>
                      <a:pt x="54" y="58"/>
                    </a:lnTo>
                    <a:lnTo>
                      <a:pt x="67" y="58"/>
                    </a:lnTo>
                    <a:lnTo>
                      <a:pt x="76" y="54"/>
                    </a:lnTo>
                    <a:lnTo>
                      <a:pt x="89" y="49"/>
                    </a:lnTo>
                    <a:lnTo>
                      <a:pt x="94" y="45"/>
                    </a:lnTo>
                    <a:lnTo>
                      <a:pt x="94" y="40"/>
                    </a:lnTo>
                    <a:lnTo>
                      <a:pt x="94" y="36"/>
                    </a:lnTo>
                    <a:lnTo>
                      <a:pt x="94" y="31"/>
                    </a:lnTo>
                    <a:lnTo>
                      <a:pt x="103" y="31"/>
                    </a:lnTo>
                    <a:lnTo>
                      <a:pt x="107" y="22"/>
                    </a:lnTo>
                    <a:lnTo>
                      <a:pt x="107" y="18"/>
                    </a:lnTo>
                    <a:lnTo>
                      <a:pt x="107" y="13"/>
                    </a:lnTo>
                    <a:lnTo>
                      <a:pt x="103" y="13"/>
                    </a:lnTo>
                    <a:lnTo>
                      <a:pt x="98" y="13"/>
                    </a:lnTo>
                    <a:lnTo>
                      <a:pt x="98" y="4"/>
                    </a:lnTo>
                    <a:lnTo>
                      <a:pt x="76" y="0"/>
                    </a:lnTo>
                    <a:lnTo>
                      <a:pt x="67" y="9"/>
                    </a:lnTo>
                    <a:lnTo>
                      <a:pt x="58" y="9"/>
                    </a:lnTo>
                    <a:lnTo>
                      <a:pt x="54" y="13"/>
                    </a:lnTo>
                    <a:lnTo>
                      <a:pt x="45" y="18"/>
                    </a:lnTo>
                    <a:lnTo>
                      <a:pt x="40" y="22"/>
                    </a:lnTo>
                    <a:lnTo>
                      <a:pt x="49" y="27"/>
                    </a:lnTo>
                    <a:lnTo>
                      <a:pt x="45" y="36"/>
                    </a:lnTo>
                    <a:lnTo>
                      <a:pt x="40" y="31"/>
                    </a:lnTo>
                    <a:lnTo>
                      <a:pt x="22" y="36"/>
                    </a:lnTo>
                    <a:lnTo>
                      <a:pt x="0" y="31"/>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14" name="Freeform 164"/>
              <p:cNvSpPr>
                <a:spLocks/>
              </p:cNvSpPr>
              <p:nvPr/>
            </p:nvSpPr>
            <p:spPr bwMode="gray">
              <a:xfrm>
                <a:off x="4879756" y="3612567"/>
                <a:ext cx="96429" cy="78802"/>
              </a:xfrm>
              <a:custGeom>
                <a:avLst/>
                <a:gdLst/>
                <a:ahLst/>
                <a:cxnLst>
                  <a:cxn ang="0">
                    <a:pos x="0" y="9"/>
                  </a:cxn>
                  <a:cxn ang="0">
                    <a:pos x="9" y="22"/>
                  </a:cxn>
                  <a:cxn ang="0">
                    <a:pos x="14" y="22"/>
                  </a:cxn>
                  <a:cxn ang="0">
                    <a:pos x="18" y="27"/>
                  </a:cxn>
                  <a:cxn ang="0">
                    <a:pos x="23" y="27"/>
                  </a:cxn>
                  <a:cxn ang="0">
                    <a:pos x="23" y="36"/>
                  </a:cxn>
                  <a:cxn ang="0">
                    <a:pos x="27" y="36"/>
                  </a:cxn>
                  <a:cxn ang="0">
                    <a:pos x="36" y="31"/>
                  </a:cxn>
                  <a:cxn ang="0">
                    <a:pos x="32" y="40"/>
                  </a:cxn>
                  <a:cxn ang="0">
                    <a:pos x="40" y="45"/>
                  </a:cxn>
                  <a:cxn ang="0">
                    <a:pos x="45" y="49"/>
                  </a:cxn>
                  <a:cxn ang="0">
                    <a:pos x="49" y="49"/>
                  </a:cxn>
                  <a:cxn ang="0">
                    <a:pos x="49" y="45"/>
                  </a:cxn>
                  <a:cxn ang="0">
                    <a:pos x="49" y="36"/>
                  </a:cxn>
                  <a:cxn ang="0">
                    <a:pos x="54" y="36"/>
                  </a:cxn>
                  <a:cxn ang="0">
                    <a:pos x="58" y="27"/>
                  </a:cxn>
                  <a:cxn ang="0">
                    <a:pos x="54" y="18"/>
                  </a:cxn>
                  <a:cxn ang="0">
                    <a:pos x="49" y="18"/>
                  </a:cxn>
                  <a:cxn ang="0">
                    <a:pos x="49" y="13"/>
                  </a:cxn>
                  <a:cxn ang="0">
                    <a:pos x="45" y="9"/>
                  </a:cxn>
                  <a:cxn ang="0">
                    <a:pos x="36" y="9"/>
                  </a:cxn>
                  <a:cxn ang="0">
                    <a:pos x="27" y="0"/>
                  </a:cxn>
                  <a:cxn ang="0">
                    <a:pos x="23" y="9"/>
                  </a:cxn>
                  <a:cxn ang="0">
                    <a:pos x="18" y="9"/>
                  </a:cxn>
                  <a:cxn ang="0">
                    <a:pos x="9" y="9"/>
                  </a:cxn>
                  <a:cxn ang="0">
                    <a:pos x="9" y="4"/>
                  </a:cxn>
                  <a:cxn ang="0">
                    <a:pos x="5" y="4"/>
                  </a:cxn>
                  <a:cxn ang="0">
                    <a:pos x="0" y="9"/>
                  </a:cxn>
                </a:cxnLst>
                <a:rect l="0" t="0" r="r" b="b"/>
                <a:pathLst>
                  <a:path w="58" h="49">
                    <a:moveTo>
                      <a:pt x="0" y="9"/>
                    </a:moveTo>
                    <a:lnTo>
                      <a:pt x="9" y="22"/>
                    </a:lnTo>
                    <a:lnTo>
                      <a:pt x="14" y="22"/>
                    </a:lnTo>
                    <a:lnTo>
                      <a:pt x="18" y="27"/>
                    </a:lnTo>
                    <a:lnTo>
                      <a:pt x="23" y="27"/>
                    </a:lnTo>
                    <a:lnTo>
                      <a:pt x="23" y="36"/>
                    </a:lnTo>
                    <a:lnTo>
                      <a:pt x="27" y="36"/>
                    </a:lnTo>
                    <a:lnTo>
                      <a:pt x="36" y="31"/>
                    </a:lnTo>
                    <a:lnTo>
                      <a:pt x="32" y="40"/>
                    </a:lnTo>
                    <a:lnTo>
                      <a:pt x="40" y="45"/>
                    </a:lnTo>
                    <a:lnTo>
                      <a:pt x="45" y="49"/>
                    </a:lnTo>
                    <a:lnTo>
                      <a:pt x="49" y="49"/>
                    </a:lnTo>
                    <a:lnTo>
                      <a:pt x="49" y="45"/>
                    </a:lnTo>
                    <a:lnTo>
                      <a:pt x="49" y="36"/>
                    </a:lnTo>
                    <a:lnTo>
                      <a:pt x="54" y="36"/>
                    </a:lnTo>
                    <a:lnTo>
                      <a:pt x="58" y="27"/>
                    </a:lnTo>
                    <a:lnTo>
                      <a:pt x="54" y="18"/>
                    </a:lnTo>
                    <a:lnTo>
                      <a:pt x="49" y="18"/>
                    </a:lnTo>
                    <a:lnTo>
                      <a:pt x="49" y="13"/>
                    </a:lnTo>
                    <a:lnTo>
                      <a:pt x="45" y="9"/>
                    </a:lnTo>
                    <a:lnTo>
                      <a:pt x="36" y="9"/>
                    </a:lnTo>
                    <a:lnTo>
                      <a:pt x="27" y="0"/>
                    </a:lnTo>
                    <a:lnTo>
                      <a:pt x="23" y="9"/>
                    </a:lnTo>
                    <a:lnTo>
                      <a:pt x="18" y="9"/>
                    </a:lnTo>
                    <a:lnTo>
                      <a:pt x="9" y="9"/>
                    </a:lnTo>
                    <a:lnTo>
                      <a:pt x="9" y="4"/>
                    </a:lnTo>
                    <a:lnTo>
                      <a:pt x="5" y="4"/>
                    </a:lnTo>
                    <a:lnTo>
                      <a:pt x="0" y="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15" name="Freeform 165"/>
              <p:cNvSpPr>
                <a:spLocks/>
              </p:cNvSpPr>
              <p:nvPr/>
            </p:nvSpPr>
            <p:spPr bwMode="gray">
              <a:xfrm>
                <a:off x="5184005" y="3834500"/>
                <a:ext cx="96429" cy="80411"/>
              </a:xfrm>
              <a:custGeom>
                <a:avLst/>
                <a:gdLst/>
                <a:ahLst/>
                <a:cxnLst>
                  <a:cxn ang="0">
                    <a:pos x="32" y="45"/>
                  </a:cxn>
                  <a:cxn ang="0">
                    <a:pos x="32" y="45"/>
                  </a:cxn>
                  <a:cxn ang="0">
                    <a:pos x="36" y="45"/>
                  </a:cxn>
                  <a:cxn ang="0">
                    <a:pos x="45" y="50"/>
                  </a:cxn>
                  <a:cxn ang="0">
                    <a:pos x="45" y="50"/>
                  </a:cxn>
                  <a:cxn ang="0">
                    <a:pos x="45" y="50"/>
                  </a:cxn>
                  <a:cxn ang="0">
                    <a:pos x="45" y="45"/>
                  </a:cxn>
                  <a:cxn ang="0">
                    <a:pos x="45" y="45"/>
                  </a:cxn>
                  <a:cxn ang="0">
                    <a:pos x="45" y="41"/>
                  </a:cxn>
                  <a:cxn ang="0">
                    <a:pos x="50" y="36"/>
                  </a:cxn>
                  <a:cxn ang="0">
                    <a:pos x="50" y="36"/>
                  </a:cxn>
                  <a:cxn ang="0">
                    <a:pos x="50" y="36"/>
                  </a:cxn>
                  <a:cxn ang="0">
                    <a:pos x="50" y="32"/>
                  </a:cxn>
                  <a:cxn ang="0">
                    <a:pos x="54" y="32"/>
                  </a:cxn>
                  <a:cxn ang="0">
                    <a:pos x="58" y="27"/>
                  </a:cxn>
                  <a:cxn ang="0">
                    <a:pos x="54" y="23"/>
                  </a:cxn>
                  <a:cxn ang="0">
                    <a:pos x="58" y="23"/>
                  </a:cxn>
                  <a:cxn ang="0">
                    <a:pos x="58" y="23"/>
                  </a:cxn>
                  <a:cxn ang="0">
                    <a:pos x="50" y="18"/>
                  </a:cxn>
                  <a:cxn ang="0">
                    <a:pos x="50" y="14"/>
                  </a:cxn>
                  <a:cxn ang="0">
                    <a:pos x="54" y="9"/>
                  </a:cxn>
                  <a:cxn ang="0">
                    <a:pos x="54" y="5"/>
                  </a:cxn>
                  <a:cxn ang="0">
                    <a:pos x="50" y="5"/>
                  </a:cxn>
                  <a:cxn ang="0">
                    <a:pos x="45" y="5"/>
                  </a:cxn>
                  <a:cxn ang="0">
                    <a:pos x="45" y="5"/>
                  </a:cxn>
                  <a:cxn ang="0">
                    <a:pos x="41" y="0"/>
                  </a:cxn>
                  <a:cxn ang="0">
                    <a:pos x="36" y="0"/>
                  </a:cxn>
                  <a:cxn ang="0">
                    <a:pos x="32" y="5"/>
                  </a:cxn>
                  <a:cxn ang="0">
                    <a:pos x="23" y="0"/>
                  </a:cxn>
                  <a:cxn ang="0">
                    <a:pos x="18" y="0"/>
                  </a:cxn>
                  <a:cxn ang="0">
                    <a:pos x="18" y="0"/>
                  </a:cxn>
                  <a:cxn ang="0">
                    <a:pos x="14" y="0"/>
                  </a:cxn>
                  <a:cxn ang="0">
                    <a:pos x="9" y="5"/>
                  </a:cxn>
                  <a:cxn ang="0">
                    <a:pos x="5" y="0"/>
                  </a:cxn>
                  <a:cxn ang="0">
                    <a:pos x="5" y="0"/>
                  </a:cxn>
                  <a:cxn ang="0">
                    <a:pos x="0" y="9"/>
                  </a:cxn>
                  <a:cxn ang="0">
                    <a:pos x="5" y="9"/>
                  </a:cxn>
                  <a:cxn ang="0">
                    <a:pos x="9" y="18"/>
                  </a:cxn>
                  <a:cxn ang="0">
                    <a:pos x="9" y="23"/>
                  </a:cxn>
                  <a:cxn ang="0">
                    <a:pos x="23" y="36"/>
                  </a:cxn>
                  <a:cxn ang="0">
                    <a:pos x="27" y="36"/>
                  </a:cxn>
                  <a:cxn ang="0">
                    <a:pos x="27" y="36"/>
                  </a:cxn>
                  <a:cxn ang="0">
                    <a:pos x="32" y="45"/>
                  </a:cxn>
                  <a:cxn ang="0">
                    <a:pos x="32" y="45"/>
                  </a:cxn>
                </a:cxnLst>
                <a:rect l="0" t="0" r="r" b="b"/>
                <a:pathLst>
                  <a:path w="58" h="50">
                    <a:moveTo>
                      <a:pt x="32" y="45"/>
                    </a:moveTo>
                    <a:lnTo>
                      <a:pt x="32" y="45"/>
                    </a:lnTo>
                    <a:lnTo>
                      <a:pt x="36" y="45"/>
                    </a:lnTo>
                    <a:lnTo>
                      <a:pt x="45" y="50"/>
                    </a:lnTo>
                    <a:lnTo>
                      <a:pt x="45" y="50"/>
                    </a:lnTo>
                    <a:lnTo>
                      <a:pt x="45" y="50"/>
                    </a:lnTo>
                    <a:lnTo>
                      <a:pt x="45" y="45"/>
                    </a:lnTo>
                    <a:lnTo>
                      <a:pt x="45" y="45"/>
                    </a:lnTo>
                    <a:lnTo>
                      <a:pt x="45" y="41"/>
                    </a:lnTo>
                    <a:lnTo>
                      <a:pt x="50" y="36"/>
                    </a:lnTo>
                    <a:lnTo>
                      <a:pt x="50" y="36"/>
                    </a:lnTo>
                    <a:lnTo>
                      <a:pt x="50" y="36"/>
                    </a:lnTo>
                    <a:lnTo>
                      <a:pt x="50" y="32"/>
                    </a:lnTo>
                    <a:lnTo>
                      <a:pt x="54" y="32"/>
                    </a:lnTo>
                    <a:lnTo>
                      <a:pt x="58" y="27"/>
                    </a:lnTo>
                    <a:lnTo>
                      <a:pt x="54" y="23"/>
                    </a:lnTo>
                    <a:lnTo>
                      <a:pt x="58" y="23"/>
                    </a:lnTo>
                    <a:lnTo>
                      <a:pt x="58" y="23"/>
                    </a:lnTo>
                    <a:lnTo>
                      <a:pt x="50" y="18"/>
                    </a:lnTo>
                    <a:lnTo>
                      <a:pt x="50" y="14"/>
                    </a:lnTo>
                    <a:lnTo>
                      <a:pt x="54" y="9"/>
                    </a:lnTo>
                    <a:lnTo>
                      <a:pt x="54" y="5"/>
                    </a:lnTo>
                    <a:lnTo>
                      <a:pt x="50" y="5"/>
                    </a:lnTo>
                    <a:lnTo>
                      <a:pt x="45" y="5"/>
                    </a:lnTo>
                    <a:lnTo>
                      <a:pt x="45" y="5"/>
                    </a:lnTo>
                    <a:lnTo>
                      <a:pt x="41" y="0"/>
                    </a:lnTo>
                    <a:lnTo>
                      <a:pt x="36" y="0"/>
                    </a:lnTo>
                    <a:lnTo>
                      <a:pt x="32" y="5"/>
                    </a:lnTo>
                    <a:lnTo>
                      <a:pt x="23" y="0"/>
                    </a:lnTo>
                    <a:lnTo>
                      <a:pt x="18" y="0"/>
                    </a:lnTo>
                    <a:lnTo>
                      <a:pt x="18" y="0"/>
                    </a:lnTo>
                    <a:lnTo>
                      <a:pt x="14" y="0"/>
                    </a:lnTo>
                    <a:lnTo>
                      <a:pt x="9" y="5"/>
                    </a:lnTo>
                    <a:lnTo>
                      <a:pt x="5" y="0"/>
                    </a:lnTo>
                    <a:lnTo>
                      <a:pt x="5" y="0"/>
                    </a:lnTo>
                    <a:lnTo>
                      <a:pt x="0" y="9"/>
                    </a:lnTo>
                    <a:lnTo>
                      <a:pt x="5" y="9"/>
                    </a:lnTo>
                    <a:lnTo>
                      <a:pt x="9" y="18"/>
                    </a:lnTo>
                    <a:lnTo>
                      <a:pt x="9" y="23"/>
                    </a:lnTo>
                    <a:lnTo>
                      <a:pt x="23" y="36"/>
                    </a:lnTo>
                    <a:lnTo>
                      <a:pt x="27" y="36"/>
                    </a:lnTo>
                    <a:lnTo>
                      <a:pt x="27" y="36"/>
                    </a:lnTo>
                    <a:lnTo>
                      <a:pt x="32" y="45"/>
                    </a:lnTo>
                    <a:lnTo>
                      <a:pt x="32" y="4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16" name="Freeform 166"/>
              <p:cNvSpPr>
                <a:spLocks/>
              </p:cNvSpPr>
              <p:nvPr/>
            </p:nvSpPr>
            <p:spPr bwMode="gray">
              <a:xfrm>
                <a:off x="5348598" y="3863448"/>
                <a:ext cx="147968" cy="101317"/>
              </a:xfrm>
              <a:custGeom>
                <a:avLst/>
                <a:gdLst/>
                <a:ahLst/>
                <a:cxnLst>
                  <a:cxn ang="0">
                    <a:pos x="4" y="0"/>
                  </a:cxn>
                  <a:cxn ang="0">
                    <a:pos x="0" y="18"/>
                  </a:cxn>
                  <a:cxn ang="0">
                    <a:pos x="13" y="27"/>
                  </a:cxn>
                  <a:cxn ang="0">
                    <a:pos x="13" y="32"/>
                  </a:cxn>
                  <a:cxn ang="0">
                    <a:pos x="4" y="36"/>
                  </a:cxn>
                  <a:cxn ang="0">
                    <a:pos x="4" y="45"/>
                  </a:cxn>
                  <a:cxn ang="0">
                    <a:pos x="13" y="49"/>
                  </a:cxn>
                  <a:cxn ang="0">
                    <a:pos x="13" y="63"/>
                  </a:cxn>
                  <a:cxn ang="0">
                    <a:pos x="22" y="63"/>
                  </a:cxn>
                  <a:cxn ang="0">
                    <a:pos x="31" y="58"/>
                  </a:cxn>
                  <a:cxn ang="0">
                    <a:pos x="40" y="63"/>
                  </a:cxn>
                  <a:cxn ang="0">
                    <a:pos x="53" y="63"/>
                  </a:cxn>
                  <a:cxn ang="0">
                    <a:pos x="53" y="54"/>
                  </a:cxn>
                  <a:cxn ang="0">
                    <a:pos x="71" y="45"/>
                  </a:cxn>
                  <a:cxn ang="0">
                    <a:pos x="76" y="49"/>
                  </a:cxn>
                  <a:cxn ang="0">
                    <a:pos x="85" y="49"/>
                  </a:cxn>
                  <a:cxn ang="0">
                    <a:pos x="80" y="36"/>
                  </a:cxn>
                  <a:cxn ang="0">
                    <a:pos x="76" y="36"/>
                  </a:cxn>
                  <a:cxn ang="0">
                    <a:pos x="80" y="32"/>
                  </a:cxn>
                  <a:cxn ang="0">
                    <a:pos x="80" y="18"/>
                  </a:cxn>
                  <a:cxn ang="0">
                    <a:pos x="89" y="18"/>
                  </a:cxn>
                  <a:cxn ang="0">
                    <a:pos x="89" y="14"/>
                  </a:cxn>
                  <a:cxn ang="0">
                    <a:pos x="71" y="5"/>
                  </a:cxn>
                  <a:cxn ang="0">
                    <a:pos x="58" y="9"/>
                  </a:cxn>
                  <a:cxn ang="0">
                    <a:pos x="49" y="18"/>
                  </a:cxn>
                  <a:cxn ang="0">
                    <a:pos x="35" y="18"/>
                  </a:cxn>
                  <a:cxn ang="0">
                    <a:pos x="22" y="14"/>
                  </a:cxn>
                  <a:cxn ang="0">
                    <a:pos x="9" y="9"/>
                  </a:cxn>
                  <a:cxn ang="0">
                    <a:pos x="9" y="0"/>
                  </a:cxn>
                  <a:cxn ang="0">
                    <a:pos x="4" y="0"/>
                  </a:cxn>
                </a:cxnLst>
                <a:rect l="0" t="0" r="r" b="b"/>
                <a:pathLst>
                  <a:path w="89" h="63">
                    <a:moveTo>
                      <a:pt x="4" y="0"/>
                    </a:moveTo>
                    <a:lnTo>
                      <a:pt x="0" y="18"/>
                    </a:lnTo>
                    <a:lnTo>
                      <a:pt x="13" y="27"/>
                    </a:lnTo>
                    <a:lnTo>
                      <a:pt x="13" y="32"/>
                    </a:lnTo>
                    <a:lnTo>
                      <a:pt x="4" y="36"/>
                    </a:lnTo>
                    <a:lnTo>
                      <a:pt x="4" y="45"/>
                    </a:lnTo>
                    <a:lnTo>
                      <a:pt x="13" y="49"/>
                    </a:lnTo>
                    <a:lnTo>
                      <a:pt x="13" y="63"/>
                    </a:lnTo>
                    <a:lnTo>
                      <a:pt x="22" y="63"/>
                    </a:lnTo>
                    <a:lnTo>
                      <a:pt x="31" y="58"/>
                    </a:lnTo>
                    <a:lnTo>
                      <a:pt x="40" y="63"/>
                    </a:lnTo>
                    <a:lnTo>
                      <a:pt x="53" y="63"/>
                    </a:lnTo>
                    <a:lnTo>
                      <a:pt x="53" y="54"/>
                    </a:lnTo>
                    <a:lnTo>
                      <a:pt x="71" y="45"/>
                    </a:lnTo>
                    <a:lnTo>
                      <a:pt x="76" y="49"/>
                    </a:lnTo>
                    <a:lnTo>
                      <a:pt x="85" y="49"/>
                    </a:lnTo>
                    <a:lnTo>
                      <a:pt x="80" y="36"/>
                    </a:lnTo>
                    <a:lnTo>
                      <a:pt x="76" y="36"/>
                    </a:lnTo>
                    <a:lnTo>
                      <a:pt x="80" y="32"/>
                    </a:lnTo>
                    <a:lnTo>
                      <a:pt x="80" y="18"/>
                    </a:lnTo>
                    <a:lnTo>
                      <a:pt x="89" y="18"/>
                    </a:lnTo>
                    <a:lnTo>
                      <a:pt x="89" y="14"/>
                    </a:lnTo>
                    <a:lnTo>
                      <a:pt x="71" y="5"/>
                    </a:lnTo>
                    <a:lnTo>
                      <a:pt x="58" y="9"/>
                    </a:lnTo>
                    <a:lnTo>
                      <a:pt x="49" y="18"/>
                    </a:lnTo>
                    <a:lnTo>
                      <a:pt x="35" y="18"/>
                    </a:lnTo>
                    <a:lnTo>
                      <a:pt x="22" y="14"/>
                    </a:lnTo>
                    <a:lnTo>
                      <a:pt x="9" y="9"/>
                    </a:lnTo>
                    <a:lnTo>
                      <a:pt x="9" y="0"/>
                    </a:lnTo>
                    <a:lnTo>
                      <a:pt x="4" y="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17" name="Freeform 167"/>
              <p:cNvSpPr>
                <a:spLocks/>
              </p:cNvSpPr>
              <p:nvPr/>
            </p:nvSpPr>
            <p:spPr bwMode="gray">
              <a:xfrm>
                <a:off x="5370211" y="3432446"/>
                <a:ext cx="222782" cy="194593"/>
              </a:xfrm>
              <a:custGeom>
                <a:avLst/>
                <a:gdLst/>
                <a:ahLst/>
                <a:cxnLst>
                  <a:cxn ang="0">
                    <a:pos x="13" y="116"/>
                  </a:cxn>
                  <a:cxn ang="0">
                    <a:pos x="22" y="103"/>
                  </a:cxn>
                  <a:cxn ang="0">
                    <a:pos x="45" y="112"/>
                  </a:cxn>
                  <a:cxn ang="0">
                    <a:pos x="63" y="112"/>
                  </a:cxn>
                  <a:cxn ang="0">
                    <a:pos x="67" y="116"/>
                  </a:cxn>
                  <a:cxn ang="0">
                    <a:pos x="76" y="112"/>
                  </a:cxn>
                  <a:cxn ang="0">
                    <a:pos x="85" y="112"/>
                  </a:cxn>
                  <a:cxn ang="0">
                    <a:pos x="98" y="116"/>
                  </a:cxn>
                  <a:cxn ang="0">
                    <a:pos x="107" y="116"/>
                  </a:cxn>
                  <a:cxn ang="0">
                    <a:pos x="112" y="99"/>
                  </a:cxn>
                  <a:cxn ang="0">
                    <a:pos x="121" y="94"/>
                  </a:cxn>
                  <a:cxn ang="0">
                    <a:pos x="121" y="76"/>
                  </a:cxn>
                  <a:cxn ang="0">
                    <a:pos x="125" y="81"/>
                  </a:cxn>
                  <a:cxn ang="0">
                    <a:pos x="134" y="72"/>
                  </a:cxn>
                  <a:cxn ang="0">
                    <a:pos x="125" y="63"/>
                  </a:cxn>
                  <a:cxn ang="0">
                    <a:pos x="116" y="54"/>
                  </a:cxn>
                  <a:cxn ang="0">
                    <a:pos x="112" y="45"/>
                  </a:cxn>
                  <a:cxn ang="0">
                    <a:pos x="112" y="31"/>
                  </a:cxn>
                  <a:cxn ang="0">
                    <a:pos x="98" y="9"/>
                  </a:cxn>
                  <a:cxn ang="0">
                    <a:pos x="85" y="5"/>
                  </a:cxn>
                  <a:cxn ang="0">
                    <a:pos x="76" y="0"/>
                  </a:cxn>
                  <a:cxn ang="0">
                    <a:pos x="67" y="0"/>
                  </a:cxn>
                  <a:cxn ang="0">
                    <a:pos x="63" y="9"/>
                  </a:cxn>
                  <a:cxn ang="0">
                    <a:pos x="45" y="18"/>
                  </a:cxn>
                  <a:cxn ang="0">
                    <a:pos x="45" y="23"/>
                  </a:cxn>
                  <a:cxn ang="0">
                    <a:pos x="45" y="27"/>
                  </a:cxn>
                  <a:cxn ang="0">
                    <a:pos x="40" y="31"/>
                  </a:cxn>
                  <a:cxn ang="0">
                    <a:pos x="31" y="45"/>
                  </a:cxn>
                  <a:cxn ang="0">
                    <a:pos x="27" y="49"/>
                  </a:cxn>
                  <a:cxn ang="0">
                    <a:pos x="13" y="49"/>
                  </a:cxn>
                  <a:cxn ang="0">
                    <a:pos x="9" y="72"/>
                  </a:cxn>
                  <a:cxn ang="0">
                    <a:pos x="13" y="90"/>
                  </a:cxn>
                  <a:cxn ang="0">
                    <a:pos x="5" y="103"/>
                  </a:cxn>
                </a:cxnLst>
                <a:rect l="0" t="0" r="r" b="b"/>
                <a:pathLst>
                  <a:path w="134" h="121">
                    <a:moveTo>
                      <a:pt x="5" y="112"/>
                    </a:moveTo>
                    <a:lnTo>
                      <a:pt x="13" y="116"/>
                    </a:lnTo>
                    <a:lnTo>
                      <a:pt x="18" y="107"/>
                    </a:lnTo>
                    <a:lnTo>
                      <a:pt x="22" y="103"/>
                    </a:lnTo>
                    <a:lnTo>
                      <a:pt x="36" y="107"/>
                    </a:lnTo>
                    <a:lnTo>
                      <a:pt x="45" y="112"/>
                    </a:lnTo>
                    <a:lnTo>
                      <a:pt x="58" y="107"/>
                    </a:lnTo>
                    <a:lnTo>
                      <a:pt x="63" y="112"/>
                    </a:lnTo>
                    <a:lnTo>
                      <a:pt x="67" y="121"/>
                    </a:lnTo>
                    <a:lnTo>
                      <a:pt x="67" y="116"/>
                    </a:lnTo>
                    <a:lnTo>
                      <a:pt x="76" y="116"/>
                    </a:lnTo>
                    <a:lnTo>
                      <a:pt x="76" y="112"/>
                    </a:lnTo>
                    <a:lnTo>
                      <a:pt x="80" y="116"/>
                    </a:lnTo>
                    <a:lnTo>
                      <a:pt x="85" y="112"/>
                    </a:lnTo>
                    <a:lnTo>
                      <a:pt x="89" y="121"/>
                    </a:lnTo>
                    <a:lnTo>
                      <a:pt x="98" y="116"/>
                    </a:lnTo>
                    <a:lnTo>
                      <a:pt x="107" y="121"/>
                    </a:lnTo>
                    <a:lnTo>
                      <a:pt x="107" y="116"/>
                    </a:lnTo>
                    <a:lnTo>
                      <a:pt x="107" y="112"/>
                    </a:lnTo>
                    <a:lnTo>
                      <a:pt x="112" y="99"/>
                    </a:lnTo>
                    <a:lnTo>
                      <a:pt x="121" y="103"/>
                    </a:lnTo>
                    <a:lnTo>
                      <a:pt x="121" y="94"/>
                    </a:lnTo>
                    <a:lnTo>
                      <a:pt x="116" y="81"/>
                    </a:lnTo>
                    <a:lnTo>
                      <a:pt x="121" y="76"/>
                    </a:lnTo>
                    <a:lnTo>
                      <a:pt x="125" y="81"/>
                    </a:lnTo>
                    <a:lnTo>
                      <a:pt x="125" y="81"/>
                    </a:lnTo>
                    <a:lnTo>
                      <a:pt x="130" y="76"/>
                    </a:lnTo>
                    <a:lnTo>
                      <a:pt x="134" y="72"/>
                    </a:lnTo>
                    <a:lnTo>
                      <a:pt x="130" y="72"/>
                    </a:lnTo>
                    <a:lnTo>
                      <a:pt x="125" y="63"/>
                    </a:lnTo>
                    <a:lnTo>
                      <a:pt x="116" y="67"/>
                    </a:lnTo>
                    <a:lnTo>
                      <a:pt x="116" y="54"/>
                    </a:lnTo>
                    <a:lnTo>
                      <a:pt x="112" y="49"/>
                    </a:lnTo>
                    <a:lnTo>
                      <a:pt x="112" y="45"/>
                    </a:lnTo>
                    <a:lnTo>
                      <a:pt x="112" y="36"/>
                    </a:lnTo>
                    <a:lnTo>
                      <a:pt x="112" y="31"/>
                    </a:lnTo>
                    <a:lnTo>
                      <a:pt x="107" y="18"/>
                    </a:lnTo>
                    <a:lnTo>
                      <a:pt x="98" y="9"/>
                    </a:lnTo>
                    <a:lnTo>
                      <a:pt x="89" y="14"/>
                    </a:lnTo>
                    <a:lnTo>
                      <a:pt x="85" y="5"/>
                    </a:lnTo>
                    <a:lnTo>
                      <a:pt x="76" y="5"/>
                    </a:lnTo>
                    <a:lnTo>
                      <a:pt x="76" y="0"/>
                    </a:lnTo>
                    <a:lnTo>
                      <a:pt x="72" y="0"/>
                    </a:lnTo>
                    <a:lnTo>
                      <a:pt x="67" y="0"/>
                    </a:lnTo>
                    <a:lnTo>
                      <a:pt x="67" y="0"/>
                    </a:lnTo>
                    <a:lnTo>
                      <a:pt x="63" y="9"/>
                    </a:lnTo>
                    <a:lnTo>
                      <a:pt x="58" y="14"/>
                    </a:lnTo>
                    <a:lnTo>
                      <a:pt x="45" y="18"/>
                    </a:lnTo>
                    <a:lnTo>
                      <a:pt x="45" y="23"/>
                    </a:lnTo>
                    <a:lnTo>
                      <a:pt x="45" y="23"/>
                    </a:lnTo>
                    <a:lnTo>
                      <a:pt x="49" y="27"/>
                    </a:lnTo>
                    <a:lnTo>
                      <a:pt x="45" y="27"/>
                    </a:lnTo>
                    <a:lnTo>
                      <a:pt x="45" y="27"/>
                    </a:lnTo>
                    <a:lnTo>
                      <a:pt x="40" y="31"/>
                    </a:lnTo>
                    <a:lnTo>
                      <a:pt x="36" y="40"/>
                    </a:lnTo>
                    <a:lnTo>
                      <a:pt x="31" y="45"/>
                    </a:lnTo>
                    <a:lnTo>
                      <a:pt x="31" y="54"/>
                    </a:lnTo>
                    <a:lnTo>
                      <a:pt x="27" y="49"/>
                    </a:lnTo>
                    <a:lnTo>
                      <a:pt x="22" y="54"/>
                    </a:lnTo>
                    <a:lnTo>
                      <a:pt x="13" y="49"/>
                    </a:lnTo>
                    <a:lnTo>
                      <a:pt x="5" y="58"/>
                    </a:lnTo>
                    <a:lnTo>
                      <a:pt x="9" y="72"/>
                    </a:lnTo>
                    <a:lnTo>
                      <a:pt x="13" y="81"/>
                    </a:lnTo>
                    <a:lnTo>
                      <a:pt x="13" y="90"/>
                    </a:lnTo>
                    <a:lnTo>
                      <a:pt x="0" y="94"/>
                    </a:lnTo>
                    <a:lnTo>
                      <a:pt x="5" y="103"/>
                    </a:lnTo>
                    <a:lnTo>
                      <a:pt x="5" y="112"/>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18" name="Freeform 168"/>
              <p:cNvSpPr>
                <a:spLocks noEditPoints="1"/>
              </p:cNvSpPr>
              <p:nvPr/>
            </p:nvSpPr>
            <p:spPr bwMode="gray">
              <a:xfrm>
                <a:off x="5132465" y="3792687"/>
                <a:ext cx="141318" cy="128657"/>
              </a:xfrm>
              <a:custGeom>
                <a:avLst/>
                <a:gdLst/>
                <a:ahLst/>
                <a:cxnLst>
                  <a:cxn ang="0">
                    <a:pos x="0" y="22"/>
                  </a:cxn>
                  <a:cxn ang="0">
                    <a:pos x="9" y="35"/>
                  </a:cxn>
                  <a:cxn ang="0">
                    <a:pos x="22" y="31"/>
                  </a:cxn>
                  <a:cxn ang="0">
                    <a:pos x="27" y="44"/>
                  </a:cxn>
                  <a:cxn ang="0">
                    <a:pos x="22" y="53"/>
                  </a:cxn>
                  <a:cxn ang="0">
                    <a:pos x="36" y="62"/>
                  </a:cxn>
                  <a:cxn ang="0">
                    <a:pos x="45" y="67"/>
                  </a:cxn>
                  <a:cxn ang="0">
                    <a:pos x="45" y="62"/>
                  </a:cxn>
                  <a:cxn ang="0">
                    <a:pos x="54" y="67"/>
                  </a:cxn>
                  <a:cxn ang="0">
                    <a:pos x="63" y="71"/>
                  </a:cxn>
                  <a:cxn ang="0">
                    <a:pos x="58" y="62"/>
                  </a:cxn>
                  <a:cxn ang="0">
                    <a:pos x="54" y="62"/>
                  </a:cxn>
                  <a:cxn ang="0">
                    <a:pos x="40" y="44"/>
                  </a:cxn>
                  <a:cxn ang="0">
                    <a:pos x="31" y="35"/>
                  </a:cxn>
                  <a:cxn ang="0">
                    <a:pos x="36" y="26"/>
                  </a:cxn>
                  <a:cxn ang="0">
                    <a:pos x="45" y="26"/>
                  </a:cxn>
                  <a:cxn ang="0">
                    <a:pos x="49" y="26"/>
                  </a:cxn>
                  <a:cxn ang="0">
                    <a:pos x="63" y="31"/>
                  </a:cxn>
                  <a:cxn ang="0">
                    <a:pos x="72" y="26"/>
                  </a:cxn>
                  <a:cxn ang="0">
                    <a:pos x="76" y="31"/>
                  </a:cxn>
                  <a:cxn ang="0">
                    <a:pos x="81" y="26"/>
                  </a:cxn>
                  <a:cxn ang="0">
                    <a:pos x="85" y="22"/>
                  </a:cxn>
                  <a:cxn ang="0">
                    <a:pos x="81" y="22"/>
                  </a:cxn>
                  <a:cxn ang="0">
                    <a:pos x="81" y="18"/>
                  </a:cxn>
                  <a:cxn ang="0">
                    <a:pos x="76" y="13"/>
                  </a:cxn>
                  <a:cxn ang="0">
                    <a:pos x="49" y="13"/>
                  </a:cxn>
                  <a:cxn ang="0">
                    <a:pos x="45" y="4"/>
                  </a:cxn>
                  <a:cxn ang="0">
                    <a:pos x="40" y="0"/>
                  </a:cxn>
                  <a:cxn ang="0">
                    <a:pos x="40" y="4"/>
                  </a:cxn>
                  <a:cxn ang="0">
                    <a:pos x="36" y="9"/>
                  </a:cxn>
                  <a:cxn ang="0">
                    <a:pos x="31" y="9"/>
                  </a:cxn>
                  <a:cxn ang="0">
                    <a:pos x="31" y="13"/>
                  </a:cxn>
                  <a:cxn ang="0">
                    <a:pos x="27" y="22"/>
                  </a:cxn>
                  <a:cxn ang="0">
                    <a:pos x="22" y="22"/>
                  </a:cxn>
                  <a:cxn ang="0">
                    <a:pos x="14" y="22"/>
                  </a:cxn>
                  <a:cxn ang="0">
                    <a:pos x="5" y="22"/>
                  </a:cxn>
                  <a:cxn ang="0">
                    <a:pos x="63" y="71"/>
                  </a:cxn>
                  <a:cxn ang="0">
                    <a:pos x="72" y="80"/>
                  </a:cxn>
                  <a:cxn ang="0">
                    <a:pos x="76" y="76"/>
                  </a:cxn>
                  <a:cxn ang="0">
                    <a:pos x="63" y="71"/>
                  </a:cxn>
                </a:cxnLst>
                <a:rect l="0" t="0" r="r" b="b"/>
                <a:pathLst>
                  <a:path w="85" h="80">
                    <a:moveTo>
                      <a:pt x="5" y="22"/>
                    </a:moveTo>
                    <a:lnTo>
                      <a:pt x="0" y="22"/>
                    </a:lnTo>
                    <a:lnTo>
                      <a:pt x="5" y="35"/>
                    </a:lnTo>
                    <a:lnTo>
                      <a:pt x="9" y="35"/>
                    </a:lnTo>
                    <a:lnTo>
                      <a:pt x="14" y="26"/>
                    </a:lnTo>
                    <a:lnTo>
                      <a:pt x="22" y="31"/>
                    </a:lnTo>
                    <a:lnTo>
                      <a:pt x="18" y="35"/>
                    </a:lnTo>
                    <a:lnTo>
                      <a:pt x="27" y="44"/>
                    </a:lnTo>
                    <a:lnTo>
                      <a:pt x="22" y="44"/>
                    </a:lnTo>
                    <a:lnTo>
                      <a:pt x="22" y="53"/>
                    </a:lnTo>
                    <a:lnTo>
                      <a:pt x="31" y="49"/>
                    </a:lnTo>
                    <a:lnTo>
                      <a:pt x="36" y="62"/>
                    </a:lnTo>
                    <a:lnTo>
                      <a:pt x="45" y="62"/>
                    </a:lnTo>
                    <a:lnTo>
                      <a:pt x="45" y="67"/>
                    </a:lnTo>
                    <a:lnTo>
                      <a:pt x="54" y="67"/>
                    </a:lnTo>
                    <a:lnTo>
                      <a:pt x="45" y="62"/>
                    </a:lnTo>
                    <a:lnTo>
                      <a:pt x="49" y="62"/>
                    </a:lnTo>
                    <a:lnTo>
                      <a:pt x="54" y="67"/>
                    </a:lnTo>
                    <a:lnTo>
                      <a:pt x="54" y="71"/>
                    </a:lnTo>
                    <a:lnTo>
                      <a:pt x="63" y="71"/>
                    </a:lnTo>
                    <a:lnTo>
                      <a:pt x="63" y="71"/>
                    </a:lnTo>
                    <a:lnTo>
                      <a:pt x="58" y="62"/>
                    </a:lnTo>
                    <a:lnTo>
                      <a:pt x="58" y="62"/>
                    </a:lnTo>
                    <a:lnTo>
                      <a:pt x="54" y="62"/>
                    </a:lnTo>
                    <a:lnTo>
                      <a:pt x="40" y="49"/>
                    </a:lnTo>
                    <a:lnTo>
                      <a:pt x="40" y="44"/>
                    </a:lnTo>
                    <a:lnTo>
                      <a:pt x="36" y="35"/>
                    </a:lnTo>
                    <a:lnTo>
                      <a:pt x="31" y="35"/>
                    </a:lnTo>
                    <a:lnTo>
                      <a:pt x="36" y="26"/>
                    </a:lnTo>
                    <a:lnTo>
                      <a:pt x="36" y="26"/>
                    </a:lnTo>
                    <a:lnTo>
                      <a:pt x="40" y="31"/>
                    </a:lnTo>
                    <a:lnTo>
                      <a:pt x="45" y="26"/>
                    </a:lnTo>
                    <a:lnTo>
                      <a:pt x="49" y="26"/>
                    </a:lnTo>
                    <a:lnTo>
                      <a:pt x="49" y="26"/>
                    </a:lnTo>
                    <a:lnTo>
                      <a:pt x="54" y="26"/>
                    </a:lnTo>
                    <a:lnTo>
                      <a:pt x="63" y="31"/>
                    </a:lnTo>
                    <a:lnTo>
                      <a:pt x="67" y="26"/>
                    </a:lnTo>
                    <a:lnTo>
                      <a:pt x="72" y="26"/>
                    </a:lnTo>
                    <a:lnTo>
                      <a:pt x="76" y="31"/>
                    </a:lnTo>
                    <a:lnTo>
                      <a:pt x="76" y="31"/>
                    </a:lnTo>
                    <a:lnTo>
                      <a:pt x="81" y="31"/>
                    </a:lnTo>
                    <a:lnTo>
                      <a:pt x="81" y="26"/>
                    </a:lnTo>
                    <a:lnTo>
                      <a:pt x="85" y="26"/>
                    </a:lnTo>
                    <a:lnTo>
                      <a:pt x="85" y="22"/>
                    </a:lnTo>
                    <a:lnTo>
                      <a:pt x="81" y="22"/>
                    </a:lnTo>
                    <a:lnTo>
                      <a:pt x="81" y="22"/>
                    </a:lnTo>
                    <a:lnTo>
                      <a:pt x="81" y="18"/>
                    </a:lnTo>
                    <a:lnTo>
                      <a:pt x="81" y="18"/>
                    </a:lnTo>
                    <a:lnTo>
                      <a:pt x="81" y="13"/>
                    </a:lnTo>
                    <a:lnTo>
                      <a:pt x="76" y="13"/>
                    </a:lnTo>
                    <a:lnTo>
                      <a:pt x="67" y="18"/>
                    </a:lnTo>
                    <a:lnTo>
                      <a:pt x="49" y="13"/>
                    </a:lnTo>
                    <a:lnTo>
                      <a:pt x="45" y="4"/>
                    </a:lnTo>
                    <a:lnTo>
                      <a:pt x="45" y="4"/>
                    </a:lnTo>
                    <a:lnTo>
                      <a:pt x="45" y="4"/>
                    </a:lnTo>
                    <a:lnTo>
                      <a:pt x="40" y="0"/>
                    </a:lnTo>
                    <a:lnTo>
                      <a:pt x="40" y="4"/>
                    </a:lnTo>
                    <a:lnTo>
                      <a:pt x="40" y="4"/>
                    </a:lnTo>
                    <a:lnTo>
                      <a:pt x="36" y="4"/>
                    </a:lnTo>
                    <a:lnTo>
                      <a:pt x="36" y="9"/>
                    </a:lnTo>
                    <a:lnTo>
                      <a:pt x="31" y="9"/>
                    </a:lnTo>
                    <a:lnTo>
                      <a:pt x="31" y="9"/>
                    </a:lnTo>
                    <a:lnTo>
                      <a:pt x="31" y="13"/>
                    </a:lnTo>
                    <a:lnTo>
                      <a:pt x="31" y="13"/>
                    </a:lnTo>
                    <a:lnTo>
                      <a:pt x="27" y="18"/>
                    </a:lnTo>
                    <a:lnTo>
                      <a:pt x="27" y="22"/>
                    </a:lnTo>
                    <a:lnTo>
                      <a:pt x="27" y="22"/>
                    </a:lnTo>
                    <a:lnTo>
                      <a:pt x="22" y="22"/>
                    </a:lnTo>
                    <a:lnTo>
                      <a:pt x="18" y="18"/>
                    </a:lnTo>
                    <a:lnTo>
                      <a:pt x="14" y="22"/>
                    </a:lnTo>
                    <a:lnTo>
                      <a:pt x="14" y="22"/>
                    </a:lnTo>
                    <a:lnTo>
                      <a:pt x="5" y="22"/>
                    </a:lnTo>
                    <a:lnTo>
                      <a:pt x="5" y="22"/>
                    </a:lnTo>
                    <a:close/>
                    <a:moveTo>
                      <a:pt x="63" y="71"/>
                    </a:moveTo>
                    <a:lnTo>
                      <a:pt x="72" y="80"/>
                    </a:lnTo>
                    <a:lnTo>
                      <a:pt x="72" y="80"/>
                    </a:lnTo>
                    <a:lnTo>
                      <a:pt x="76" y="80"/>
                    </a:lnTo>
                    <a:lnTo>
                      <a:pt x="76" y="76"/>
                    </a:lnTo>
                    <a:lnTo>
                      <a:pt x="67" y="71"/>
                    </a:lnTo>
                    <a:lnTo>
                      <a:pt x="63" y="71"/>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19" name="Freeform 170"/>
              <p:cNvSpPr>
                <a:spLocks/>
              </p:cNvSpPr>
              <p:nvPr/>
            </p:nvSpPr>
            <p:spPr bwMode="gray">
              <a:xfrm>
                <a:off x="5102539" y="3641515"/>
                <a:ext cx="156280" cy="85235"/>
              </a:xfrm>
              <a:custGeom>
                <a:avLst/>
                <a:gdLst/>
                <a:ahLst/>
                <a:cxnLst>
                  <a:cxn ang="0">
                    <a:pos x="40" y="0"/>
                  </a:cxn>
                  <a:cxn ang="0">
                    <a:pos x="36" y="0"/>
                  </a:cxn>
                  <a:cxn ang="0">
                    <a:pos x="32" y="9"/>
                  </a:cxn>
                  <a:cxn ang="0">
                    <a:pos x="18" y="9"/>
                  </a:cxn>
                  <a:cxn ang="0">
                    <a:pos x="9" y="18"/>
                  </a:cxn>
                  <a:cxn ang="0">
                    <a:pos x="5" y="18"/>
                  </a:cxn>
                  <a:cxn ang="0">
                    <a:pos x="0" y="18"/>
                  </a:cxn>
                  <a:cxn ang="0">
                    <a:pos x="5" y="27"/>
                  </a:cxn>
                  <a:cxn ang="0">
                    <a:pos x="9" y="36"/>
                  </a:cxn>
                  <a:cxn ang="0">
                    <a:pos x="18" y="36"/>
                  </a:cxn>
                  <a:cxn ang="0">
                    <a:pos x="27" y="44"/>
                  </a:cxn>
                  <a:cxn ang="0">
                    <a:pos x="27" y="49"/>
                  </a:cxn>
                  <a:cxn ang="0">
                    <a:pos x="36" y="49"/>
                  </a:cxn>
                  <a:cxn ang="0">
                    <a:pos x="45" y="40"/>
                  </a:cxn>
                  <a:cxn ang="0">
                    <a:pos x="67" y="44"/>
                  </a:cxn>
                  <a:cxn ang="0">
                    <a:pos x="67" y="53"/>
                  </a:cxn>
                  <a:cxn ang="0">
                    <a:pos x="72" y="49"/>
                  </a:cxn>
                  <a:cxn ang="0">
                    <a:pos x="81" y="49"/>
                  </a:cxn>
                  <a:cxn ang="0">
                    <a:pos x="85" y="44"/>
                  </a:cxn>
                  <a:cxn ang="0">
                    <a:pos x="90" y="36"/>
                  </a:cxn>
                  <a:cxn ang="0">
                    <a:pos x="94" y="31"/>
                  </a:cxn>
                  <a:cxn ang="0">
                    <a:pos x="94" y="22"/>
                  </a:cxn>
                  <a:cxn ang="0">
                    <a:pos x="85" y="22"/>
                  </a:cxn>
                  <a:cxn ang="0">
                    <a:pos x="81" y="13"/>
                  </a:cxn>
                  <a:cxn ang="0">
                    <a:pos x="72" y="9"/>
                  </a:cxn>
                  <a:cxn ang="0">
                    <a:pos x="67" y="18"/>
                  </a:cxn>
                  <a:cxn ang="0">
                    <a:pos x="58" y="13"/>
                  </a:cxn>
                  <a:cxn ang="0">
                    <a:pos x="63" y="9"/>
                  </a:cxn>
                  <a:cxn ang="0">
                    <a:pos x="54" y="9"/>
                  </a:cxn>
                  <a:cxn ang="0">
                    <a:pos x="49" y="0"/>
                  </a:cxn>
                  <a:cxn ang="0">
                    <a:pos x="45" y="4"/>
                  </a:cxn>
                  <a:cxn ang="0">
                    <a:pos x="40" y="0"/>
                  </a:cxn>
                </a:cxnLst>
                <a:rect l="0" t="0" r="r" b="b"/>
                <a:pathLst>
                  <a:path w="94" h="53">
                    <a:moveTo>
                      <a:pt x="40" y="0"/>
                    </a:moveTo>
                    <a:lnTo>
                      <a:pt x="36" y="0"/>
                    </a:lnTo>
                    <a:lnTo>
                      <a:pt x="32" y="9"/>
                    </a:lnTo>
                    <a:lnTo>
                      <a:pt x="18" y="9"/>
                    </a:lnTo>
                    <a:lnTo>
                      <a:pt x="9" y="18"/>
                    </a:lnTo>
                    <a:lnTo>
                      <a:pt x="5" y="18"/>
                    </a:lnTo>
                    <a:lnTo>
                      <a:pt x="0" y="18"/>
                    </a:lnTo>
                    <a:lnTo>
                      <a:pt x="5" y="27"/>
                    </a:lnTo>
                    <a:lnTo>
                      <a:pt x="9" y="36"/>
                    </a:lnTo>
                    <a:lnTo>
                      <a:pt x="18" y="36"/>
                    </a:lnTo>
                    <a:lnTo>
                      <a:pt x="27" y="44"/>
                    </a:lnTo>
                    <a:lnTo>
                      <a:pt x="27" y="49"/>
                    </a:lnTo>
                    <a:lnTo>
                      <a:pt x="36" y="49"/>
                    </a:lnTo>
                    <a:lnTo>
                      <a:pt x="45" y="40"/>
                    </a:lnTo>
                    <a:lnTo>
                      <a:pt x="67" y="44"/>
                    </a:lnTo>
                    <a:lnTo>
                      <a:pt x="67" y="53"/>
                    </a:lnTo>
                    <a:lnTo>
                      <a:pt x="72" y="49"/>
                    </a:lnTo>
                    <a:lnTo>
                      <a:pt x="81" y="49"/>
                    </a:lnTo>
                    <a:lnTo>
                      <a:pt x="85" y="44"/>
                    </a:lnTo>
                    <a:lnTo>
                      <a:pt x="90" y="36"/>
                    </a:lnTo>
                    <a:lnTo>
                      <a:pt x="94" y="31"/>
                    </a:lnTo>
                    <a:lnTo>
                      <a:pt x="94" y="22"/>
                    </a:lnTo>
                    <a:lnTo>
                      <a:pt x="85" y="22"/>
                    </a:lnTo>
                    <a:lnTo>
                      <a:pt x="81" y="13"/>
                    </a:lnTo>
                    <a:lnTo>
                      <a:pt x="72" y="9"/>
                    </a:lnTo>
                    <a:lnTo>
                      <a:pt x="67" y="18"/>
                    </a:lnTo>
                    <a:lnTo>
                      <a:pt x="58" y="13"/>
                    </a:lnTo>
                    <a:lnTo>
                      <a:pt x="63" y="9"/>
                    </a:lnTo>
                    <a:lnTo>
                      <a:pt x="54" y="9"/>
                    </a:lnTo>
                    <a:lnTo>
                      <a:pt x="49" y="0"/>
                    </a:lnTo>
                    <a:lnTo>
                      <a:pt x="45" y="4"/>
                    </a:lnTo>
                    <a:lnTo>
                      <a:pt x="40" y="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0" name="Freeform 171"/>
              <p:cNvSpPr>
                <a:spLocks noEditPoints="1"/>
              </p:cNvSpPr>
              <p:nvPr/>
            </p:nvSpPr>
            <p:spPr bwMode="gray">
              <a:xfrm>
                <a:off x="4656975" y="3138145"/>
                <a:ext cx="520380" cy="358631"/>
              </a:xfrm>
              <a:custGeom>
                <a:avLst/>
                <a:gdLst/>
                <a:ahLst/>
                <a:cxnLst>
                  <a:cxn ang="0">
                    <a:pos x="0" y="9"/>
                  </a:cxn>
                  <a:cxn ang="0">
                    <a:pos x="5" y="18"/>
                  </a:cxn>
                  <a:cxn ang="0">
                    <a:pos x="5" y="27"/>
                  </a:cxn>
                  <a:cxn ang="0">
                    <a:pos x="9" y="31"/>
                  </a:cxn>
                  <a:cxn ang="0">
                    <a:pos x="9" y="18"/>
                  </a:cxn>
                  <a:cxn ang="0">
                    <a:pos x="5" y="13"/>
                  </a:cxn>
                  <a:cxn ang="0">
                    <a:pos x="14" y="0"/>
                  </a:cxn>
                  <a:cxn ang="0">
                    <a:pos x="0" y="4"/>
                  </a:cxn>
                  <a:cxn ang="0">
                    <a:pos x="241" y="214"/>
                  </a:cxn>
                  <a:cxn ang="0">
                    <a:pos x="237" y="206"/>
                  </a:cxn>
                  <a:cxn ang="0">
                    <a:pos x="237" y="192"/>
                  </a:cxn>
                  <a:cxn ang="0">
                    <a:pos x="241" y="188"/>
                  </a:cxn>
                  <a:cxn ang="0">
                    <a:pos x="246" y="183"/>
                  </a:cxn>
                  <a:cxn ang="0">
                    <a:pos x="250" y="170"/>
                  </a:cxn>
                  <a:cxn ang="0">
                    <a:pos x="246" y="165"/>
                  </a:cxn>
                  <a:cxn ang="0">
                    <a:pos x="241" y="156"/>
                  </a:cxn>
                  <a:cxn ang="0">
                    <a:pos x="246" y="156"/>
                  </a:cxn>
                  <a:cxn ang="0">
                    <a:pos x="246" y="143"/>
                  </a:cxn>
                  <a:cxn ang="0">
                    <a:pos x="246" y="134"/>
                  </a:cxn>
                  <a:cxn ang="0">
                    <a:pos x="237" y="152"/>
                  </a:cxn>
                  <a:cxn ang="0">
                    <a:pos x="219" y="161"/>
                  </a:cxn>
                  <a:cxn ang="0">
                    <a:pos x="224" y="165"/>
                  </a:cxn>
                  <a:cxn ang="0">
                    <a:pos x="219" y="170"/>
                  </a:cxn>
                  <a:cxn ang="0">
                    <a:pos x="224" y="174"/>
                  </a:cxn>
                  <a:cxn ang="0">
                    <a:pos x="219" y="183"/>
                  </a:cxn>
                  <a:cxn ang="0">
                    <a:pos x="224" y="188"/>
                  </a:cxn>
                  <a:cxn ang="0">
                    <a:pos x="219" y="201"/>
                  </a:cxn>
                  <a:cxn ang="0">
                    <a:pos x="224" y="206"/>
                  </a:cxn>
                  <a:cxn ang="0">
                    <a:pos x="224" y="219"/>
                  </a:cxn>
                  <a:cxn ang="0">
                    <a:pos x="241" y="206"/>
                  </a:cxn>
                  <a:cxn ang="0">
                    <a:pos x="246" y="210"/>
                  </a:cxn>
                  <a:cxn ang="0">
                    <a:pos x="246" y="219"/>
                  </a:cxn>
                  <a:cxn ang="0">
                    <a:pos x="246" y="210"/>
                  </a:cxn>
                  <a:cxn ang="0">
                    <a:pos x="246" y="201"/>
                  </a:cxn>
                  <a:cxn ang="0">
                    <a:pos x="250" y="214"/>
                  </a:cxn>
                  <a:cxn ang="0">
                    <a:pos x="259" y="223"/>
                  </a:cxn>
                  <a:cxn ang="0">
                    <a:pos x="264" y="219"/>
                  </a:cxn>
                  <a:cxn ang="0">
                    <a:pos x="264" y="214"/>
                  </a:cxn>
                  <a:cxn ang="0">
                    <a:pos x="250" y="214"/>
                  </a:cxn>
                  <a:cxn ang="0">
                    <a:pos x="264" y="192"/>
                  </a:cxn>
                  <a:cxn ang="0">
                    <a:pos x="255" y="192"/>
                  </a:cxn>
                  <a:cxn ang="0">
                    <a:pos x="255" y="206"/>
                  </a:cxn>
                  <a:cxn ang="0">
                    <a:pos x="264" y="210"/>
                  </a:cxn>
                  <a:cxn ang="0">
                    <a:pos x="273" y="210"/>
                  </a:cxn>
                  <a:cxn ang="0">
                    <a:pos x="273" y="201"/>
                  </a:cxn>
                  <a:cxn ang="0">
                    <a:pos x="273" y="197"/>
                  </a:cxn>
                  <a:cxn ang="0">
                    <a:pos x="273" y="183"/>
                  </a:cxn>
                  <a:cxn ang="0">
                    <a:pos x="264" y="183"/>
                  </a:cxn>
                  <a:cxn ang="0">
                    <a:pos x="304" y="210"/>
                  </a:cxn>
                  <a:cxn ang="0">
                    <a:pos x="313" y="206"/>
                  </a:cxn>
                </a:cxnLst>
                <a:rect l="0" t="0" r="r" b="b"/>
                <a:pathLst>
                  <a:path w="313" h="223">
                    <a:moveTo>
                      <a:pt x="0" y="4"/>
                    </a:moveTo>
                    <a:lnTo>
                      <a:pt x="0" y="9"/>
                    </a:lnTo>
                    <a:lnTo>
                      <a:pt x="5" y="13"/>
                    </a:lnTo>
                    <a:lnTo>
                      <a:pt x="5" y="18"/>
                    </a:lnTo>
                    <a:lnTo>
                      <a:pt x="9" y="22"/>
                    </a:lnTo>
                    <a:lnTo>
                      <a:pt x="5" y="27"/>
                    </a:lnTo>
                    <a:lnTo>
                      <a:pt x="9" y="31"/>
                    </a:lnTo>
                    <a:lnTo>
                      <a:pt x="9" y="31"/>
                    </a:lnTo>
                    <a:lnTo>
                      <a:pt x="5" y="27"/>
                    </a:lnTo>
                    <a:lnTo>
                      <a:pt x="9" y="18"/>
                    </a:lnTo>
                    <a:lnTo>
                      <a:pt x="5" y="13"/>
                    </a:lnTo>
                    <a:lnTo>
                      <a:pt x="5" y="13"/>
                    </a:lnTo>
                    <a:lnTo>
                      <a:pt x="5" y="4"/>
                    </a:lnTo>
                    <a:lnTo>
                      <a:pt x="14" y="0"/>
                    </a:lnTo>
                    <a:lnTo>
                      <a:pt x="9" y="0"/>
                    </a:lnTo>
                    <a:lnTo>
                      <a:pt x="0" y="4"/>
                    </a:lnTo>
                    <a:close/>
                    <a:moveTo>
                      <a:pt x="224" y="219"/>
                    </a:moveTo>
                    <a:lnTo>
                      <a:pt x="241" y="214"/>
                    </a:lnTo>
                    <a:lnTo>
                      <a:pt x="237" y="210"/>
                    </a:lnTo>
                    <a:lnTo>
                      <a:pt x="237" y="206"/>
                    </a:lnTo>
                    <a:lnTo>
                      <a:pt x="241" y="197"/>
                    </a:lnTo>
                    <a:lnTo>
                      <a:pt x="237" y="192"/>
                    </a:lnTo>
                    <a:lnTo>
                      <a:pt x="241" y="192"/>
                    </a:lnTo>
                    <a:lnTo>
                      <a:pt x="241" y="188"/>
                    </a:lnTo>
                    <a:lnTo>
                      <a:pt x="241" y="179"/>
                    </a:lnTo>
                    <a:lnTo>
                      <a:pt x="246" y="183"/>
                    </a:lnTo>
                    <a:lnTo>
                      <a:pt x="250" y="174"/>
                    </a:lnTo>
                    <a:lnTo>
                      <a:pt x="250" y="170"/>
                    </a:lnTo>
                    <a:lnTo>
                      <a:pt x="246" y="170"/>
                    </a:lnTo>
                    <a:lnTo>
                      <a:pt x="246" y="165"/>
                    </a:lnTo>
                    <a:lnTo>
                      <a:pt x="241" y="156"/>
                    </a:lnTo>
                    <a:lnTo>
                      <a:pt x="241" y="156"/>
                    </a:lnTo>
                    <a:lnTo>
                      <a:pt x="241" y="152"/>
                    </a:lnTo>
                    <a:lnTo>
                      <a:pt x="246" y="156"/>
                    </a:lnTo>
                    <a:lnTo>
                      <a:pt x="250" y="147"/>
                    </a:lnTo>
                    <a:lnTo>
                      <a:pt x="246" y="143"/>
                    </a:lnTo>
                    <a:lnTo>
                      <a:pt x="246" y="139"/>
                    </a:lnTo>
                    <a:lnTo>
                      <a:pt x="246" y="134"/>
                    </a:lnTo>
                    <a:lnTo>
                      <a:pt x="241" y="134"/>
                    </a:lnTo>
                    <a:lnTo>
                      <a:pt x="237" y="152"/>
                    </a:lnTo>
                    <a:lnTo>
                      <a:pt x="224" y="156"/>
                    </a:lnTo>
                    <a:lnTo>
                      <a:pt x="219" y="161"/>
                    </a:lnTo>
                    <a:lnTo>
                      <a:pt x="219" y="165"/>
                    </a:lnTo>
                    <a:lnTo>
                      <a:pt x="224" y="165"/>
                    </a:lnTo>
                    <a:lnTo>
                      <a:pt x="224" y="170"/>
                    </a:lnTo>
                    <a:lnTo>
                      <a:pt x="219" y="170"/>
                    </a:lnTo>
                    <a:lnTo>
                      <a:pt x="219" y="174"/>
                    </a:lnTo>
                    <a:lnTo>
                      <a:pt x="224" y="174"/>
                    </a:lnTo>
                    <a:lnTo>
                      <a:pt x="219" y="179"/>
                    </a:lnTo>
                    <a:lnTo>
                      <a:pt x="219" y="183"/>
                    </a:lnTo>
                    <a:lnTo>
                      <a:pt x="219" y="183"/>
                    </a:lnTo>
                    <a:lnTo>
                      <a:pt x="224" y="188"/>
                    </a:lnTo>
                    <a:lnTo>
                      <a:pt x="219" y="192"/>
                    </a:lnTo>
                    <a:lnTo>
                      <a:pt x="219" y="201"/>
                    </a:lnTo>
                    <a:lnTo>
                      <a:pt x="224" y="197"/>
                    </a:lnTo>
                    <a:lnTo>
                      <a:pt x="224" y="206"/>
                    </a:lnTo>
                    <a:lnTo>
                      <a:pt x="224" y="214"/>
                    </a:lnTo>
                    <a:lnTo>
                      <a:pt x="224" y="219"/>
                    </a:lnTo>
                    <a:close/>
                    <a:moveTo>
                      <a:pt x="241" y="197"/>
                    </a:moveTo>
                    <a:lnTo>
                      <a:pt x="241" y="206"/>
                    </a:lnTo>
                    <a:lnTo>
                      <a:pt x="241" y="210"/>
                    </a:lnTo>
                    <a:lnTo>
                      <a:pt x="246" y="210"/>
                    </a:lnTo>
                    <a:lnTo>
                      <a:pt x="246" y="219"/>
                    </a:lnTo>
                    <a:lnTo>
                      <a:pt x="246" y="219"/>
                    </a:lnTo>
                    <a:lnTo>
                      <a:pt x="250" y="210"/>
                    </a:lnTo>
                    <a:lnTo>
                      <a:pt x="246" y="210"/>
                    </a:lnTo>
                    <a:lnTo>
                      <a:pt x="246" y="206"/>
                    </a:lnTo>
                    <a:lnTo>
                      <a:pt x="246" y="201"/>
                    </a:lnTo>
                    <a:lnTo>
                      <a:pt x="241" y="197"/>
                    </a:lnTo>
                    <a:close/>
                    <a:moveTo>
                      <a:pt x="250" y="214"/>
                    </a:moveTo>
                    <a:lnTo>
                      <a:pt x="250" y="219"/>
                    </a:lnTo>
                    <a:lnTo>
                      <a:pt x="259" y="223"/>
                    </a:lnTo>
                    <a:lnTo>
                      <a:pt x="264" y="219"/>
                    </a:lnTo>
                    <a:lnTo>
                      <a:pt x="264" y="219"/>
                    </a:lnTo>
                    <a:lnTo>
                      <a:pt x="268" y="219"/>
                    </a:lnTo>
                    <a:lnTo>
                      <a:pt x="264" y="214"/>
                    </a:lnTo>
                    <a:lnTo>
                      <a:pt x="259" y="214"/>
                    </a:lnTo>
                    <a:lnTo>
                      <a:pt x="250" y="214"/>
                    </a:lnTo>
                    <a:close/>
                    <a:moveTo>
                      <a:pt x="264" y="183"/>
                    </a:moveTo>
                    <a:lnTo>
                      <a:pt x="264" y="192"/>
                    </a:lnTo>
                    <a:lnTo>
                      <a:pt x="259" y="183"/>
                    </a:lnTo>
                    <a:lnTo>
                      <a:pt x="255" y="192"/>
                    </a:lnTo>
                    <a:lnTo>
                      <a:pt x="250" y="192"/>
                    </a:lnTo>
                    <a:lnTo>
                      <a:pt x="255" y="206"/>
                    </a:lnTo>
                    <a:lnTo>
                      <a:pt x="259" y="206"/>
                    </a:lnTo>
                    <a:lnTo>
                      <a:pt x="264" y="210"/>
                    </a:lnTo>
                    <a:lnTo>
                      <a:pt x="273" y="214"/>
                    </a:lnTo>
                    <a:lnTo>
                      <a:pt x="273" y="210"/>
                    </a:lnTo>
                    <a:lnTo>
                      <a:pt x="268" y="206"/>
                    </a:lnTo>
                    <a:lnTo>
                      <a:pt x="273" y="201"/>
                    </a:lnTo>
                    <a:lnTo>
                      <a:pt x="268" y="197"/>
                    </a:lnTo>
                    <a:lnTo>
                      <a:pt x="273" y="197"/>
                    </a:lnTo>
                    <a:lnTo>
                      <a:pt x="273" y="192"/>
                    </a:lnTo>
                    <a:lnTo>
                      <a:pt x="273" y="183"/>
                    </a:lnTo>
                    <a:lnTo>
                      <a:pt x="268" y="179"/>
                    </a:lnTo>
                    <a:lnTo>
                      <a:pt x="264" y="183"/>
                    </a:lnTo>
                    <a:close/>
                    <a:moveTo>
                      <a:pt x="308" y="206"/>
                    </a:moveTo>
                    <a:lnTo>
                      <a:pt x="304" y="210"/>
                    </a:lnTo>
                    <a:lnTo>
                      <a:pt x="313" y="210"/>
                    </a:lnTo>
                    <a:lnTo>
                      <a:pt x="313" y="206"/>
                    </a:lnTo>
                    <a:lnTo>
                      <a:pt x="308" y="206"/>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1" name="Freeform 172"/>
              <p:cNvSpPr>
                <a:spLocks noEditPoints="1"/>
              </p:cNvSpPr>
              <p:nvPr/>
            </p:nvSpPr>
            <p:spPr bwMode="gray">
              <a:xfrm>
                <a:off x="5333635" y="3274843"/>
                <a:ext cx="162931" cy="99709"/>
              </a:xfrm>
              <a:custGeom>
                <a:avLst/>
                <a:gdLst/>
                <a:ahLst/>
                <a:cxnLst>
                  <a:cxn ang="0">
                    <a:pos x="4" y="31"/>
                  </a:cxn>
                  <a:cxn ang="0">
                    <a:pos x="0" y="36"/>
                  </a:cxn>
                  <a:cxn ang="0">
                    <a:pos x="4" y="40"/>
                  </a:cxn>
                  <a:cxn ang="0">
                    <a:pos x="0" y="45"/>
                  </a:cxn>
                  <a:cxn ang="0">
                    <a:pos x="4" y="49"/>
                  </a:cxn>
                  <a:cxn ang="0">
                    <a:pos x="9" y="40"/>
                  </a:cxn>
                  <a:cxn ang="0">
                    <a:pos x="13" y="40"/>
                  </a:cxn>
                  <a:cxn ang="0">
                    <a:pos x="22" y="31"/>
                  </a:cxn>
                  <a:cxn ang="0">
                    <a:pos x="22" y="27"/>
                  </a:cxn>
                  <a:cxn ang="0">
                    <a:pos x="18" y="27"/>
                  </a:cxn>
                  <a:cxn ang="0">
                    <a:pos x="13" y="27"/>
                  </a:cxn>
                  <a:cxn ang="0">
                    <a:pos x="22" y="22"/>
                  </a:cxn>
                  <a:cxn ang="0">
                    <a:pos x="13" y="18"/>
                  </a:cxn>
                  <a:cxn ang="0">
                    <a:pos x="9" y="22"/>
                  </a:cxn>
                  <a:cxn ang="0">
                    <a:pos x="13" y="27"/>
                  </a:cxn>
                  <a:cxn ang="0">
                    <a:pos x="13" y="27"/>
                  </a:cxn>
                  <a:cxn ang="0">
                    <a:pos x="4" y="31"/>
                  </a:cxn>
                  <a:cxn ang="0">
                    <a:pos x="40" y="54"/>
                  </a:cxn>
                  <a:cxn ang="0">
                    <a:pos x="53" y="49"/>
                  </a:cxn>
                  <a:cxn ang="0">
                    <a:pos x="62" y="54"/>
                  </a:cxn>
                  <a:cxn ang="0">
                    <a:pos x="71" y="58"/>
                  </a:cxn>
                  <a:cxn ang="0">
                    <a:pos x="76" y="58"/>
                  </a:cxn>
                  <a:cxn ang="0">
                    <a:pos x="85" y="62"/>
                  </a:cxn>
                  <a:cxn ang="0">
                    <a:pos x="94" y="58"/>
                  </a:cxn>
                  <a:cxn ang="0">
                    <a:pos x="98" y="54"/>
                  </a:cxn>
                  <a:cxn ang="0">
                    <a:pos x="89" y="45"/>
                  </a:cxn>
                  <a:cxn ang="0">
                    <a:pos x="85" y="36"/>
                  </a:cxn>
                  <a:cxn ang="0">
                    <a:pos x="85" y="31"/>
                  </a:cxn>
                  <a:cxn ang="0">
                    <a:pos x="85" y="22"/>
                  </a:cxn>
                  <a:cxn ang="0">
                    <a:pos x="94" y="18"/>
                  </a:cxn>
                  <a:cxn ang="0">
                    <a:pos x="98" y="9"/>
                  </a:cxn>
                  <a:cxn ang="0">
                    <a:pos x="94" y="0"/>
                  </a:cxn>
                  <a:cxn ang="0">
                    <a:pos x="89" y="4"/>
                  </a:cxn>
                  <a:cxn ang="0">
                    <a:pos x="71" y="0"/>
                  </a:cxn>
                  <a:cxn ang="0">
                    <a:pos x="40" y="9"/>
                  </a:cxn>
                  <a:cxn ang="0">
                    <a:pos x="27" y="18"/>
                  </a:cxn>
                  <a:cxn ang="0">
                    <a:pos x="27" y="31"/>
                  </a:cxn>
                  <a:cxn ang="0">
                    <a:pos x="35" y="40"/>
                  </a:cxn>
                  <a:cxn ang="0">
                    <a:pos x="40" y="36"/>
                  </a:cxn>
                  <a:cxn ang="0">
                    <a:pos x="40" y="54"/>
                  </a:cxn>
                </a:cxnLst>
                <a:rect l="0" t="0" r="r" b="b"/>
                <a:pathLst>
                  <a:path w="98" h="62">
                    <a:moveTo>
                      <a:pt x="4" y="31"/>
                    </a:moveTo>
                    <a:lnTo>
                      <a:pt x="0" y="36"/>
                    </a:lnTo>
                    <a:lnTo>
                      <a:pt x="4" y="40"/>
                    </a:lnTo>
                    <a:lnTo>
                      <a:pt x="0" y="45"/>
                    </a:lnTo>
                    <a:lnTo>
                      <a:pt x="4" y="49"/>
                    </a:lnTo>
                    <a:lnTo>
                      <a:pt x="9" y="40"/>
                    </a:lnTo>
                    <a:lnTo>
                      <a:pt x="13" y="40"/>
                    </a:lnTo>
                    <a:lnTo>
                      <a:pt x="22" y="31"/>
                    </a:lnTo>
                    <a:lnTo>
                      <a:pt x="22" y="27"/>
                    </a:lnTo>
                    <a:lnTo>
                      <a:pt x="18" y="27"/>
                    </a:lnTo>
                    <a:lnTo>
                      <a:pt x="13" y="27"/>
                    </a:lnTo>
                    <a:lnTo>
                      <a:pt x="22" y="22"/>
                    </a:lnTo>
                    <a:lnTo>
                      <a:pt x="13" y="18"/>
                    </a:lnTo>
                    <a:lnTo>
                      <a:pt x="9" y="22"/>
                    </a:lnTo>
                    <a:lnTo>
                      <a:pt x="13" y="27"/>
                    </a:lnTo>
                    <a:lnTo>
                      <a:pt x="13" y="27"/>
                    </a:lnTo>
                    <a:lnTo>
                      <a:pt x="4" y="31"/>
                    </a:lnTo>
                    <a:close/>
                    <a:moveTo>
                      <a:pt x="40" y="54"/>
                    </a:moveTo>
                    <a:lnTo>
                      <a:pt x="53" y="49"/>
                    </a:lnTo>
                    <a:lnTo>
                      <a:pt x="62" y="54"/>
                    </a:lnTo>
                    <a:lnTo>
                      <a:pt x="71" y="58"/>
                    </a:lnTo>
                    <a:lnTo>
                      <a:pt x="76" y="58"/>
                    </a:lnTo>
                    <a:lnTo>
                      <a:pt x="85" y="62"/>
                    </a:lnTo>
                    <a:lnTo>
                      <a:pt x="94" y="58"/>
                    </a:lnTo>
                    <a:lnTo>
                      <a:pt x="98" y="54"/>
                    </a:lnTo>
                    <a:lnTo>
                      <a:pt x="89" y="45"/>
                    </a:lnTo>
                    <a:lnTo>
                      <a:pt x="85" y="36"/>
                    </a:lnTo>
                    <a:lnTo>
                      <a:pt x="85" y="31"/>
                    </a:lnTo>
                    <a:lnTo>
                      <a:pt x="85" y="22"/>
                    </a:lnTo>
                    <a:lnTo>
                      <a:pt x="94" y="18"/>
                    </a:lnTo>
                    <a:lnTo>
                      <a:pt x="98" y="9"/>
                    </a:lnTo>
                    <a:lnTo>
                      <a:pt x="94" y="0"/>
                    </a:lnTo>
                    <a:lnTo>
                      <a:pt x="89" y="4"/>
                    </a:lnTo>
                    <a:lnTo>
                      <a:pt x="71" y="0"/>
                    </a:lnTo>
                    <a:lnTo>
                      <a:pt x="40" y="9"/>
                    </a:lnTo>
                    <a:lnTo>
                      <a:pt x="27" y="18"/>
                    </a:lnTo>
                    <a:lnTo>
                      <a:pt x="27" y="31"/>
                    </a:lnTo>
                    <a:lnTo>
                      <a:pt x="35" y="40"/>
                    </a:lnTo>
                    <a:lnTo>
                      <a:pt x="40" y="36"/>
                    </a:lnTo>
                    <a:lnTo>
                      <a:pt x="40" y="5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2" name="Freeform 173"/>
              <p:cNvSpPr>
                <a:spLocks/>
              </p:cNvSpPr>
              <p:nvPr/>
            </p:nvSpPr>
            <p:spPr bwMode="gray">
              <a:xfrm>
                <a:off x="5303708" y="2692671"/>
                <a:ext cx="274322" cy="582171"/>
              </a:xfrm>
              <a:custGeom>
                <a:avLst/>
                <a:gdLst/>
                <a:ahLst/>
                <a:cxnLst>
                  <a:cxn ang="0">
                    <a:pos x="18" y="54"/>
                  </a:cxn>
                  <a:cxn ang="0">
                    <a:pos x="45" y="76"/>
                  </a:cxn>
                  <a:cxn ang="0">
                    <a:pos x="53" y="121"/>
                  </a:cxn>
                  <a:cxn ang="0">
                    <a:pos x="49" y="152"/>
                  </a:cxn>
                  <a:cxn ang="0">
                    <a:pos x="58" y="165"/>
                  </a:cxn>
                  <a:cxn ang="0">
                    <a:pos x="67" y="192"/>
                  </a:cxn>
                  <a:cxn ang="0">
                    <a:pos x="45" y="219"/>
                  </a:cxn>
                  <a:cxn ang="0">
                    <a:pos x="22" y="250"/>
                  </a:cxn>
                  <a:cxn ang="0">
                    <a:pos x="9" y="264"/>
                  </a:cxn>
                  <a:cxn ang="0">
                    <a:pos x="13" y="277"/>
                  </a:cxn>
                  <a:cxn ang="0">
                    <a:pos x="13" y="313"/>
                  </a:cxn>
                  <a:cxn ang="0">
                    <a:pos x="27" y="335"/>
                  </a:cxn>
                  <a:cxn ang="0">
                    <a:pos x="36" y="340"/>
                  </a:cxn>
                  <a:cxn ang="0">
                    <a:pos x="36" y="348"/>
                  </a:cxn>
                  <a:cxn ang="0">
                    <a:pos x="40" y="353"/>
                  </a:cxn>
                  <a:cxn ang="0">
                    <a:pos x="40" y="362"/>
                  </a:cxn>
                  <a:cxn ang="0">
                    <a:pos x="58" y="348"/>
                  </a:cxn>
                  <a:cxn ang="0">
                    <a:pos x="62" y="353"/>
                  </a:cxn>
                  <a:cxn ang="0">
                    <a:pos x="76" y="348"/>
                  </a:cxn>
                  <a:cxn ang="0">
                    <a:pos x="85" y="344"/>
                  </a:cxn>
                  <a:cxn ang="0">
                    <a:pos x="98" y="340"/>
                  </a:cxn>
                  <a:cxn ang="0">
                    <a:pos x="112" y="340"/>
                  </a:cxn>
                  <a:cxn ang="0">
                    <a:pos x="129" y="322"/>
                  </a:cxn>
                  <a:cxn ang="0">
                    <a:pos x="161" y="281"/>
                  </a:cxn>
                  <a:cxn ang="0">
                    <a:pos x="147" y="255"/>
                  </a:cxn>
                  <a:cxn ang="0">
                    <a:pos x="147" y="228"/>
                  </a:cxn>
                  <a:cxn ang="0">
                    <a:pos x="143" y="214"/>
                  </a:cxn>
                  <a:cxn ang="0">
                    <a:pos x="134" y="165"/>
                  </a:cxn>
                  <a:cxn ang="0">
                    <a:pos x="134" y="147"/>
                  </a:cxn>
                  <a:cxn ang="0">
                    <a:pos x="120" y="116"/>
                  </a:cxn>
                  <a:cxn ang="0">
                    <a:pos x="134" y="80"/>
                  </a:cxn>
                  <a:cxn ang="0">
                    <a:pos x="116" y="54"/>
                  </a:cxn>
                  <a:cxn ang="0">
                    <a:pos x="112" y="40"/>
                  </a:cxn>
                  <a:cxn ang="0">
                    <a:pos x="116" y="31"/>
                  </a:cxn>
                  <a:cxn ang="0">
                    <a:pos x="120" y="9"/>
                  </a:cxn>
                  <a:cxn ang="0">
                    <a:pos x="107" y="0"/>
                  </a:cxn>
                  <a:cxn ang="0">
                    <a:pos x="76" y="22"/>
                  </a:cxn>
                  <a:cxn ang="0">
                    <a:pos x="62" y="58"/>
                  </a:cxn>
                  <a:cxn ang="0">
                    <a:pos x="31" y="54"/>
                  </a:cxn>
                  <a:cxn ang="0">
                    <a:pos x="9" y="31"/>
                  </a:cxn>
                  <a:cxn ang="0">
                    <a:pos x="0" y="36"/>
                  </a:cxn>
                </a:cxnLst>
                <a:rect l="0" t="0" r="r" b="b"/>
                <a:pathLst>
                  <a:path w="165" h="362">
                    <a:moveTo>
                      <a:pt x="4" y="40"/>
                    </a:moveTo>
                    <a:lnTo>
                      <a:pt x="18" y="54"/>
                    </a:lnTo>
                    <a:lnTo>
                      <a:pt x="40" y="62"/>
                    </a:lnTo>
                    <a:lnTo>
                      <a:pt x="45" y="76"/>
                    </a:lnTo>
                    <a:lnTo>
                      <a:pt x="49" y="98"/>
                    </a:lnTo>
                    <a:lnTo>
                      <a:pt x="53" y="121"/>
                    </a:lnTo>
                    <a:lnTo>
                      <a:pt x="49" y="138"/>
                    </a:lnTo>
                    <a:lnTo>
                      <a:pt x="49" y="152"/>
                    </a:lnTo>
                    <a:lnTo>
                      <a:pt x="53" y="165"/>
                    </a:lnTo>
                    <a:lnTo>
                      <a:pt x="58" y="165"/>
                    </a:lnTo>
                    <a:lnTo>
                      <a:pt x="71" y="183"/>
                    </a:lnTo>
                    <a:lnTo>
                      <a:pt x="67" y="192"/>
                    </a:lnTo>
                    <a:lnTo>
                      <a:pt x="71" y="197"/>
                    </a:lnTo>
                    <a:lnTo>
                      <a:pt x="45" y="219"/>
                    </a:lnTo>
                    <a:lnTo>
                      <a:pt x="31" y="237"/>
                    </a:lnTo>
                    <a:lnTo>
                      <a:pt x="22" y="250"/>
                    </a:lnTo>
                    <a:lnTo>
                      <a:pt x="13" y="250"/>
                    </a:lnTo>
                    <a:lnTo>
                      <a:pt x="9" y="264"/>
                    </a:lnTo>
                    <a:lnTo>
                      <a:pt x="9" y="277"/>
                    </a:lnTo>
                    <a:lnTo>
                      <a:pt x="13" y="277"/>
                    </a:lnTo>
                    <a:lnTo>
                      <a:pt x="18" y="299"/>
                    </a:lnTo>
                    <a:lnTo>
                      <a:pt x="13" y="313"/>
                    </a:lnTo>
                    <a:lnTo>
                      <a:pt x="18" y="331"/>
                    </a:lnTo>
                    <a:lnTo>
                      <a:pt x="27" y="335"/>
                    </a:lnTo>
                    <a:lnTo>
                      <a:pt x="31" y="344"/>
                    </a:lnTo>
                    <a:lnTo>
                      <a:pt x="36" y="340"/>
                    </a:lnTo>
                    <a:lnTo>
                      <a:pt x="36" y="344"/>
                    </a:lnTo>
                    <a:lnTo>
                      <a:pt x="36" y="348"/>
                    </a:lnTo>
                    <a:lnTo>
                      <a:pt x="36" y="353"/>
                    </a:lnTo>
                    <a:lnTo>
                      <a:pt x="40" y="353"/>
                    </a:lnTo>
                    <a:lnTo>
                      <a:pt x="36" y="362"/>
                    </a:lnTo>
                    <a:lnTo>
                      <a:pt x="40" y="362"/>
                    </a:lnTo>
                    <a:lnTo>
                      <a:pt x="45" y="353"/>
                    </a:lnTo>
                    <a:lnTo>
                      <a:pt x="58" y="348"/>
                    </a:lnTo>
                    <a:lnTo>
                      <a:pt x="58" y="353"/>
                    </a:lnTo>
                    <a:lnTo>
                      <a:pt x="62" y="353"/>
                    </a:lnTo>
                    <a:lnTo>
                      <a:pt x="67" y="344"/>
                    </a:lnTo>
                    <a:lnTo>
                      <a:pt x="76" y="348"/>
                    </a:lnTo>
                    <a:lnTo>
                      <a:pt x="80" y="344"/>
                    </a:lnTo>
                    <a:lnTo>
                      <a:pt x="85" y="344"/>
                    </a:lnTo>
                    <a:lnTo>
                      <a:pt x="94" y="344"/>
                    </a:lnTo>
                    <a:lnTo>
                      <a:pt x="98" y="340"/>
                    </a:lnTo>
                    <a:lnTo>
                      <a:pt x="107" y="344"/>
                    </a:lnTo>
                    <a:lnTo>
                      <a:pt x="112" y="340"/>
                    </a:lnTo>
                    <a:lnTo>
                      <a:pt x="120" y="331"/>
                    </a:lnTo>
                    <a:lnTo>
                      <a:pt x="129" y="322"/>
                    </a:lnTo>
                    <a:lnTo>
                      <a:pt x="134" y="308"/>
                    </a:lnTo>
                    <a:lnTo>
                      <a:pt x="161" y="281"/>
                    </a:lnTo>
                    <a:lnTo>
                      <a:pt x="165" y="273"/>
                    </a:lnTo>
                    <a:lnTo>
                      <a:pt x="147" y="255"/>
                    </a:lnTo>
                    <a:lnTo>
                      <a:pt x="134" y="241"/>
                    </a:lnTo>
                    <a:lnTo>
                      <a:pt x="147" y="228"/>
                    </a:lnTo>
                    <a:lnTo>
                      <a:pt x="134" y="219"/>
                    </a:lnTo>
                    <a:lnTo>
                      <a:pt x="143" y="214"/>
                    </a:lnTo>
                    <a:lnTo>
                      <a:pt x="134" y="210"/>
                    </a:lnTo>
                    <a:lnTo>
                      <a:pt x="134" y="165"/>
                    </a:lnTo>
                    <a:lnTo>
                      <a:pt x="143" y="161"/>
                    </a:lnTo>
                    <a:lnTo>
                      <a:pt x="134" y="147"/>
                    </a:lnTo>
                    <a:lnTo>
                      <a:pt x="129" y="130"/>
                    </a:lnTo>
                    <a:lnTo>
                      <a:pt x="120" y="116"/>
                    </a:lnTo>
                    <a:lnTo>
                      <a:pt x="134" y="89"/>
                    </a:lnTo>
                    <a:lnTo>
                      <a:pt x="134" y="80"/>
                    </a:lnTo>
                    <a:lnTo>
                      <a:pt x="120" y="71"/>
                    </a:lnTo>
                    <a:lnTo>
                      <a:pt x="116" y="54"/>
                    </a:lnTo>
                    <a:lnTo>
                      <a:pt x="125" y="36"/>
                    </a:lnTo>
                    <a:lnTo>
                      <a:pt x="112" y="40"/>
                    </a:lnTo>
                    <a:lnTo>
                      <a:pt x="112" y="36"/>
                    </a:lnTo>
                    <a:lnTo>
                      <a:pt x="116" y="31"/>
                    </a:lnTo>
                    <a:lnTo>
                      <a:pt x="120" y="13"/>
                    </a:lnTo>
                    <a:lnTo>
                      <a:pt x="120" y="9"/>
                    </a:lnTo>
                    <a:lnTo>
                      <a:pt x="112" y="9"/>
                    </a:lnTo>
                    <a:lnTo>
                      <a:pt x="107" y="0"/>
                    </a:lnTo>
                    <a:lnTo>
                      <a:pt x="89" y="4"/>
                    </a:lnTo>
                    <a:lnTo>
                      <a:pt x="76" y="22"/>
                    </a:lnTo>
                    <a:lnTo>
                      <a:pt x="76" y="45"/>
                    </a:lnTo>
                    <a:lnTo>
                      <a:pt x="62" y="58"/>
                    </a:lnTo>
                    <a:lnTo>
                      <a:pt x="53" y="54"/>
                    </a:lnTo>
                    <a:lnTo>
                      <a:pt x="31" y="54"/>
                    </a:lnTo>
                    <a:lnTo>
                      <a:pt x="18" y="31"/>
                    </a:lnTo>
                    <a:lnTo>
                      <a:pt x="9" y="31"/>
                    </a:lnTo>
                    <a:lnTo>
                      <a:pt x="9" y="36"/>
                    </a:lnTo>
                    <a:lnTo>
                      <a:pt x="0" y="36"/>
                    </a:lnTo>
                    <a:lnTo>
                      <a:pt x="4" y="4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3" name="Freeform 174"/>
              <p:cNvSpPr>
                <a:spLocks noEditPoints="1"/>
              </p:cNvSpPr>
              <p:nvPr/>
            </p:nvSpPr>
            <p:spPr bwMode="gray">
              <a:xfrm>
                <a:off x="4710176" y="3627040"/>
                <a:ext cx="340824" cy="329683"/>
              </a:xfrm>
              <a:custGeom>
                <a:avLst/>
                <a:gdLst/>
                <a:ahLst/>
                <a:cxnLst>
                  <a:cxn ang="0">
                    <a:pos x="49" y="174"/>
                  </a:cxn>
                  <a:cxn ang="0">
                    <a:pos x="67" y="183"/>
                  </a:cxn>
                  <a:cxn ang="0">
                    <a:pos x="89" y="183"/>
                  </a:cxn>
                  <a:cxn ang="0">
                    <a:pos x="107" y="188"/>
                  </a:cxn>
                  <a:cxn ang="0">
                    <a:pos x="116" y="174"/>
                  </a:cxn>
                  <a:cxn ang="0">
                    <a:pos x="129" y="174"/>
                  </a:cxn>
                  <a:cxn ang="0">
                    <a:pos x="142" y="170"/>
                  </a:cxn>
                  <a:cxn ang="0">
                    <a:pos x="165" y="170"/>
                  </a:cxn>
                  <a:cxn ang="0">
                    <a:pos x="178" y="161"/>
                  </a:cxn>
                  <a:cxn ang="0">
                    <a:pos x="165" y="156"/>
                  </a:cxn>
                  <a:cxn ang="0">
                    <a:pos x="160" y="129"/>
                  </a:cxn>
                  <a:cxn ang="0">
                    <a:pos x="169" y="116"/>
                  </a:cxn>
                  <a:cxn ang="0">
                    <a:pos x="160" y="103"/>
                  </a:cxn>
                  <a:cxn ang="0">
                    <a:pos x="156" y="103"/>
                  </a:cxn>
                  <a:cxn ang="0">
                    <a:pos x="165" y="85"/>
                  </a:cxn>
                  <a:cxn ang="0">
                    <a:pos x="178" y="80"/>
                  </a:cxn>
                  <a:cxn ang="0">
                    <a:pos x="183" y="53"/>
                  </a:cxn>
                  <a:cxn ang="0">
                    <a:pos x="174" y="45"/>
                  </a:cxn>
                  <a:cxn ang="0">
                    <a:pos x="160" y="40"/>
                  </a:cxn>
                  <a:cxn ang="0">
                    <a:pos x="151" y="40"/>
                  </a:cxn>
                  <a:cxn ang="0">
                    <a:pos x="142" y="36"/>
                  </a:cxn>
                  <a:cxn ang="0">
                    <a:pos x="138" y="22"/>
                  </a:cxn>
                  <a:cxn ang="0">
                    <a:pos x="125" y="27"/>
                  </a:cxn>
                  <a:cxn ang="0">
                    <a:pos x="120" y="18"/>
                  </a:cxn>
                  <a:cxn ang="0">
                    <a:pos x="111" y="13"/>
                  </a:cxn>
                  <a:cxn ang="0">
                    <a:pos x="93" y="4"/>
                  </a:cxn>
                  <a:cxn ang="0">
                    <a:pos x="93" y="22"/>
                  </a:cxn>
                  <a:cxn ang="0">
                    <a:pos x="93" y="27"/>
                  </a:cxn>
                  <a:cxn ang="0">
                    <a:pos x="80" y="31"/>
                  </a:cxn>
                  <a:cxn ang="0">
                    <a:pos x="67" y="36"/>
                  </a:cxn>
                  <a:cxn ang="0">
                    <a:pos x="67" y="40"/>
                  </a:cxn>
                  <a:cxn ang="0">
                    <a:pos x="49" y="45"/>
                  </a:cxn>
                  <a:cxn ang="0">
                    <a:pos x="40" y="36"/>
                  </a:cxn>
                  <a:cxn ang="0">
                    <a:pos x="44" y="45"/>
                  </a:cxn>
                  <a:cxn ang="0">
                    <a:pos x="49" y="58"/>
                  </a:cxn>
                  <a:cxn ang="0">
                    <a:pos x="35" y="58"/>
                  </a:cxn>
                  <a:cxn ang="0">
                    <a:pos x="22" y="53"/>
                  </a:cxn>
                  <a:cxn ang="0">
                    <a:pos x="17" y="58"/>
                  </a:cxn>
                  <a:cxn ang="0">
                    <a:pos x="8" y="58"/>
                  </a:cxn>
                  <a:cxn ang="0">
                    <a:pos x="0" y="62"/>
                  </a:cxn>
                  <a:cxn ang="0">
                    <a:pos x="4" y="62"/>
                  </a:cxn>
                  <a:cxn ang="0">
                    <a:pos x="0" y="67"/>
                  </a:cxn>
                  <a:cxn ang="0">
                    <a:pos x="4" y="76"/>
                  </a:cxn>
                  <a:cxn ang="0">
                    <a:pos x="22" y="80"/>
                  </a:cxn>
                  <a:cxn ang="0">
                    <a:pos x="26" y="80"/>
                  </a:cxn>
                  <a:cxn ang="0">
                    <a:pos x="35" y="89"/>
                  </a:cxn>
                  <a:cxn ang="0">
                    <a:pos x="40" y="98"/>
                  </a:cxn>
                  <a:cxn ang="0">
                    <a:pos x="53" y="112"/>
                  </a:cxn>
                  <a:cxn ang="0">
                    <a:pos x="49" y="116"/>
                  </a:cxn>
                  <a:cxn ang="0">
                    <a:pos x="58" y="129"/>
                  </a:cxn>
                  <a:cxn ang="0">
                    <a:pos x="49" y="129"/>
                  </a:cxn>
                  <a:cxn ang="0">
                    <a:pos x="53" y="138"/>
                  </a:cxn>
                  <a:cxn ang="0">
                    <a:pos x="49" y="147"/>
                  </a:cxn>
                  <a:cxn ang="0">
                    <a:pos x="44" y="165"/>
                  </a:cxn>
                  <a:cxn ang="0">
                    <a:pos x="192" y="192"/>
                  </a:cxn>
                  <a:cxn ang="0">
                    <a:pos x="192" y="205"/>
                  </a:cxn>
                  <a:cxn ang="0">
                    <a:pos x="205" y="188"/>
                  </a:cxn>
                  <a:cxn ang="0">
                    <a:pos x="196" y="174"/>
                  </a:cxn>
                  <a:cxn ang="0">
                    <a:pos x="192" y="183"/>
                  </a:cxn>
                </a:cxnLst>
                <a:rect l="0" t="0" r="r" b="b"/>
                <a:pathLst>
                  <a:path w="205" h="205">
                    <a:moveTo>
                      <a:pt x="44" y="165"/>
                    </a:moveTo>
                    <a:lnTo>
                      <a:pt x="49" y="174"/>
                    </a:lnTo>
                    <a:lnTo>
                      <a:pt x="62" y="183"/>
                    </a:lnTo>
                    <a:lnTo>
                      <a:pt x="67" y="183"/>
                    </a:lnTo>
                    <a:lnTo>
                      <a:pt x="80" y="183"/>
                    </a:lnTo>
                    <a:lnTo>
                      <a:pt x="89" y="183"/>
                    </a:lnTo>
                    <a:lnTo>
                      <a:pt x="98" y="188"/>
                    </a:lnTo>
                    <a:lnTo>
                      <a:pt x="107" y="188"/>
                    </a:lnTo>
                    <a:lnTo>
                      <a:pt x="116" y="188"/>
                    </a:lnTo>
                    <a:lnTo>
                      <a:pt x="116" y="174"/>
                    </a:lnTo>
                    <a:lnTo>
                      <a:pt x="120" y="170"/>
                    </a:lnTo>
                    <a:lnTo>
                      <a:pt x="129" y="174"/>
                    </a:lnTo>
                    <a:lnTo>
                      <a:pt x="134" y="170"/>
                    </a:lnTo>
                    <a:lnTo>
                      <a:pt x="142" y="170"/>
                    </a:lnTo>
                    <a:lnTo>
                      <a:pt x="151" y="174"/>
                    </a:lnTo>
                    <a:lnTo>
                      <a:pt x="165" y="170"/>
                    </a:lnTo>
                    <a:lnTo>
                      <a:pt x="169" y="165"/>
                    </a:lnTo>
                    <a:lnTo>
                      <a:pt x="178" y="161"/>
                    </a:lnTo>
                    <a:lnTo>
                      <a:pt x="174" y="156"/>
                    </a:lnTo>
                    <a:lnTo>
                      <a:pt x="165" y="156"/>
                    </a:lnTo>
                    <a:lnTo>
                      <a:pt x="156" y="143"/>
                    </a:lnTo>
                    <a:lnTo>
                      <a:pt x="160" y="129"/>
                    </a:lnTo>
                    <a:lnTo>
                      <a:pt x="165" y="129"/>
                    </a:lnTo>
                    <a:lnTo>
                      <a:pt x="169" y="116"/>
                    </a:lnTo>
                    <a:lnTo>
                      <a:pt x="165" y="107"/>
                    </a:lnTo>
                    <a:lnTo>
                      <a:pt x="160" y="103"/>
                    </a:lnTo>
                    <a:lnTo>
                      <a:pt x="156" y="112"/>
                    </a:lnTo>
                    <a:lnTo>
                      <a:pt x="156" y="103"/>
                    </a:lnTo>
                    <a:lnTo>
                      <a:pt x="165" y="89"/>
                    </a:lnTo>
                    <a:lnTo>
                      <a:pt x="165" y="85"/>
                    </a:lnTo>
                    <a:lnTo>
                      <a:pt x="174" y="85"/>
                    </a:lnTo>
                    <a:lnTo>
                      <a:pt x="178" y="80"/>
                    </a:lnTo>
                    <a:lnTo>
                      <a:pt x="178" y="67"/>
                    </a:lnTo>
                    <a:lnTo>
                      <a:pt x="183" y="53"/>
                    </a:lnTo>
                    <a:lnTo>
                      <a:pt x="178" y="45"/>
                    </a:lnTo>
                    <a:lnTo>
                      <a:pt x="174" y="45"/>
                    </a:lnTo>
                    <a:lnTo>
                      <a:pt x="160" y="49"/>
                    </a:lnTo>
                    <a:lnTo>
                      <a:pt x="160" y="40"/>
                    </a:lnTo>
                    <a:lnTo>
                      <a:pt x="156" y="40"/>
                    </a:lnTo>
                    <a:lnTo>
                      <a:pt x="151" y="40"/>
                    </a:lnTo>
                    <a:lnTo>
                      <a:pt x="147" y="40"/>
                    </a:lnTo>
                    <a:lnTo>
                      <a:pt x="142" y="36"/>
                    </a:lnTo>
                    <a:lnTo>
                      <a:pt x="134" y="31"/>
                    </a:lnTo>
                    <a:lnTo>
                      <a:pt x="138" y="22"/>
                    </a:lnTo>
                    <a:lnTo>
                      <a:pt x="129" y="27"/>
                    </a:lnTo>
                    <a:lnTo>
                      <a:pt x="125" y="27"/>
                    </a:lnTo>
                    <a:lnTo>
                      <a:pt x="125" y="18"/>
                    </a:lnTo>
                    <a:lnTo>
                      <a:pt x="120" y="18"/>
                    </a:lnTo>
                    <a:lnTo>
                      <a:pt x="116" y="13"/>
                    </a:lnTo>
                    <a:lnTo>
                      <a:pt x="111" y="13"/>
                    </a:lnTo>
                    <a:lnTo>
                      <a:pt x="102" y="0"/>
                    </a:lnTo>
                    <a:lnTo>
                      <a:pt x="93" y="4"/>
                    </a:lnTo>
                    <a:lnTo>
                      <a:pt x="93" y="13"/>
                    </a:lnTo>
                    <a:lnTo>
                      <a:pt x="93" y="22"/>
                    </a:lnTo>
                    <a:lnTo>
                      <a:pt x="93" y="27"/>
                    </a:lnTo>
                    <a:lnTo>
                      <a:pt x="93" y="27"/>
                    </a:lnTo>
                    <a:lnTo>
                      <a:pt x="84" y="27"/>
                    </a:lnTo>
                    <a:lnTo>
                      <a:pt x="80" y="31"/>
                    </a:lnTo>
                    <a:lnTo>
                      <a:pt x="75" y="31"/>
                    </a:lnTo>
                    <a:lnTo>
                      <a:pt x="67" y="36"/>
                    </a:lnTo>
                    <a:lnTo>
                      <a:pt x="71" y="40"/>
                    </a:lnTo>
                    <a:lnTo>
                      <a:pt x="67" y="40"/>
                    </a:lnTo>
                    <a:lnTo>
                      <a:pt x="53" y="40"/>
                    </a:lnTo>
                    <a:lnTo>
                      <a:pt x="49" y="45"/>
                    </a:lnTo>
                    <a:lnTo>
                      <a:pt x="49" y="36"/>
                    </a:lnTo>
                    <a:lnTo>
                      <a:pt x="40" y="36"/>
                    </a:lnTo>
                    <a:lnTo>
                      <a:pt x="40" y="40"/>
                    </a:lnTo>
                    <a:lnTo>
                      <a:pt x="44" y="45"/>
                    </a:lnTo>
                    <a:lnTo>
                      <a:pt x="44" y="53"/>
                    </a:lnTo>
                    <a:lnTo>
                      <a:pt x="49" y="58"/>
                    </a:lnTo>
                    <a:lnTo>
                      <a:pt x="40" y="58"/>
                    </a:lnTo>
                    <a:lnTo>
                      <a:pt x="35" y="58"/>
                    </a:lnTo>
                    <a:lnTo>
                      <a:pt x="31" y="62"/>
                    </a:lnTo>
                    <a:lnTo>
                      <a:pt x="22" y="53"/>
                    </a:lnTo>
                    <a:lnTo>
                      <a:pt x="17" y="53"/>
                    </a:lnTo>
                    <a:lnTo>
                      <a:pt x="17" y="58"/>
                    </a:lnTo>
                    <a:lnTo>
                      <a:pt x="13" y="58"/>
                    </a:lnTo>
                    <a:lnTo>
                      <a:pt x="8" y="58"/>
                    </a:lnTo>
                    <a:lnTo>
                      <a:pt x="4" y="58"/>
                    </a:lnTo>
                    <a:lnTo>
                      <a:pt x="0" y="62"/>
                    </a:lnTo>
                    <a:lnTo>
                      <a:pt x="0" y="67"/>
                    </a:lnTo>
                    <a:lnTo>
                      <a:pt x="4" y="62"/>
                    </a:lnTo>
                    <a:lnTo>
                      <a:pt x="8" y="67"/>
                    </a:lnTo>
                    <a:lnTo>
                      <a:pt x="0" y="67"/>
                    </a:lnTo>
                    <a:lnTo>
                      <a:pt x="0" y="71"/>
                    </a:lnTo>
                    <a:lnTo>
                      <a:pt x="4" y="76"/>
                    </a:lnTo>
                    <a:lnTo>
                      <a:pt x="8" y="71"/>
                    </a:lnTo>
                    <a:lnTo>
                      <a:pt x="22" y="80"/>
                    </a:lnTo>
                    <a:lnTo>
                      <a:pt x="22" y="85"/>
                    </a:lnTo>
                    <a:lnTo>
                      <a:pt x="26" y="80"/>
                    </a:lnTo>
                    <a:lnTo>
                      <a:pt x="35" y="85"/>
                    </a:lnTo>
                    <a:lnTo>
                      <a:pt x="35" y="89"/>
                    </a:lnTo>
                    <a:lnTo>
                      <a:pt x="40" y="89"/>
                    </a:lnTo>
                    <a:lnTo>
                      <a:pt x="40" y="98"/>
                    </a:lnTo>
                    <a:lnTo>
                      <a:pt x="44" y="107"/>
                    </a:lnTo>
                    <a:lnTo>
                      <a:pt x="53" y="112"/>
                    </a:lnTo>
                    <a:lnTo>
                      <a:pt x="49" y="116"/>
                    </a:lnTo>
                    <a:lnTo>
                      <a:pt x="49" y="116"/>
                    </a:lnTo>
                    <a:lnTo>
                      <a:pt x="49" y="121"/>
                    </a:lnTo>
                    <a:lnTo>
                      <a:pt x="58" y="129"/>
                    </a:lnTo>
                    <a:lnTo>
                      <a:pt x="58" y="129"/>
                    </a:lnTo>
                    <a:lnTo>
                      <a:pt x="49" y="129"/>
                    </a:lnTo>
                    <a:lnTo>
                      <a:pt x="49" y="143"/>
                    </a:lnTo>
                    <a:lnTo>
                      <a:pt x="53" y="138"/>
                    </a:lnTo>
                    <a:lnTo>
                      <a:pt x="53" y="143"/>
                    </a:lnTo>
                    <a:lnTo>
                      <a:pt x="49" y="147"/>
                    </a:lnTo>
                    <a:lnTo>
                      <a:pt x="44" y="165"/>
                    </a:lnTo>
                    <a:lnTo>
                      <a:pt x="44" y="165"/>
                    </a:lnTo>
                    <a:close/>
                    <a:moveTo>
                      <a:pt x="192" y="183"/>
                    </a:moveTo>
                    <a:lnTo>
                      <a:pt x="192" y="192"/>
                    </a:lnTo>
                    <a:lnTo>
                      <a:pt x="187" y="196"/>
                    </a:lnTo>
                    <a:lnTo>
                      <a:pt x="192" y="205"/>
                    </a:lnTo>
                    <a:lnTo>
                      <a:pt x="201" y="205"/>
                    </a:lnTo>
                    <a:lnTo>
                      <a:pt x="205" y="188"/>
                    </a:lnTo>
                    <a:lnTo>
                      <a:pt x="201" y="174"/>
                    </a:lnTo>
                    <a:lnTo>
                      <a:pt x="196" y="174"/>
                    </a:lnTo>
                    <a:lnTo>
                      <a:pt x="196" y="183"/>
                    </a:lnTo>
                    <a:lnTo>
                      <a:pt x="192" y="183"/>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4" name="Freeform 175"/>
              <p:cNvSpPr>
                <a:spLocks noEditPoints="1"/>
              </p:cNvSpPr>
              <p:nvPr/>
            </p:nvSpPr>
            <p:spPr bwMode="gray">
              <a:xfrm>
                <a:off x="4961221" y="3482302"/>
                <a:ext cx="207819" cy="281437"/>
              </a:xfrm>
              <a:custGeom>
                <a:avLst/>
                <a:gdLst/>
                <a:ahLst/>
                <a:cxnLst>
                  <a:cxn ang="0">
                    <a:pos x="9" y="108"/>
                  </a:cxn>
                  <a:cxn ang="0">
                    <a:pos x="0" y="94"/>
                  </a:cxn>
                  <a:cxn ang="0">
                    <a:pos x="0" y="81"/>
                  </a:cxn>
                  <a:cxn ang="0">
                    <a:pos x="9" y="72"/>
                  </a:cxn>
                  <a:cxn ang="0">
                    <a:pos x="14" y="54"/>
                  </a:cxn>
                  <a:cxn ang="0">
                    <a:pos x="18" y="45"/>
                  </a:cxn>
                  <a:cxn ang="0">
                    <a:pos x="14" y="36"/>
                  </a:cxn>
                  <a:cxn ang="0">
                    <a:pos x="18" y="36"/>
                  </a:cxn>
                  <a:cxn ang="0">
                    <a:pos x="27" y="32"/>
                  </a:cxn>
                  <a:cxn ang="0">
                    <a:pos x="32" y="36"/>
                  </a:cxn>
                  <a:cxn ang="0">
                    <a:pos x="36" y="32"/>
                  </a:cxn>
                  <a:cxn ang="0">
                    <a:pos x="41" y="27"/>
                  </a:cxn>
                  <a:cxn ang="0">
                    <a:pos x="50" y="27"/>
                  </a:cxn>
                  <a:cxn ang="0">
                    <a:pos x="45" y="18"/>
                  </a:cxn>
                  <a:cxn ang="0">
                    <a:pos x="45" y="14"/>
                  </a:cxn>
                  <a:cxn ang="0">
                    <a:pos x="58" y="0"/>
                  </a:cxn>
                  <a:cxn ang="0">
                    <a:pos x="58" y="14"/>
                  </a:cxn>
                  <a:cxn ang="0">
                    <a:pos x="67" y="14"/>
                  </a:cxn>
                  <a:cxn ang="0">
                    <a:pos x="72" y="9"/>
                  </a:cxn>
                  <a:cxn ang="0">
                    <a:pos x="67" y="18"/>
                  </a:cxn>
                  <a:cxn ang="0">
                    <a:pos x="63" y="23"/>
                  </a:cxn>
                  <a:cxn ang="0">
                    <a:pos x="72" y="27"/>
                  </a:cxn>
                  <a:cxn ang="0">
                    <a:pos x="76" y="23"/>
                  </a:cxn>
                  <a:cxn ang="0">
                    <a:pos x="90" y="14"/>
                  </a:cxn>
                  <a:cxn ang="0">
                    <a:pos x="94" y="18"/>
                  </a:cxn>
                  <a:cxn ang="0">
                    <a:pos x="108" y="23"/>
                  </a:cxn>
                  <a:cxn ang="0">
                    <a:pos x="112" y="27"/>
                  </a:cxn>
                  <a:cxn ang="0">
                    <a:pos x="112" y="50"/>
                  </a:cxn>
                  <a:cxn ang="0">
                    <a:pos x="121" y="72"/>
                  </a:cxn>
                  <a:cxn ang="0">
                    <a:pos x="125" y="90"/>
                  </a:cxn>
                  <a:cxn ang="0">
                    <a:pos x="121" y="99"/>
                  </a:cxn>
                  <a:cxn ang="0">
                    <a:pos x="103" y="108"/>
                  </a:cxn>
                  <a:cxn ang="0">
                    <a:pos x="90" y="117"/>
                  </a:cxn>
                  <a:cxn ang="0">
                    <a:pos x="90" y="126"/>
                  </a:cxn>
                  <a:cxn ang="0">
                    <a:pos x="103" y="135"/>
                  </a:cxn>
                  <a:cxn ang="0">
                    <a:pos x="112" y="148"/>
                  </a:cxn>
                  <a:cxn ang="0">
                    <a:pos x="99" y="157"/>
                  </a:cxn>
                  <a:cxn ang="0">
                    <a:pos x="103" y="166"/>
                  </a:cxn>
                  <a:cxn ang="0">
                    <a:pos x="94" y="170"/>
                  </a:cxn>
                  <a:cxn ang="0">
                    <a:pos x="54" y="170"/>
                  </a:cxn>
                  <a:cxn ang="0">
                    <a:pos x="36" y="170"/>
                  </a:cxn>
                  <a:cxn ang="0">
                    <a:pos x="27" y="170"/>
                  </a:cxn>
                  <a:cxn ang="0">
                    <a:pos x="32" y="143"/>
                  </a:cxn>
                  <a:cxn ang="0">
                    <a:pos x="23" y="135"/>
                  </a:cxn>
                  <a:cxn ang="0">
                    <a:pos x="9" y="130"/>
                  </a:cxn>
                  <a:cxn ang="0">
                    <a:pos x="5" y="121"/>
                  </a:cxn>
                  <a:cxn ang="0">
                    <a:pos x="103" y="9"/>
                  </a:cxn>
                  <a:cxn ang="0">
                    <a:pos x="108" y="18"/>
                  </a:cxn>
                  <a:cxn ang="0">
                    <a:pos x="103" y="9"/>
                  </a:cxn>
                </a:cxnLst>
                <a:rect l="0" t="0" r="r" b="b"/>
                <a:pathLst>
                  <a:path w="125" h="175">
                    <a:moveTo>
                      <a:pt x="5" y="117"/>
                    </a:moveTo>
                    <a:lnTo>
                      <a:pt x="9" y="108"/>
                    </a:lnTo>
                    <a:lnTo>
                      <a:pt x="5" y="99"/>
                    </a:lnTo>
                    <a:lnTo>
                      <a:pt x="0" y="94"/>
                    </a:lnTo>
                    <a:lnTo>
                      <a:pt x="5" y="85"/>
                    </a:lnTo>
                    <a:lnTo>
                      <a:pt x="0" y="81"/>
                    </a:lnTo>
                    <a:lnTo>
                      <a:pt x="0" y="76"/>
                    </a:lnTo>
                    <a:lnTo>
                      <a:pt x="9" y="72"/>
                    </a:lnTo>
                    <a:lnTo>
                      <a:pt x="14" y="72"/>
                    </a:lnTo>
                    <a:lnTo>
                      <a:pt x="14" y="54"/>
                    </a:lnTo>
                    <a:lnTo>
                      <a:pt x="14" y="54"/>
                    </a:lnTo>
                    <a:lnTo>
                      <a:pt x="18" y="45"/>
                    </a:lnTo>
                    <a:lnTo>
                      <a:pt x="14" y="45"/>
                    </a:lnTo>
                    <a:lnTo>
                      <a:pt x="14" y="36"/>
                    </a:lnTo>
                    <a:lnTo>
                      <a:pt x="18" y="36"/>
                    </a:lnTo>
                    <a:lnTo>
                      <a:pt x="18" y="36"/>
                    </a:lnTo>
                    <a:lnTo>
                      <a:pt x="18" y="32"/>
                    </a:lnTo>
                    <a:lnTo>
                      <a:pt x="27" y="32"/>
                    </a:lnTo>
                    <a:lnTo>
                      <a:pt x="32" y="32"/>
                    </a:lnTo>
                    <a:lnTo>
                      <a:pt x="32" y="36"/>
                    </a:lnTo>
                    <a:lnTo>
                      <a:pt x="36" y="36"/>
                    </a:lnTo>
                    <a:lnTo>
                      <a:pt x="36" y="32"/>
                    </a:lnTo>
                    <a:lnTo>
                      <a:pt x="36" y="32"/>
                    </a:lnTo>
                    <a:lnTo>
                      <a:pt x="41" y="27"/>
                    </a:lnTo>
                    <a:lnTo>
                      <a:pt x="45" y="27"/>
                    </a:lnTo>
                    <a:lnTo>
                      <a:pt x="50" y="27"/>
                    </a:lnTo>
                    <a:lnTo>
                      <a:pt x="45" y="23"/>
                    </a:lnTo>
                    <a:lnTo>
                      <a:pt x="45" y="18"/>
                    </a:lnTo>
                    <a:lnTo>
                      <a:pt x="41" y="14"/>
                    </a:lnTo>
                    <a:lnTo>
                      <a:pt x="45" y="14"/>
                    </a:lnTo>
                    <a:lnTo>
                      <a:pt x="41" y="5"/>
                    </a:lnTo>
                    <a:lnTo>
                      <a:pt x="58" y="0"/>
                    </a:lnTo>
                    <a:lnTo>
                      <a:pt x="58" y="9"/>
                    </a:lnTo>
                    <a:lnTo>
                      <a:pt x="58" y="14"/>
                    </a:lnTo>
                    <a:lnTo>
                      <a:pt x="63" y="18"/>
                    </a:lnTo>
                    <a:lnTo>
                      <a:pt x="67" y="14"/>
                    </a:lnTo>
                    <a:lnTo>
                      <a:pt x="67" y="9"/>
                    </a:lnTo>
                    <a:lnTo>
                      <a:pt x="72" y="9"/>
                    </a:lnTo>
                    <a:lnTo>
                      <a:pt x="72" y="14"/>
                    </a:lnTo>
                    <a:lnTo>
                      <a:pt x="67" y="18"/>
                    </a:lnTo>
                    <a:lnTo>
                      <a:pt x="67" y="18"/>
                    </a:lnTo>
                    <a:lnTo>
                      <a:pt x="63" y="23"/>
                    </a:lnTo>
                    <a:lnTo>
                      <a:pt x="63" y="27"/>
                    </a:lnTo>
                    <a:lnTo>
                      <a:pt x="72" y="27"/>
                    </a:lnTo>
                    <a:lnTo>
                      <a:pt x="76" y="27"/>
                    </a:lnTo>
                    <a:lnTo>
                      <a:pt x="76" y="23"/>
                    </a:lnTo>
                    <a:lnTo>
                      <a:pt x="85" y="23"/>
                    </a:lnTo>
                    <a:lnTo>
                      <a:pt x="90" y="14"/>
                    </a:lnTo>
                    <a:lnTo>
                      <a:pt x="94" y="14"/>
                    </a:lnTo>
                    <a:lnTo>
                      <a:pt x="94" y="18"/>
                    </a:lnTo>
                    <a:lnTo>
                      <a:pt x="99" y="18"/>
                    </a:lnTo>
                    <a:lnTo>
                      <a:pt x="108" y="23"/>
                    </a:lnTo>
                    <a:lnTo>
                      <a:pt x="108" y="27"/>
                    </a:lnTo>
                    <a:lnTo>
                      <a:pt x="112" y="27"/>
                    </a:lnTo>
                    <a:lnTo>
                      <a:pt x="112" y="36"/>
                    </a:lnTo>
                    <a:lnTo>
                      <a:pt x="112" y="50"/>
                    </a:lnTo>
                    <a:lnTo>
                      <a:pt x="121" y="59"/>
                    </a:lnTo>
                    <a:lnTo>
                      <a:pt x="121" y="72"/>
                    </a:lnTo>
                    <a:lnTo>
                      <a:pt x="121" y="85"/>
                    </a:lnTo>
                    <a:lnTo>
                      <a:pt x="125" y="90"/>
                    </a:lnTo>
                    <a:lnTo>
                      <a:pt x="125" y="99"/>
                    </a:lnTo>
                    <a:lnTo>
                      <a:pt x="121" y="99"/>
                    </a:lnTo>
                    <a:lnTo>
                      <a:pt x="117" y="108"/>
                    </a:lnTo>
                    <a:lnTo>
                      <a:pt x="103" y="108"/>
                    </a:lnTo>
                    <a:lnTo>
                      <a:pt x="94" y="117"/>
                    </a:lnTo>
                    <a:lnTo>
                      <a:pt x="90" y="117"/>
                    </a:lnTo>
                    <a:lnTo>
                      <a:pt x="85" y="117"/>
                    </a:lnTo>
                    <a:lnTo>
                      <a:pt x="90" y="126"/>
                    </a:lnTo>
                    <a:lnTo>
                      <a:pt x="94" y="135"/>
                    </a:lnTo>
                    <a:lnTo>
                      <a:pt x="103" y="135"/>
                    </a:lnTo>
                    <a:lnTo>
                      <a:pt x="112" y="143"/>
                    </a:lnTo>
                    <a:lnTo>
                      <a:pt x="112" y="148"/>
                    </a:lnTo>
                    <a:lnTo>
                      <a:pt x="108" y="152"/>
                    </a:lnTo>
                    <a:lnTo>
                      <a:pt x="99" y="157"/>
                    </a:lnTo>
                    <a:lnTo>
                      <a:pt x="94" y="161"/>
                    </a:lnTo>
                    <a:lnTo>
                      <a:pt x="103" y="166"/>
                    </a:lnTo>
                    <a:lnTo>
                      <a:pt x="99" y="175"/>
                    </a:lnTo>
                    <a:lnTo>
                      <a:pt x="94" y="170"/>
                    </a:lnTo>
                    <a:lnTo>
                      <a:pt x="76" y="175"/>
                    </a:lnTo>
                    <a:lnTo>
                      <a:pt x="54" y="170"/>
                    </a:lnTo>
                    <a:lnTo>
                      <a:pt x="45" y="170"/>
                    </a:lnTo>
                    <a:lnTo>
                      <a:pt x="36" y="170"/>
                    </a:lnTo>
                    <a:lnTo>
                      <a:pt x="27" y="175"/>
                    </a:lnTo>
                    <a:lnTo>
                      <a:pt x="27" y="170"/>
                    </a:lnTo>
                    <a:lnTo>
                      <a:pt x="27" y="157"/>
                    </a:lnTo>
                    <a:lnTo>
                      <a:pt x="32" y="143"/>
                    </a:lnTo>
                    <a:lnTo>
                      <a:pt x="27" y="135"/>
                    </a:lnTo>
                    <a:lnTo>
                      <a:pt x="23" y="135"/>
                    </a:lnTo>
                    <a:lnTo>
                      <a:pt x="9" y="139"/>
                    </a:lnTo>
                    <a:lnTo>
                      <a:pt x="9" y="130"/>
                    </a:lnTo>
                    <a:lnTo>
                      <a:pt x="9" y="126"/>
                    </a:lnTo>
                    <a:lnTo>
                      <a:pt x="5" y="121"/>
                    </a:lnTo>
                    <a:lnTo>
                      <a:pt x="5" y="117"/>
                    </a:lnTo>
                    <a:close/>
                    <a:moveTo>
                      <a:pt x="103" y="9"/>
                    </a:moveTo>
                    <a:lnTo>
                      <a:pt x="99" y="18"/>
                    </a:lnTo>
                    <a:lnTo>
                      <a:pt x="108" y="18"/>
                    </a:lnTo>
                    <a:lnTo>
                      <a:pt x="108" y="14"/>
                    </a:lnTo>
                    <a:lnTo>
                      <a:pt x="103" y="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5" name="Freeform 176"/>
              <p:cNvSpPr>
                <a:spLocks noEditPoints="1"/>
              </p:cNvSpPr>
              <p:nvPr/>
            </p:nvSpPr>
            <p:spPr bwMode="gray">
              <a:xfrm>
                <a:off x="5295395" y="3956724"/>
                <a:ext cx="194519" cy="202635"/>
              </a:xfrm>
              <a:custGeom>
                <a:avLst/>
                <a:gdLst/>
                <a:ahLst/>
                <a:cxnLst>
                  <a:cxn ang="0">
                    <a:pos x="9" y="45"/>
                  </a:cxn>
                  <a:cxn ang="0">
                    <a:pos x="14" y="63"/>
                  </a:cxn>
                  <a:cxn ang="0">
                    <a:pos x="41" y="63"/>
                  </a:cxn>
                  <a:cxn ang="0">
                    <a:pos x="41" y="72"/>
                  </a:cxn>
                  <a:cxn ang="0">
                    <a:pos x="14" y="67"/>
                  </a:cxn>
                  <a:cxn ang="0">
                    <a:pos x="23" y="94"/>
                  </a:cxn>
                  <a:cxn ang="0">
                    <a:pos x="36" y="94"/>
                  </a:cxn>
                  <a:cxn ang="0">
                    <a:pos x="41" y="99"/>
                  </a:cxn>
                  <a:cxn ang="0">
                    <a:pos x="41" y="81"/>
                  </a:cxn>
                  <a:cxn ang="0">
                    <a:pos x="50" y="81"/>
                  </a:cxn>
                  <a:cxn ang="0">
                    <a:pos x="54" y="76"/>
                  </a:cxn>
                  <a:cxn ang="0">
                    <a:pos x="45" y="59"/>
                  </a:cxn>
                  <a:cxn ang="0">
                    <a:pos x="36" y="50"/>
                  </a:cxn>
                  <a:cxn ang="0">
                    <a:pos x="36" y="27"/>
                  </a:cxn>
                  <a:cxn ang="0">
                    <a:pos x="45" y="32"/>
                  </a:cxn>
                  <a:cxn ang="0">
                    <a:pos x="58" y="27"/>
                  </a:cxn>
                  <a:cxn ang="0">
                    <a:pos x="72" y="9"/>
                  </a:cxn>
                  <a:cxn ang="0">
                    <a:pos x="72" y="5"/>
                  </a:cxn>
                  <a:cxn ang="0">
                    <a:pos x="45" y="5"/>
                  </a:cxn>
                  <a:cxn ang="0">
                    <a:pos x="27" y="14"/>
                  </a:cxn>
                  <a:cxn ang="0">
                    <a:pos x="5" y="41"/>
                  </a:cxn>
                  <a:cxn ang="0">
                    <a:pos x="54" y="59"/>
                  </a:cxn>
                  <a:cxn ang="0">
                    <a:pos x="67" y="72"/>
                  </a:cxn>
                  <a:cxn ang="0">
                    <a:pos x="58" y="54"/>
                  </a:cxn>
                  <a:cxn ang="0">
                    <a:pos x="41" y="50"/>
                  </a:cxn>
                  <a:cxn ang="0">
                    <a:pos x="50" y="112"/>
                  </a:cxn>
                  <a:cxn ang="0">
                    <a:pos x="63" y="126"/>
                  </a:cxn>
                  <a:cxn ang="0">
                    <a:pos x="81" y="117"/>
                  </a:cxn>
                  <a:cxn ang="0">
                    <a:pos x="63" y="112"/>
                  </a:cxn>
                  <a:cxn ang="0">
                    <a:pos x="58" y="90"/>
                  </a:cxn>
                  <a:cxn ang="0">
                    <a:pos x="58" y="90"/>
                  </a:cxn>
                  <a:cxn ang="0">
                    <a:pos x="72" y="85"/>
                  </a:cxn>
                  <a:cxn ang="0">
                    <a:pos x="76" y="81"/>
                  </a:cxn>
                  <a:cxn ang="0">
                    <a:pos x="81" y="90"/>
                  </a:cxn>
                  <a:cxn ang="0">
                    <a:pos x="81" y="90"/>
                  </a:cxn>
                  <a:cxn ang="0">
                    <a:pos x="85" y="45"/>
                  </a:cxn>
                  <a:cxn ang="0">
                    <a:pos x="90" y="45"/>
                  </a:cxn>
                  <a:cxn ang="0">
                    <a:pos x="81" y="76"/>
                  </a:cxn>
                  <a:cxn ang="0">
                    <a:pos x="81" y="76"/>
                  </a:cxn>
                  <a:cxn ang="0">
                    <a:pos x="85" y="63"/>
                  </a:cxn>
                  <a:cxn ang="0">
                    <a:pos x="112" y="99"/>
                  </a:cxn>
                  <a:cxn ang="0">
                    <a:pos x="112" y="108"/>
                  </a:cxn>
                  <a:cxn ang="0">
                    <a:pos x="112" y="99"/>
                  </a:cxn>
                </a:cxnLst>
                <a:rect l="0" t="0" r="r" b="b"/>
                <a:pathLst>
                  <a:path w="117" h="126">
                    <a:moveTo>
                      <a:pt x="0" y="41"/>
                    </a:moveTo>
                    <a:lnTo>
                      <a:pt x="5" y="45"/>
                    </a:lnTo>
                    <a:lnTo>
                      <a:pt x="9" y="45"/>
                    </a:lnTo>
                    <a:lnTo>
                      <a:pt x="14" y="50"/>
                    </a:lnTo>
                    <a:lnTo>
                      <a:pt x="9" y="50"/>
                    </a:lnTo>
                    <a:lnTo>
                      <a:pt x="14" y="63"/>
                    </a:lnTo>
                    <a:lnTo>
                      <a:pt x="18" y="59"/>
                    </a:lnTo>
                    <a:lnTo>
                      <a:pt x="36" y="59"/>
                    </a:lnTo>
                    <a:lnTo>
                      <a:pt x="41" y="63"/>
                    </a:lnTo>
                    <a:lnTo>
                      <a:pt x="41" y="67"/>
                    </a:lnTo>
                    <a:lnTo>
                      <a:pt x="45" y="72"/>
                    </a:lnTo>
                    <a:lnTo>
                      <a:pt x="41" y="72"/>
                    </a:lnTo>
                    <a:lnTo>
                      <a:pt x="27" y="63"/>
                    </a:lnTo>
                    <a:lnTo>
                      <a:pt x="23" y="63"/>
                    </a:lnTo>
                    <a:lnTo>
                      <a:pt x="14" y="67"/>
                    </a:lnTo>
                    <a:lnTo>
                      <a:pt x="18" y="76"/>
                    </a:lnTo>
                    <a:lnTo>
                      <a:pt x="23" y="85"/>
                    </a:lnTo>
                    <a:lnTo>
                      <a:pt x="23" y="94"/>
                    </a:lnTo>
                    <a:lnTo>
                      <a:pt x="27" y="85"/>
                    </a:lnTo>
                    <a:lnTo>
                      <a:pt x="32" y="99"/>
                    </a:lnTo>
                    <a:lnTo>
                      <a:pt x="36" y="94"/>
                    </a:lnTo>
                    <a:lnTo>
                      <a:pt x="36" y="90"/>
                    </a:lnTo>
                    <a:lnTo>
                      <a:pt x="41" y="94"/>
                    </a:lnTo>
                    <a:lnTo>
                      <a:pt x="41" y="99"/>
                    </a:lnTo>
                    <a:lnTo>
                      <a:pt x="45" y="94"/>
                    </a:lnTo>
                    <a:lnTo>
                      <a:pt x="45" y="90"/>
                    </a:lnTo>
                    <a:lnTo>
                      <a:pt x="41" y="81"/>
                    </a:lnTo>
                    <a:lnTo>
                      <a:pt x="41" y="76"/>
                    </a:lnTo>
                    <a:lnTo>
                      <a:pt x="45" y="81"/>
                    </a:lnTo>
                    <a:lnTo>
                      <a:pt x="50" y="81"/>
                    </a:lnTo>
                    <a:lnTo>
                      <a:pt x="45" y="76"/>
                    </a:lnTo>
                    <a:lnTo>
                      <a:pt x="50" y="72"/>
                    </a:lnTo>
                    <a:lnTo>
                      <a:pt x="54" y="76"/>
                    </a:lnTo>
                    <a:lnTo>
                      <a:pt x="58" y="72"/>
                    </a:lnTo>
                    <a:lnTo>
                      <a:pt x="54" y="63"/>
                    </a:lnTo>
                    <a:lnTo>
                      <a:pt x="45" y="59"/>
                    </a:lnTo>
                    <a:lnTo>
                      <a:pt x="41" y="54"/>
                    </a:lnTo>
                    <a:lnTo>
                      <a:pt x="32" y="50"/>
                    </a:lnTo>
                    <a:lnTo>
                      <a:pt x="36" y="50"/>
                    </a:lnTo>
                    <a:lnTo>
                      <a:pt x="41" y="45"/>
                    </a:lnTo>
                    <a:lnTo>
                      <a:pt x="45" y="45"/>
                    </a:lnTo>
                    <a:lnTo>
                      <a:pt x="36" y="27"/>
                    </a:lnTo>
                    <a:lnTo>
                      <a:pt x="36" y="18"/>
                    </a:lnTo>
                    <a:lnTo>
                      <a:pt x="41" y="27"/>
                    </a:lnTo>
                    <a:lnTo>
                      <a:pt x="45" y="32"/>
                    </a:lnTo>
                    <a:lnTo>
                      <a:pt x="54" y="32"/>
                    </a:lnTo>
                    <a:lnTo>
                      <a:pt x="54" y="23"/>
                    </a:lnTo>
                    <a:lnTo>
                      <a:pt x="58" y="27"/>
                    </a:lnTo>
                    <a:lnTo>
                      <a:pt x="50" y="18"/>
                    </a:lnTo>
                    <a:lnTo>
                      <a:pt x="58" y="9"/>
                    </a:lnTo>
                    <a:lnTo>
                      <a:pt x="72" y="9"/>
                    </a:lnTo>
                    <a:lnTo>
                      <a:pt x="85" y="9"/>
                    </a:lnTo>
                    <a:lnTo>
                      <a:pt x="85" y="5"/>
                    </a:lnTo>
                    <a:lnTo>
                      <a:pt x="72" y="5"/>
                    </a:lnTo>
                    <a:lnTo>
                      <a:pt x="63" y="0"/>
                    </a:lnTo>
                    <a:lnTo>
                      <a:pt x="54" y="5"/>
                    </a:lnTo>
                    <a:lnTo>
                      <a:pt x="45" y="5"/>
                    </a:lnTo>
                    <a:lnTo>
                      <a:pt x="36" y="9"/>
                    </a:lnTo>
                    <a:lnTo>
                      <a:pt x="32" y="9"/>
                    </a:lnTo>
                    <a:lnTo>
                      <a:pt x="27" y="14"/>
                    </a:lnTo>
                    <a:lnTo>
                      <a:pt x="18" y="18"/>
                    </a:lnTo>
                    <a:lnTo>
                      <a:pt x="5" y="32"/>
                    </a:lnTo>
                    <a:lnTo>
                      <a:pt x="5" y="41"/>
                    </a:lnTo>
                    <a:lnTo>
                      <a:pt x="0" y="41"/>
                    </a:lnTo>
                    <a:close/>
                    <a:moveTo>
                      <a:pt x="41" y="50"/>
                    </a:moveTo>
                    <a:lnTo>
                      <a:pt x="54" y="59"/>
                    </a:lnTo>
                    <a:lnTo>
                      <a:pt x="58" y="67"/>
                    </a:lnTo>
                    <a:lnTo>
                      <a:pt x="67" y="72"/>
                    </a:lnTo>
                    <a:lnTo>
                      <a:pt x="67" y="72"/>
                    </a:lnTo>
                    <a:lnTo>
                      <a:pt x="58" y="63"/>
                    </a:lnTo>
                    <a:lnTo>
                      <a:pt x="58" y="59"/>
                    </a:lnTo>
                    <a:lnTo>
                      <a:pt x="58" y="54"/>
                    </a:lnTo>
                    <a:lnTo>
                      <a:pt x="50" y="54"/>
                    </a:lnTo>
                    <a:lnTo>
                      <a:pt x="45" y="50"/>
                    </a:lnTo>
                    <a:lnTo>
                      <a:pt x="41" y="50"/>
                    </a:lnTo>
                    <a:close/>
                    <a:moveTo>
                      <a:pt x="58" y="108"/>
                    </a:moveTo>
                    <a:lnTo>
                      <a:pt x="54" y="108"/>
                    </a:lnTo>
                    <a:lnTo>
                      <a:pt x="50" y="112"/>
                    </a:lnTo>
                    <a:lnTo>
                      <a:pt x="50" y="117"/>
                    </a:lnTo>
                    <a:lnTo>
                      <a:pt x="63" y="117"/>
                    </a:lnTo>
                    <a:lnTo>
                      <a:pt x="63" y="126"/>
                    </a:lnTo>
                    <a:lnTo>
                      <a:pt x="90" y="121"/>
                    </a:lnTo>
                    <a:lnTo>
                      <a:pt x="90" y="112"/>
                    </a:lnTo>
                    <a:lnTo>
                      <a:pt x="81" y="117"/>
                    </a:lnTo>
                    <a:lnTo>
                      <a:pt x="81" y="112"/>
                    </a:lnTo>
                    <a:lnTo>
                      <a:pt x="67" y="112"/>
                    </a:lnTo>
                    <a:lnTo>
                      <a:pt x="63" y="112"/>
                    </a:lnTo>
                    <a:lnTo>
                      <a:pt x="58" y="108"/>
                    </a:lnTo>
                    <a:close/>
                    <a:moveTo>
                      <a:pt x="58" y="90"/>
                    </a:moveTo>
                    <a:lnTo>
                      <a:pt x="58" y="90"/>
                    </a:lnTo>
                    <a:lnTo>
                      <a:pt x="58" y="94"/>
                    </a:lnTo>
                    <a:lnTo>
                      <a:pt x="63" y="90"/>
                    </a:lnTo>
                    <a:lnTo>
                      <a:pt x="58" y="90"/>
                    </a:lnTo>
                    <a:close/>
                    <a:moveTo>
                      <a:pt x="72" y="81"/>
                    </a:moveTo>
                    <a:lnTo>
                      <a:pt x="72" y="85"/>
                    </a:lnTo>
                    <a:lnTo>
                      <a:pt x="72" y="85"/>
                    </a:lnTo>
                    <a:lnTo>
                      <a:pt x="76" y="85"/>
                    </a:lnTo>
                    <a:lnTo>
                      <a:pt x="76" y="85"/>
                    </a:lnTo>
                    <a:lnTo>
                      <a:pt x="76" y="81"/>
                    </a:lnTo>
                    <a:lnTo>
                      <a:pt x="72" y="85"/>
                    </a:lnTo>
                    <a:lnTo>
                      <a:pt x="72" y="81"/>
                    </a:lnTo>
                    <a:close/>
                    <a:moveTo>
                      <a:pt x="81" y="90"/>
                    </a:moveTo>
                    <a:lnTo>
                      <a:pt x="81" y="90"/>
                    </a:lnTo>
                    <a:lnTo>
                      <a:pt x="85" y="85"/>
                    </a:lnTo>
                    <a:lnTo>
                      <a:pt x="81" y="90"/>
                    </a:lnTo>
                    <a:close/>
                    <a:moveTo>
                      <a:pt x="81" y="41"/>
                    </a:moveTo>
                    <a:lnTo>
                      <a:pt x="81" y="41"/>
                    </a:lnTo>
                    <a:lnTo>
                      <a:pt x="85" y="45"/>
                    </a:lnTo>
                    <a:lnTo>
                      <a:pt x="90" y="45"/>
                    </a:lnTo>
                    <a:lnTo>
                      <a:pt x="90" y="50"/>
                    </a:lnTo>
                    <a:lnTo>
                      <a:pt x="90" y="45"/>
                    </a:lnTo>
                    <a:lnTo>
                      <a:pt x="90" y="41"/>
                    </a:lnTo>
                    <a:lnTo>
                      <a:pt x="81" y="41"/>
                    </a:lnTo>
                    <a:close/>
                    <a:moveTo>
                      <a:pt x="81" y="76"/>
                    </a:moveTo>
                    <a:lnTo>
                      <a:pt x="85" y="76"/>
                    </a:lnTo>
                    <a:lnTo>
                      <a:pt x="90" y="76"/>
                    </a:lnTo>
                    <a:lnTo>
                      <a:pt x="81" y="76"/>
                    </a:lnTo>
                    <a:close/>
                    <a:moveTo>
                      <a:pt x="85" y="54"/>
                    </a:moveTo>
                    <a:lnTo>
                      <a:pt x="81" y="59"/>
                    </a:lnTo>
                    <a:lnTo>
                      <a:pt x="85" y="63"/>
                    </a:lnTo>
                    <a:lnTo>
                      <a:pt x="85" y="59"/>
                    </a:lnTo>
                    <a:lnTo>
                      <a:pt x="85" y="54"/>
                    </a:lnTo>
                    <a:close/>
                    <a:moveTo>
                      <a:pt x="112" y="99"/>
                    </a:moveTo>
                    <a:lnTo>
                      <a:pt x="108" y="103"/>
                    </a:lnTo>
                    <a:lnTo>
                      <a:pt x="108" y="112"/>
                    </a:lnTo>
                    <a:lnTo>
                      <a:pt x="112" y="108"/>
                    </a:lnTo>
                    <a:lnTo>
                      <a:pt x="117" y="108"/>
                    </a:lnTo>
                    <a:lnTo>
                      <a:pt x="117" y="99"/>
                    </a:lnTo>
                    <a:lnTo>
                      <a:pt x="112" y="9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6" name="Freeform 177"/>
              <p:cNvSpPr>
                <a:spLocks/>
              </p:cNvSpPr>
              <p:nvPr/>
            </p:nvSpPr>
            <p:spPr bwMode="gray">
              <a:xfrm>
                <a:off x="5198968" y="3720317"/>
                <a:ext cx="164593" cy="101317"/>
              </a:xfrm>
              <a:custGeom>
                <a:avLst/>
                <a:gdLst/>
                <a:ahLst/>
                <a:cxnLst>
                  <a:cxn ang="0">
                    <a:pos x="0" y="40"/>
                  </a:cxn>
                  <a:cxn ang="0">
                    <a:pos x="5" y="36"/>
                  </a:cxn>
                  <a:cxn ang="0">
                    <a:pos x="5" y="31"/>
                  </a:cxn>
                  <a:cxn ang="0">
                    <a:pos x="5" y="27"/>
                  </a:cxn>
                  <a:cxn ang="0">
                    <a:pos x="5" y="22"/>
                  </a:cxn>
                  <a:cxn ang="0">
                    <a:pos x="14" y="22"/>
                  </a:cxn>
                  <a:cxn ang="0">
                    <a:pos x="18" y="13"/>
                  </a:cxn>
                  <a:cxn ang="0">
                    <a:pos x="18" y="9"/>
                  </a:cxn>
                  <a:cxn ang="0">
                    <a:pos x="23" y="13"/>
                  </a:cxn>
                  <a:cxn ang="0">
                    <a:pos x="41" y="13"/>
                  </a:cxn>
                  <a:cxn ang="0">
                    <a:pos x="45" y="9"/>
                  </a:cxn>
                  <a:cxn ang="0">
                    <a:pos x="54" y="9"/>
                  </a:cxn>
                  <a:cxn ang="0">
                    <a:pos x="63" y="0"/>
                  </a:cxn>
                  <a:cxn ang="0">
                    <a:pos x="72" y="4"/>
                  </a:cxn>
                  <a:cxn ang="0">
                    <a:pos x="76" y="0"/>
                  </a:cxn>
                  <a:cxn ang="0">
                    <a:pos x="81" y="4"/>
                  </a:cxn>
                  <a:cxn ang="0">
                    <a:pos x="90" y="4"/>
                  </a:cxn>
                  <a:cxn ang="0">
                    <a:pos x="99" y="18"/>
                  </a:cxn>
                  <a:cxn ang="0">
                    <a:pos x="99" y="22"/>
                  </a:cxn>
                  <a:cxn ang="0">
                    <a:pos x="85" y="27"/>
                  </a:cxn>
                  <a:cxn ang="0">
                    <a:pos x="76" y="45"/>
                  </a:cxn>
                  <a:cxn ang="0">
                    <a:pos x="76" y="49"/>
                  </a:cxn>
                  <a:cxn ang="0">
                    <a:pos x="67" y="54"/>
                  </a:cxn>
                  <a:cxn ang="0">
                    <a:pos x="63" y="54"/>
                  </a:cxn>
                  <a:cxn ang="0">
                    <a:pos x="49" y="54"/>
                  </a:cxn>
                  <a:cxn ang="0">
                    <a:pos x="36" y="58"/>
                  </a:cxn>
                  <a:cxn ang="0">
                    <a:pos x="27" y="63"/>
                  </a:cxn>
                  <a:cxn ang="0">
                    <a:pos x="9" y="58"/>
                  </a:cxn>
                  <a:cxn ang="0">
                    <a:pos x="5" y="49"/>
                  </a:cxn>
                  <a:cxn ang="0">
                    <a:pos x="5" y="49"/>
                  </a:cxn>
                  <a:cxn ang="0">
                    <a:pos x="0" y="40"/>
                  </a:cxn>
                </a:cxnLst>
                <a:rect l="0" t="0" r="r" b="b"/>
                <a:pathLst>
                  <a:path w="99" h="63">
                    <a:moveTo>
                      <a:pt x="0" y="40"/>
                    </a:moveTo>
                    <a:lnTo>
                      <a:pt x="5" y="36"/>
                    </a:lnTo>
                    <a:lnTo>
                      <a:pt x="5" y="31"/>
                    </a:lnTo>
                    <a:lnTo>
                      <a:pt x="5" y="27"/>
                    </a:lnTo>
                    <a:lnTo>
                      <a:pt x="5" y="22"/>
                    </a:lnTo>
                    <a:lnTo>
                      <a:pt x="14" y="22"/>
                    </a:lnTo>
                    <a:lnTo>
                      <a:pt x="18" y="13"/>
                    </a:lnTo>
                    <a:lnTo>
                      <a:pt x="18" y="9"/>
                    </a:lnTo>
                    <a:lnTo>
                      <a:pt x="23" y="13"/>
                    </a:lnTo>
                    <a:lnTo>
                      <a:pt x="41" y="13"/>
                    </a:lnTo>
                    <a:lnTo>
                      <a:pt x="45" y="9"/>
                    </a:lnTo>
                    <a:lnTo>
                      <a:pt x="54" y="9"/>
                    </a:lnTo>
                    <a:lnTo>
                      <a:pt x="63" y="0"/>
                    </a:lnTo>
                    <a:lnTo>
                      <a:pt x="72" y="4"/>
                    </a:lnTo>
                    <a:lnTo>
                      <a:pt x="76" y="0"/>
                    </a:lnTo>
                    <a:lnTo>
                      <a:pt x="81" y="4"/>
                    </a:lnTo>
                    <a:lnTo>
                      <a:pt x="90" y="4"/>
                    </a:lnTo>
                    <a:lnTo>
                      <a:pt x="99" y="18"/>
                    </a:lnTo>
                    <a:lnTo>
                      <a:pt x="99" y="22"/>
                    </a:lnTo>
                    <a:lnTo>
                      <a:pt x="85" y="27"/>
                    </a:lnTo>
                    <a:lnTo>
                      <a:pt x="76" y="45"/>
                    </a:lnTo>
                    <a:lnTo>
                      <a:pt x="76" y="49"/>
                    </a:lnTo>
                    <a:lnTo>
                      <a:pt x="67" y="54"/>
                    </a:lnTo>
                    <a:lnTo>
                      <a:pt x="63" y="54"/>
                    </a:lnTo>
                    <a:lnTo>
                      <a:pt x="49" y="54"/>
                    </a:lnTo>
                    <a:lnTo>
                      <a:pt x="36" y="58"/>
                    </a:lnTo>
                    <a:lnTo>
                      <a:pt x="27" y="63"/>
                    </a:lnTo>
                    <a:lnTo>
                      <a:pt x="9" y="58"/>
                    </a:lnTo>
                    <a:lnTo>
                      <a:pt x="5" y="49"/>
                    </a:lnTo>
                    <a:lnTo>
                      <a:pt x="5" y="49"/>
                    </a:lnTo>
                    <a:lnTo>
                      <a:pt x="0" y="4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7" name="Freeform 179"/>
              <p:cNvSpPr>
                <a:spLocks/>
              </p:cNvSpPr>
              <p:nvPr/>
            </p:nvSpPr>
            <p:spPr bwMode="gray">
              <a:xfrm>
                <a:off x="4575508" y="3461396"/>
                <a:ext cx="96429" cy="157604"/>
              </a:xfrm>
              <a:custGeom>
                <a:avLst/>
                <a:gdLst/>
                <a:ahLst/>
                <a:cxnLst>
                  <a:cxn ang="0">
                    <a:pos x="45" y="5"/>
                  </a:cxn>
                  <a:cxn ang="0">
                    <a:pos x="45" y="0"/>
                  </a:cxn>
                  <a:cxn ang="0">
                    <a:pos x="40" y="0"/>
                  </a:cxn>
                  <a:cxn ang="0">
                    <a:pos x="40" y="0"/>
                  </a:cxn>
                  <a:cxn ang="0">
                    <a:pos x="36" y="9"/>
                  </a:cxn>
                  <a:cxn ang="0">
                    <a:pos x="36" y="0"/>
                  </a:cxn>
                  <a:cxn ang="0">
                    <a:pos x="27" y="5"/>
                  </a:cxn>
                  <a:cxn ang="0">
                    <a:pos x="27" y="13"/>
                  </a:cxn>
                  <a:cxn ang="0">
                    <a:pos x="22" y="18"/>
                  </a:cxn>
                  <a:cxn ang="0">
                    <a:pos x="27" y="22"/>
                  </a:cxn>
                  <a:cxn ang="0">
                    <a:pos x="27" y="22"/>
                  </a:cxn>
                  <a:cxn ang="0">
                    <a:pos x="22" y="27"/>
                  </a:cxn>
                  <a:cxn ang="0">
                    <a:pos x="22" y="27"/>
                  </a:cxn>
                  <a:cxn ang="0">
                    <a:pos x="18" y="27"/>
                  </a:cxn>
                  <a:cxn ang="0">
                    <a:pos x="5" y="27"/>
                  </a:cxn>
                  <a:cxn ang="0">
                    <a:pos x="0" y="36"/>
                  </a:cxn>
                  <a:cxn ang="0">
                    <a:pos x="9" y="36"/>
                  </a:cxn>
                  <a:cxn ang="0">
                    <a:pos x="5" y="45"/>
                  </a:cxn>
                  <a:cxn ang="0">
                    <a:pos x="0" y="45"/>
                  </a:cxn>
                  <a:cxn ang="0">
                    <a:pos x="0" y="54"/>
                  </a:cxn>
                  <a:cxn ang="0">
                    <a:pos x="9" y="58"/>
                  </a:cxn>
                  <a:cxn ang="0">
                    <a:pos x="14" y="54"/>
                  </a:cxn>
                  <a:cxn ang="0">
                    <a:pos x="18" y="54"/>
                  </a:cxn>
                  <a:cxn ang="0">
                    <a:pos x="14" y="63"/>
                  </a:cxn>
                  <a:cxn ang="0">
                    <a:pos x="14" y="63"/>
                  </a:cxn>
                  <a:cxn ang="0">
                    <a:pos x="9" y="72"/>
                  </a:cxn>
                  <a:cxn ang="0">
                    <a:pos x="18" y="67"/>
                  </a:cxn>
                  <a:cxn ang="0">
                    <a:pos x="18" y="72"/>
                  </a:cxn>
                  <a:cxn ang="0">
                    <a:pos x="9" y="76"/>
                  </a:cxn>
                  <a:cxn ang="0">
                    <a:pos x="9" y="81"/>
                  </a:cxn>
                  <a:cxn ang="0">
                    <a:pos x="0" y="81"/>
                  </a:cxn>
                  <a:cxn ang="0">
                    <a:pos x="0" y="89"/>
                  </a:cxn>
                  <a:cxn ang="0">
                    <a:pos x="9" y="89"/>
                  </a:cxn>
                  <a:cxn ang="0">
                    <a:pos x="0" y="94"/>
                  </a:cxn>
                  <a:cxn ang="0">
                    <a:pos x="9" y="98"/>
                  </a:cxn>
                  <a:cxn ang="0">
                    <a:pos x="27" y="89"/>
                  </a:cxn>
                  <a:cxn ang="0">
                    <a:pos x="40" y="85"/>
                  </a:cxn>
                  <a:cxn ang="0">
                    <a:pos x="49" y="85"/>
                  </a:cxn>
                  <a:cxn ang="0">
                    <a:pos x="54" y="81"/>
                  </a:cxn>
                  <a:cxn ang="0">
                    <a:pos x="58" y="72"/>
                  </a:cxn>
                  <a:cxn ang="0">
                    <a:pos x="58" y="54"/>
                  </a:cxn>
                  <a:cxn ang="0">
                    <a:pos x="58" y="49"/>
                  </a:cxn>
                  <a:cxn ang="0">
                    <a:pos x="58" y="49"/>
                  </a:cxn>
                  <a:cxn ang="0">
                    <a:pos x="54" y="31"/>
                  </a:cxn>
                  <a:cxn ang="0">
                    <a:pos x="49" y="31"/>
                  </a:cxn>
                  <a:cxn ang="0">
                    <a:pos x="40" y="27"/>
                  </a:cxn>
                  <a:cxn ang="0">
                    <a:pos x="40" y="36"/>
                  </a:cxn>
                  <a:cxn ang="0">
                    <a:pos x="27" y="31"/>
                  </a:cxn>
                  <a:cxn ang="0">
                    <a:pos x="27" y="27"/>
                  </a:cxn>
                  <a:cxn ang="0">
                    <a:pos x="31" y="18"/>
                  </a:cxn>
                  <a:cxn ang="0">
                    <a:pos x="36" y="18"/>
                  </a:cxn>
                  <a:cxn ang="0">
                    <a:pos x="40" y="13"/>
                  </a:cxn>
                  <a:cxn ang="0">
                    <a:pos x="45" y="5"/>
                  </a:cxn>
                </a:cxnLst>
                <a:rect l="0" t="0" r="r" b="b"/>
                <a:pathLst>
                  <a:path w="58" h="98">
                    <a:moveTo>
                      <a:pt x="45" y="5"/>
                    </a:moveTo>
                    <a:lnTo>
                      <a:pt x="45" y="0"/>
                    </a:lnTo>
                    <a:lnTo>
                      <a:pt x="40" y="0"/>
                    </a:lnTo>
                    <a:lnTo>
                      <a:pt x="40" y="0"/>
                    </a:lnTo>
                    <a:lnTo>
                      <a:pt x="36" y="9"/>
                    </a:lnTo>
                    <a:lnTo>
                      <a:pt x="36" y="0"/>
                    </a:lnTo>
                    <a:lnTo>
                      <a:pt x="27" y="5"/>
                    </a:lnTo>
                    <a:lnTo>
                      <a:pt x="27" y="13"/>
                    </a:lnTo>
                    <a:lnTo>
                      <a:pt x="22" y="18"/>
                    </a:lnTo>
                    <a:lnTo>
                      <a:pt x="27" y="22"/>
                    </a:lnTo>
                    <a:lnTo>
                      <a:pt x="27" y="22"/>
                    </a:lnTo>
                    <a:lnTo>
                      <a:pt x="22" y="27"/>
                    </a:lnTo>
                    <a:lnTo>
                      <a:pt x="22" y="27"/>
                    </a:lnTo>
                    <a:lnTo>
                      <a:pt x="18" y="27"/>
                    </a:lnTo>
                    <a:lnTo>
                      <a:pt x="5" y="27"/>
                    </a:lnTo>
                    <a:lnTo>
                      <a:pt x="0" y="36"/>
                    </a:lnTo>
                    <a:lnTo>
                      <a:pt x="9" y="36"/>
                    </a:lnTo>
                    <a:lnTo>
                      <a:pt x="5" y="45"/>
                    </a:lnTo>
                    <a:lnTo>
                      <a:pt x="0" y="45"/>
                    </a:lnTo>
                    <a:lnTo>
                      <a:pt x="0" y="54"/>
                    </a:lnTo>
                    <a:lnTo>
                      <a:pt x="9" y="58"/>
                    </a:lnTo>
                    <a:lnTo>
                      <a:pt x="14" y="54"/>
                    </a:lnTo>
                    <a:lnTo>
                      <a:pt x="18" y="54"/>
                    </a:lnTo>
                    <a:lnTo>
                      <a:pt x="14" y="63"/>
                    </a:lnTo>
                    <a:lnTo>
                      <a:pt x="14" y="63"/>
                    </a:lnTo>
                    <a:lnTo>
                      <a:pt x="9" y="72"/>
                    </a:lnTo>
                    <a:lnTo>
                      <a:pt x="18" y="67"/>
                    </a:lnTo>
                    <a:lnTo>
                      <a:pt x="18" y="72"/>
                    </a:lnTo>
                    <a:lnTo>
                      <a:pt x="9" y="76"/>
                    </a:lnTo>
                    <a:lnTo>
                      <a:pt x="9" y="81"/>
                    </a:lnTo>
                    <a:lnTo>
                      <a:pt x="0" y="81"/>
                    </a:lnTo>
                    <a:lnTo>
                      <a:pt x="0" y="89"/>
                    </a:lnTo>
                    <a:lnTo>
                      <a:pt x="9" y="89"/>
                    </a:lnTo>
                    <a:lnTo>
                      <a:pt x="0" y="94"/>
                    </a:lnTo>
                    <a:lnTo>
                      <a:pt x="9" y="98"/>
                    </a:lnTo>
                    <a:lnTo>
                      <a:pt x="27" y="89"/>
                    </a:lnTo>
                    <a:lnTo>
                      <a:pt x="40" y="85"/>
                    </a:lnTo>
                    <a:lnTo>
                      <a:pt x="49" y="85"/>
                    </a:lnTo>
                    <a:lnTo>
                      <a:pt x="54" y="81"/>
                    </a:lnTo>
                    <a:lnTo>
                      <a:pt x="58" y="72"/>
                    </a:lnTo>
                    <a:lnTo>
                      <a:pt x="58" y="54"/>
                    </a:lnTo>
                    <a:lnTo>
                      <a:pt x="58" y="49"/>
                    </a:lnTo>
                    <a:lnTo>
                      <a:pt x="58" y="49"/>
                    </a:lnTo>
                    <a:lnTo>
                      <a:pt x="54" y="31"/>
                    </a:lnTo>
                    <a:lnTo>
                      <a:pt x="49" y="31"/>
                    </a:lnTo>
                    <a:lnTo>
                      <a:pt x="40" y="27"/>
                    </a:lnTo>
                    <a:lnTo>
                      <a:pt x="40" y="36"/>
                    </a:lnTo>
                    <a:lnTo>
                      <a:pt x="27" y="31"/>
                    </a:lnTo>
                    <a:lnTo>
                      <a:pt x="27" y="27"/>
                    </a:lnTo>
                    <a:lnTo>
                      <a:pt x="31" y="18"/>
                    </a:lnTo>
                    <a:lnTo>
                      <a:pt x="36" y="18"/>
                    </a:lnTo>
                    <a:lnTo>
                      <a:pt x="40" y="13"/>
                    </a:lnTo>
                    <a:lnTo>
                      <a:pt x="45" y="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8" name="Freeform 180"/>
              <p:cNvSpPr>
                <a:spLocks noEditPoints="1"/>
              </p:cNvSpPr>
              <p:nvPr/>
            </p:nvSpPr>
            <p:spPr bwMode="gray">
              <a:xfrm>
                <a:off x="4969534" y="3778212"/>
                <a:ext cx="289285" cy="329683"/>
              </a:xfrm>
              <a:custGeom>
                <a:avLst/>
                <a:gdLst/>
                <a:ahLst/>
                <a:cxnLst>
                  <a:cxn ang="0">
                    <a:pos x="27" y="62"/>
                  </a:cxn>
                  <a:cxn ang="0">
                    <a:pos x="36" y="49"/>
                  </a:cxn>
                  <a:cxn ang="0">
                    <a:pos x="53" y="62"/>
                  </a:cxn>
                  <a:cxn ang="0">
                    <a:pos x="62" y="94"/>
                  </a:cxn>
                  <a:cxn ang="0">
                    <a:pos x="94" y="120"/>
                  </a:cxn>
                  <a:cxn ang="0">
                    <a:pos x="112" y="129"/>
                  </a:cxn>
                  <a:cxn ang="0">
                    <a:pos x="120" y="138"/>
                  </a:cxn>
                  <a:cxn ang="0">
                    <a:pos x="138" y="161"/>
                  </a:cxn>
                  <a:cxn ang="0">
                    <a:pos x="134" y="170"/>
                  </a:cxn>
                  <a:cxn ang="0">
                    <a:pos x="134" y="183"/>
                  </a:cxn>
                  <a:cxn ang="0">
                    <a:pos x="147" y="170"/>
                  </a:cxn>
                  <a:cxn ang="0">
                    <a:pos x="152" y="161"/>
                  </a:cxn>
                  <a:cxn ang="0">
                    <a:pos x="143" y="143"/>
                  </a:cxn>
                  <a:cxn ang="0">
                    <a:pos x="156" y="134"/>
                  </a:cxn>
                  <a:cxn ang="0">
                    <a:pos x="165" y="143"/>
                  </a:cxn>
                  <a:cxn ang="0">
                    <a:pos x="174" y="138"/>
                  </a:cxn>
                  <a:cxn ang="0">
                    <a:pos x="147" y="111"/>
                  </a:cxn>
                  <a:cxn ang="0">
                    <a:pos x="138" y="102"/>
                  </a:cxn>
                  <a:cxn ang="0">
                    <a:pos x="120" y="98"/>
                  </a:cxn>
                  <a:cxn ang="0">
                    <a:pos x="103" y="80"/>
                  </a:cxn>
                  <a:cxn ang="0">
                    <a:pos x="85" y="58"/>
                  </a:cxn>
                  <a:cxn ang="0">
                    <a:pos x="85" y="44"/>
                  </a:cxn>
                  <a:cxn ang="0">
                    <a:pos x="80" y="31"/>
                  </a:cxn>
                  <a:cxn ang="0">
                    <a:pos x="94" y="22"/>
                  </a:cxn>
                  <a:cxn ang="0">
                    <a:pos x="103" y="27"/>
                  </a:cxn>
                  <a:cxn ang="0">
                    <a:pos x="107" y="31"/>
                  </a:cxn>
                  <a:cxn ang="0">
                    <a:pos x="103" y="18"/>
                  </a:cxn>
                  <a:cxn ang="0">
                    <a:pos x="103" y="13"/>
                  </a:cxn>
                  <a:cxn ang="0">
                    <a:pos x="85" y="0"/>
                  </a:cxn>
                  <a:cxn ang="0">
                    <a:pos x="67" y="4"/>
                  </a:cxn>
                  <a:cxn ang="0">
                    <a:pos x="53" y="13"/>
                  </a:cxn>
                  <a:cxn ang="0">
                    <a:pos x="40" y="9"/>
                  </a:cxn>
                  <a:cxn ang="0">
                    <a:pos x="36" y="22"/>
                  </a:cxn>
                  <a:cxn ang="0">
                    <a:pos x="27" y="13"/>
                  </a:cxn>
                  <a:cxn ang="0">
                    <a:pos x="18" y="22"/>
                  </a:cxn>
                  <a:cxn ang="0">
                    <a:pos x="9" y="35"/>
                  </a:cxn>
                  <a:cxn ang="0">
                    <a:pos x="0" y="49"/>
                  </a:cxn>
                  <a:cxn ang="0">
                    <a:pos x="18" y="62"/>
                  </a:cxn>
                  <a:cxn ang="0">
                    <a:pos x="40" y="116"/>
                  </a:cxn>
                  <a:cxn ang="0">
                    <a:pos x="27" y="125"/>
                  </a:cxn>
                  <a:cxn ang="0">
                    <a:pos x="31" y="129"/>
                  </a:cxn>
                  <a:cxn ang="0">
                    <a:pos x="36" y="143"/>
                  </a:cxn>
                  <a:cxn ang="0">
                    <a:pos x="31" y="147"/>
                  </a:cxn>
                  <a:cxn ang="0">
                    <a:pos x="36" y="161"/>
                  </a:cxn>
                  <a:cxn ang="0">
                    <a:pos x="45" y="156"/>
                  </a:cxn>
                  <a:cxn ang="0">
                    <a:pos x="49" y="143"/>
                  </a:cxn>
                  <a:cxn ang="0">
                    <a:pos x="49" y="129"/>
                  </a:cxn>
                  <a:cxn ang="0">
                    <a:pos x="40" y="116"/>
                  </a:cxn>
                  <a:cxn ang="0">
                    <a:pos x="120" y="174"/>
                  </a:cxn>
                  <a:cxn ang="0">
                    <a:pos x="98" y="170"/>
                  </a:cxn>
                  <a:cxn ang="0">
                    <a:pos x="85" y="178"/>
                  </a:cxn>
                  <a:cxn ang="0">
                    <a:pos x="89" y="187"/>
                  </a:cxn>
                  <a:cxn ang="0">
                    <a:pos x="103" y="196"/>
                  </a:cxn>
                  <a:cxn ang="0">
                    <a:pos x="116" y="201"/>
                  </a:cxn>
                  <a:cxn ang="0">
                    <a:pos x="125" y="201"/>
                  </a:cxn>
                  <a:cxn ang="0">
                    <a:pos x="129" y="178"/>
                  </a:cxn>
                  <a:cxn ang="0">
                    <a:pos x="125" y="174"/>
                  </a:cxn>
                </a:cxnLst>
                <a:rect l="0" t="0" r="r" b="b"/>
                <a:pathLst>
                  <a:path w="174" h="205">
                    <a:moveTo>
                      <a:pt x="22" y="67"/>
                    </a:moveTo>
                    <a:lnTo>
                      <a:pt x="27" y="62"/>
                    </a:lnTo>
                    <a:lnTo>
                      <a:pt x="31" y="58"/>
                    </a:lnTo>
                    <a:lnTo>
                      <a:pt x="36" y="49"/>
                    </a:lnTo>
                    <a:lnTo>
                      <a:pt x="49" y="58"/>
                    </a:lnTo>
                    <a:lnTo>
                      <a:pt x="53" y="62"/>
                    </a:lnTo>
                    <a:lnTo>
                      <a:pt x="58" y="80"/>
                    </a:lnTo>
                    <a:lnTo>
                      <a:pt x="62" y="94"/>
                    </a:lnTo>
                    <a:lnTo>
                      <a:pt x="85" y="111"/>
                    </a:lnTo>
                    <a:lnTo>
                      <a:pt x="94" y="120"/>
                    </a:lnTo>
                    <a:lnTo>
                      <a:pt x="103" y="116"/>
                    </a:lnTo>
                    <a:lnTo>
                      <a:pt x="112" y="129"/>
                    </a:lnTo>
                    <a:lnTo>
                      <a:pt x="120" y="129"/>
                    </a:lnTo>
                    <a:lnTo>
                      <a:pt x="120" y="138"/>
                    </a:lnTo>
                    <a:lnTo>
                      <a:pt x="129" y="143"/>
                    </a:lnTo>
                    <a:lnTo>
                      <a:pt x="138" y="161"/>
                    </a:lnTo>
                    <a:lnTo>
                      <a:pt x="134" y="165"/>
                    </a:lnTo>
                    <a:lnTo>
                      <a:pt x="134" y="170"/>
                    </a:lnTo>
                    <a:lnTo>
                      <a:pt x="129" y="174"/>
                    </a:lnTo>
                    <a:lnTo>
                      <a:pt x="134" y="183"/>
                    </a:lnTo>
                    <a:lnTo>
                      <a:pt x="138" y="178"/>
                    </a:lnTo>
                    <a:lnTo>
                      <a:pt x="147" y="170"/>
                    </a:lnTo>
                    <a:lnTo>
                      <a:pt x="147" y="165"/>
                    </a:lnTo>
                    <a:lnTo>
                      <a:pt x="152" y="161"/>
                    </a:lnTo>
                    <a:lnTo>
                      <a:pt x="156" y="152"/>
                    </a:lnTo>
                    <a:lnTo>
                      <a:pt x="143" y="143"/>
                    </a:lnTo>
                    <a:lnTo>
                      <a:pt x="152" y="134"/>
                    </a:lnTo>
                    <a:lnTo>
                      <a:pt x="156" y="134"/>
                    </a:lnTo>
                    <a:lnTo>
                      <a:pt x="165" y="134"/>
                    </a:lnTo>
                    <a:lnTo>
                      <a:pt x="165" y="143"/>
                    </a:lnTo>
                    <a:lnTo>
                      <a:pt x="170" y="147"/>
                    </a:lnTo>
                    <a:lnTo>
                      <a:pt x="174" y="138"/>
                    </a:lnTo>
                    <a:lnTo>
                      <a:pt x="165" y="125"/>
                    </a:lnTo>
                    <a:lnTo>
                      <a:pt x="147" y="111"/>
                    </a:lnTo>
                    <a:lnTo>
                      <a:pt x="138" y="111"/>
                    </a:lnTo>
                    <a:lnTo>
                      <a:pt x="138" y="102"/>
                    </a:lnTo>
                    <a:lnTo>
                      <a:pt x="138" y="98"/>
                    </a:lnTo>
                    <a:lnTo>
                      <a:pt x="120" y="98"/>
                    </a:lnTo>
                    <a:lnTo>
                      <a:pt x="112" y="89"/>
                    </a:lnTo>
                    <a:lnTo>
                      <a:pt x="103" y="80"/>
                    </a:lnTo>
                    <a:lnTo>
                      <a:pt x="98" y="71"/>
                    </a:lnTo>
                    <a:lnTo>
                      <a:pt x="85" y="58"/>
                    </a:lnTo>
                    <a:lnTo>
                      <a:pt x="80" y="49"/>
                    </a:lnTo>
                    <a:lnTo>
                      <a:pt x="85" y="44"/>
                    </a:lnTo>
                    <a:lnTo>
                      <a:pt x="80" y="35"/>
                    </a:lnTo>
                    <a:lnTo>
                      <a:pt x="80" y="31"/>
                    </a:lnTo>
                    <a:lnTo>
                      <a:pt x="85" y="27"/>
                    </a:lnTo>
                    <a:lnTo>
                      <a:pt x="94" y="22"/>
                    </a:lnTo>
                    <a:lnTo>
                      <a:pt x="98" y="27"/>
                    </a:lnTo>
                    <a:lnTo>
                      <a:pt x="103" y="27"/>
                    </a:lnTo>
                    <a:lnTo>
                      <a:pt x="103" y="31"/>
                    </a:lnTo>
                    <a:lnTo>
                      <a:pt x="107" y="31"/>
                    </a:lnTo>
                    <a:lnTo>
                      <a:pt x="103" y="22"/>
                    </a:lnTo>
                    <a:lnTo>
                      <a:pt x="103" y="18"/>
                    </a:lnTo>
                    <a:lnTo>
                      <a:pt x="98" y="13"/>
                    </a:lnTo>
                    <a:lnTo>
                      <a:pt x="103" y="13"/>
                    </a:lnTo>
                    <a:lnTo>
                      <a:pt x="89" y="9"/>
                    </a:lnTo>
                    <a:lnTo>
                      <a:pt x="85" y="0"/>
                    </a:lnTo>
                    <a:lnTo>
                      <a:pt x="71" y="0"/>
                    </a:lnTo>
                    <a:lnTo>
                      <a:pt x="67" y="4"/>
                    </a:lnTo>
                    <a:lnTo>
                      <a:pt x="58" y="4"/>
                    </a:lnTo>
                    <a:lnTo>
                      <a:pt x="53" y="13"/>
                    </a:lnTo>
                    <a:lnTo>
                      <a:pt x="45" y="13"/>
                    </a:lnTo>
                    <a:lnTo>
                      <a:pt x="40" y="9"/>
                    </a:lnTo>
                    <a:lnTo>
                      <a:pt x="40" y="18"/>
                    </a:lnTo>
                    <a:lnTo>
                      <a:pt x="36" y="22"/>
                    </a:lnTo>
                    <a:lnTo>
                      <a:pt x="31" y="13"/>
                    </a:lnTo>
                    <a:lnTo>
                      <a:pt x="27" y="13"/>
                    </a:lnTo>
                    <a:lnTo>
                      <a:pt x="27" y="22"/>
                    </a:lnTo>
                    <a:lnTo>
                      <a:pt x="18" y="22"/>
                    </a:lnTo>
                    <a:lnTo>
                      <a:pt x="13" y="22"/>
                    </a:lnTo>
                    <a:lnTo>
                      <a:pt x="9" y="35"/>
                    </a:lnTo>
                    <a:lnTo>
                      <a:pt x="4" y="35"/>
                    </a:lnTo>
                    <a:lnTo>
                      <a:pt x="0" y="49"/>
                    </a:lnTo>
                    <a:lnTo>
                      <a:pt x="9" y="62"/>
                    </a:lnTo>
                    <a:lnTo>
                      <a:pt x="18" y="62"/>
                    </a:lnTo>
                    <a:lnTo>
                      <a:pt x="22" y="67"/>
                    </a:lnTo>
                    <a:close/>
                    <a:moveTo>
                      <a:pt x="40" y="116"/>
                    </a:moveTo>
                    <a:lnTo>
                      <a:pt x="36" y="125"/>
                    </a:lnTo>
                    <a:lnTo>
                      <a:pt x="27" y="125"/>
                    </a:lnTo>
                    <a:lnTo>
                      <a:pt x="27" y="129"/>
                    </a:lnTo>
                    <a:lnTo>
                      <a:pt x="31" y="129"/>
                    </a:lnTo>
                    <a:lnTo>
                      <a:pt x="31" y="143"/>
                    </a:lnTo>
                    <a:lnTo>
                      <a:pt x="36" y="143"/>
                    </a:lnTo>
                    <a:lnTo>
                      <a:pt x="36" y="147"/>
                    </a:lnTo>
                    <a:lnTo>
                      <a:pt x="31" y="147"/>
                    </a:lnTo>
                    <a:lnTo>
                      <a:pt x="31" y="156"/>
                    </a:lnTo>
                    <a:lnTo>
                      <a:pt x="36" y="161"/>
                    </a:lnTo>
                    <a:lnTo>
                      <a:pt x="40" y="161"/>
                    </a:lnTo>
                    <a:lnTo>
                      <a:pt x="45" y="156"/>
                    </a:lnTo>
                    <a:lnTo>
                      <a:pt x="45" y="156"/>
                    </a:lnTo>
                    <a:lnTo>
                      <a:pt x="49" y="143"/>
                    </a:lnTo>
                    <a:lnTo>
                      <a:pt x="45" y="134"/>
                    </a:lnTo>
                    <a:lnTo>
                      <a:pt x="49" y="129"/>
                    </a:lnTo>
                    <a:lnTo>
                      <a:pt x="49" y="120"/>
                    </a:lnTo>
                    <a:lnTo>
                      <a:pt x="40" y="116"/>
                    </a:lnTo>
                    <a:close/>
                    <a:moveTo>
                      <a:pt x="125" y="174"/>
                    </a:moveTo>
                    <a:lnTo>
                      <a:pt x="120" y="174"/>
                    </a:lnTo>
                    <a:lnTo>
                      <a:pt x="107" y="174"/>
                    </a:lnTo>
                    <a:lnTo>
                      <a:pt x="98" y="170"/>
                    </a:lnTo>
                    <a:lnTo>
                      <a:pt x="89" y="174"/>
                    </a:lnTo>
                    <a:lnTo>
                      <a:pt x="85" y="178"/>
                    </a:lnTo>
                    <a:lnTo>
                      <a:pt x="85" y="187"/>
                    </a:lnTo>
                    <a:lnTo>
                      <a:pt x="89" y="187"/>
                    </a:lnTo>
                    <a:lnTo>
                      <a:pt x="94" y="187"/>
                    </a:lnTo>
                    <a:lnTo>
                      <a:pt x="103" y="196"/>
                    </a:lnTo>
                    <a:lnTo>
                      <a:pt x="112" y="196"/>
                    </a:lnTo>
                    <a:lnTo>
                      <a:pt x="116" y="201"/>
                    </a:lnTo>
                    <a:lnTo>
                      <a:pt x="125" y="205"/>
                    </a:lnTo>
                    <a:lnTo>
                      <a:pt x="125" y="201"/>
                    </a:lnTo>
                    <a:lnTo>
                      <a:pt x="125" y="187"/>
                    </a:lnTo>
                    <a:lnTo>
                      <a:pt x="129" y="178"/>
                    </a:lnTo>
                    <a:lnTo>
                      <a:pt x="129" y="174"/>
                    </a:lnTo>
                    <a:lnTo>
                      <a:pt x="125" y="17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9" name="Freeform 181"/>
              <p:cNvSpPr>
                <a:spLocks/>
              </p:cNvSpPr>
              <p:nvPr/>
            </p:nvSpPr>
            <p:spPr bwMode="gray">
              <a:xfrm>
                <a:off x="5310358" y="3353645"/>
                <a:ext cx="179556" cy="107750"/>
              </a:xfrm>
              <a:custGeom>
                <a:avLst/>
                <a:gdLst/>
                <a:ahLst/>
                <a:cxnLst>
                  <a:cxn ang="0">
                    <a:pos x="5" y="49"/>
                  </a:cxn>
                  <a:cxn ang="0">
                    <a:pos x="9" y="49"/>
                  </a:cxn>
                  <a:cxn ang="0">
                    <a:pos x="18" y="45"/>
                  </a:cxn>
                  <a:cxn ang="0">
                    <a:pos x="23" y="49"/>
                  </a:cxn>
                  <a:cxn ang="0">
                    <a:pos x="32" y="45"/>
                  </a:cxn>
                  <a:cxn ang="0">
                    <a:pos x="49" y="49"/>
                  </a:cxn>
                  <a:cxn ang="0">
                    <a:pos x="58" y="45"/>
                  </a:cxn>
                  <a:cxn ang="0">
                    <a:pos x="63" y="49"/>
                  </a:cxn>
                  <a:cxn ang="0">
                    <a:pos x="67" y="54"/>
                  </a:cxn>
                  <a:cxn ang="0">
                    <a:pos x="81" y="67"/>
                  </a:cxn>
                  <a:cxn ang="0">
                    <a:pos x="94" y="63"/>
                  </a:cxn>
                  <a:cxn ang="0">
                    <a:pos x="99" y="58"/>
                  </a:cxn>
                  <a:cxn ang="0">
                    <a:pos x="103" y="49"/>
                  </a:cxn>
                  <a:cxn ang="0">
                    <a:pos x="103" y="49"/>
                  </a:cxn>
                  <a:cxn ang="0">
                    <a:pos x="103" y="40"/>
                  </a:cxn>
                  <a:cxn ang="0">
                    <a:pos x="103" y="22"/>
                  </a:cxn>
                  <a:cxn ang="0">
                    <a:pos x="108" y="18"/>
                  </a:cxn>
                  <a:cxn ang="0">
                    <a:pos x="103" y="13"/>
                  </a:cxn>
                  <a:cxn ang="0">
                    <a:pos x="99" y="13"/>
                  </a:cxn>
                  <a:cxn ang="0">
                    <a:pos x="90" y="9"/>
                  </a:cxn>
                  <a:cxn ang="0">
                    <a:pos x="85" y="9"/>
                  </a:cxn>
                  <a:cxn ang="0">
                    <a:pos x="76" y="5"/>
                  </a:cxn>
                  <a:cxn ang="0">
                    <a:pos x="67" y="0"/>
                  </a:cxn>
                  <a:cxn ang="0">
                    <a:pos x="54" y="5"/>
                  </a:cxn>
                  <a:cxn ang="0">
                    <a:pos x="54" y="18"/>
                  </a:cxn>
                  <a:cxn ang="0">
                    <a:pos x="49" y="22"/>
                  </a:cxn>
                  <a:cxn ang="0">
                    <a:pos x="41" y="27"/>
                  </a:cxn>
                  <a:cxn ang="0">
                    <a:pos x="32" y="22"/>
                  </a:cxn>
                  <a:cxn ang="0">
                    <a:pos x="32" y="18"/>
                  </a:cxn>
                  <a:cxn ang="0">
                    <a:pos x="27" y="9"/>
                  </a:cxn>
                  <a:cxn ang="0">
                    <a:pos x="23" y="5"/>
                  </a:cxn>
                  <a:cxn ang="0">
                    <a:pos x="14" y="9"/>
                  </a:cxn>
                  <a:cxn ang="0">
                    <a:pos x="9" y="13"/>
                  </a:cxn>
                  <a:cxn ang="0">
                    <a:pos x="9" y="22"/>
                  </a:cxn>
                  <a:cxn ang="0">
                    <a:pos x="0" y="31"/>
                  </a:cxn>
                  <a:cxn ang="0">
                    <a:pos x="5" y="49"/>
                  </a:cxn>
                </a:cxnLst>
                <a:rect l="0" t="0" r="r" b="b"/>
                <a:pathLst>
                  <a:path w="108" h="67">
                    <a:moveTo>
                      <a:pt x="5" y="49"/>
                    </a:moveTo>
                    <a:lnTo>
                      <a:pt x="9" y="49"/>
                    </a:lnTo>
                    <a:lnTo>
                      <a:pt x="18" y="45"/>
                    </a:lnTo>
                    <a:lnTo>
                      <a:pt x="23" y="49"/>
                    </a:lnTo>
                    <a:lnTo>
                      <a:pt x="32" y="45"/>
                    </a:lnTo>
                    <a:lnTo>
                      <a:pt x="49" y="49"/>
                    </a:lnTo>
                    <a:lnTo>
                      <a:pt x="58" y="45"/>
                    </a:lnTo>
                    <a:lnTo>
                      <a:pt x="63" y="49"/>
                    </a:lnTo>
                    <a:lnTo>
                      <a:pt x="67" y="54"/>
                    </a:lnTo>
                    <a:lnTo>
                      <a:pt x="81" y="67"/>
                    </a:lnTo>
                    <a:lnTo>
                      <a:pt x="94" y="63"/>
                    </a:lnTo>
                    <a:lnTo>
                      <a:pt x="99" y="58"/>
                    </a:lnTo>
                    <a:lnTo>
                      <a:pt x="103" y="49"/>
                    </a:lnTo>
                    <a:lnTo>
                      <a:pt x="103" y="49"/>
                    </a:lnTo>
                    <a:lnTo>
                      <a:pt x="103" y="40"/>
                    </a:lnTo>
                    <a:lnTo>
                      <a:pt x="103" y="22"/>
                    </a:lnTo>
                    <a:lnTo>
                      <a:pt x="108" y="18"/>
                    </a:lnTo>
                    <a:lnTo>
                      <a:pt x="103" y="13"/>
                    </a:lnTo>
                    <a:lnTo>
                      <a:pt x="99" y="13"/>
                    </a:lnTo>
                    <a:lnTo>
                      <a:pt x="90" y="9"/>
                    </a:lnTo>
                    <a:lnTo>
                      <a:pt x="85" y="9"/>
                    </a:lnTo>
                    <a:lnTo>
                      <a:pt x="76" y="5"/>
                    </a:lnTo>
                    <a:lnTo>
                      <a:pt x="67" y="0"/>
                    </a:lnTo>
                    <a:lnTo>
                      <a:pt x="54" y="5"/>
                    </a:lnTo>
                    <a:lnTo>
                      <a:pt x="54" y="18"/>
                    </a:lnTo>
                    <a:lnTo>
                      <a:pt x="49" y="22"/>
                    </a:lnTo>
                    <a:lnTo>
                      <a:pt x="41" y="27"/>
                    </a:lnTo>
                    <a:lnTo>
                      <a:pt x="32" y="22"/>
                    </a:lnTo>
                    <a:lnTo>
                      <a:pt x="32" y="18"/>
                    </a:lnTo>
                    <a:lnTo>
                      <a:pt x="27" y="9"/>
                    </a:lnTo>
                    <a:lnTo>
                      <a:pt x="23" y="5"/>
                    </a:lnTo>
                    <a:lnTo>
                      <a:pt x="14" y="9"/>
                    </a:lnTo>
                    <a:lnTo>
                      <a:pt x="9" y="13"/>
                    </a:lnTo>
                    <a:lnTo>
                      <a:pt x="9" y="22"/>
                    </a:lnTo>
                    <a:lnTo>
                      <a:pt x="0" y="31"/>
                    </a:lnTo>
                    <a:lnTo>
                      <a:pt x="5" y="4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0" name="Freeform 182"/>
              <p:cNvSpPr>
                <a:spLocks/>
              </p:cNvSpPr>
              <p:nvPr/>
            </p:nvSpPr>
            <p:spPr bwMode="gray">
              <a:xfrm>
                <a:off x="5310358" y="3426014"/>
                <a:ext cx="141318" cy="99709"/>
              </a:xfrm>
              <a:custGeom>
                <a:avLst/>
                <a:gdLst/>
                <a:ahLst/>
                <a:cxnLst>
                  <a:cxn ang="0">
                    <a:pos x="5" y="4"/>
                  </a:cxn>
                  <a:cxn ang="0">
                    <a:pos x="0" y="4"/>
                  </a:cxn>
                  <a:cxn ang="0">
                    <a:pos x="5" y="18"/>
                  </a:cxn>
                  <a:cxn ang="0">
                    <a:pos x="5" y="22"/>
                  </a:cxn>
                  <a:cxn ang="0">
                    <a:pos x="9" y="22"/>
                  </a:cxn>
                  <a:cxn ang="0">
                    <a:pos x="9" y="27"/>
                  </a:cxn>
                  <a:cxn ang="0">
                    <a:pos x="23" y="31"/>
                  </a:cxn>
                  <a:cxn ang="0">
                    <a:pos x="32" y="31"/>
                  </a:cxn>
                  <a:cxn ang="0">
                    <a:pos x="32" y="35"/>
                  </a:cxn>
                  <a:cxn ang="0">
                    <a:pos x="32" y="49"/>
                  </a:cxn>
                  <a:cxn ang="0">
                    <a:pos x="41" y="58"/>
                  </a:cxn>
                  <a:cxn ang="0">
                    <a:pos x="41" y="62"/>
                  </a:cxn>
                  <a:cxn ang="0">
                    <a:pos x="49" y="53"/>
                  </a:cxn>
                  <a:cxn ang="0">
                    <a:pos x="58" y="58"/>
                  </a:cxn>
                  <a:cxn ang="0">
                    <a:pos x="63" y="53"/>
                  </a:cxn>
                  <a:cxn ang="0">
                    <a:pos x="67" y="58"/>
                  </a:cxn>
                  <a:cxn ang="0">
                    <a:pos x="67" y="49"/>
                  </a:cxn>
                  <a:cxn ang="0">
                    <a:pos x="72" y="44"/>
                  </a:cxn>
                  <a:cxn ang="0">
                    <a:pos x="76" y="35"/>
                  </a:cxn>
                  <a:cxn ang="0">
                    <a:pos x="81" y="31"/>
                  </a:cxn>
                  <a:cxn ang="0">
                    <a:pos x="81" y="31"/>
                  </a:cxn>
                  <a:cxn ang="0">
                    <a:pos x="85" y="31"/>
                  </a:cxn>
                  <a:cxn ang="0">
                    <a:pos x="81" y="27"/>
                  </a:cxn>
                  <a:cxn ang="0">
                    <a:pos x="81" y="27"/>
                  </a:cxn>
                  <a:cxn ang="0">
                    <a:pos x="81" y="22"/>
                  </a:cxn>
                  <a:cxn ang="0">
                    <a:pos x="67" y="9"/>
                  </a:cxn>
                  <a:cxn ang="0">
                    <a:pos x="63" y="4"/>
                  </a:cxn>
                  <a:cxn ang="0">
                    <a:pos x="58" y="0"/>
                  </a:cxn>
                  <a:cxn ang="0">
                    <a:pos x="49" y="4"/>
                  </a:cxn>
                  <a:cxn ang="0">
                    <a:pos x="32" y="0"/>
                  </a:cxn>
                  <a:cxn ang="0">
                    <a:pos x="23" y="4"/>
                  </a:cxn>
                  <a:cxn ang="0">
                    <a:pos x="18" y="0"/>
                  </a:cxn>
                  <a:cxn ang="0">
                    <a:pos x="9" y="4"/>
                  </a:cxn>
                  <a:cxn ang="0">
                    <a:pos x="5" y="4"/>
                  </a:cxn>
                </a:cxnLst>
                <a:rect l="0" t="0" r="r" b="b"/>
                <a:pathLst>
                  <a:path w="85" h="62">
                    <a:moveTo>
                      <a:pt x="5" y="4"/>
                    </a:moveTo>
                    <a:lnTo>
                      <a:pt x="0" y="4"/>
                    </a:lnTo>
                    <a:lnTo>
                      <a:pt x="5" y="18"/>
                    </a:lnTo>
                    <a:lnTo>
                      <a:pt x="5" y="22"/>
                    </a:lnTo>
                    <a:lnTo>
                      <a:pt x="9" y="22"/>
                    </a:lnTo>
                    <a:lnTo>
                      <a:pt x="9" y="27"/>
                    </a:lnTo>
                    <a:lnTo>
                      <a:pt x="23" y="31"/>
                    </a:lnTo>
                    <a:lnTo>
                      <a:pt x="32" y="31"/>
                    </a:lnTo>
                    <a:lnTo>
                      <a:pt x="32" y="35"/>
                    </a:lnTo>
                    <a:lnTo>
                      <a:pt x="32" y="49"/>
                    </a:lnTo>
                    <a:lnTo>
                      <a:pt x="41" y="58"/>
                    </a:lnTo>
                    <a:lnTo>
                      <a:pt x="41" y="62"/>
                    </a:lnTo>
                    <a:lnTo>
                      <a:pt x="49" y="53"/>
                    </a:lnTo>
                    <a:lnTo>
                      <a:pt x="58" y="58"/>
                    </a:lnTo>
                    <a:lnTo>
                      <a:pt x="63" y="53"/>
                    </a:lnTo>
                    <a:lnTo>
                      <a:pt x="67" y="58"/>
                    </a:lnTo>
                    <a:lnTo>
                      <a:pt x="67" y="49"/>
                    </a:lnTo>
                    <a:lnTo>
                      <a:pt x="72" y="44"/>
                    </a:lnTo>
                    <a:lnTo>
                      <a:pt x="76" y="35"/>
                    </a:lnTo>
                    <a:lnTo>
                      <a:pt x="81" y="31"/>
                    </a:lnTo>
                    <a:lnTo>
                      <a:pt x="81" y="31"/>
                    </a:lnTo>
                    <a:lnTo>
                      <a:pt x="85" y="31"/>
                    </a:lnTo>
                    <a:lnTo>
                      <a:pt x="81" y="27"/>
                    </a:lnTo>
                    <a:lnTo>
                      <a:pt x="81" y="27"/>
                    </a:lnTo>
                    <a:lnTo>
                      <a:pt x="81" y="22"/>
                    </a:lnTo>
                    <a:lnTo>
                      <a:pt x="67" y="9"/>
                    </a:lnTo>
                    <a:lnTo>
                      <a:pt x="63" y="4"/>
                    </a:lnTo>
                    <a:lnTo>
                      <a:pt x="58" y="0"/>
                    </a:lnTo>
                    <a:lnTo>
                      <a:pt x="49" y="4"/>
                    </a:lnTo>
                    <a:lnTo>
                      <a:pt x="32" y="0"/>
                    </a:lnTo>
                    <a:lnTo>
                      <a:pt x="23" y="4"/>
                    </a:lnTo>
                    <a:lnTo>
                      <a:pt x="18" y="0"/>
                    </a:lnTo>
                    <a:lnTo>
                      <a:pt x="9" y="4"/>
                    </a:lnTo>
                    <a:lnTo>
                      <a:pt x="5" y="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1" name="Freeform 183"/>
              <p:cNvSpPr>
                <a:spLocks/>
              </p:cNvSpPr>
              <p:nvPr/>
            </p:nvSpPr>
            <p:spPr bwMode="gray">
              <a:xfrm>
                <a:off x="4961221" y="3670462"/>
                <a:ext cx="14963" cy="20907"/>
              </a:xfrm>
              <a:custGeom>
                <a:avLst/>
                <a:gdLst/>
                <a:ahLst/>
                <a:cxnLst>
                  <a:cxn ang="0">
                    <a:pos x="0" y="13"/>
                  </a:cxn>
                  <a:cxn ang="0">
                    <a:pos x="0" y="9"/>
                  </a:cxn>
                  <a:cxn ang="0">
                    <a:pos x="0" y="0"/>
                  </a:cxn>
                  <a:cxn ang="0">
                    <a:pos x="5" y="0"/>
                  </a:cxn>
                  <a:cxn ang="0">
                    <a:pos x="5" y="4"/>
                  </a:cxn>
                  <a:cxn ang="0">
                    <a:pos x="9" y="9"/>
                  </a:cxn>
                  <a:cxn ang="0">
                    <a:pos x="9" y="13"/>
                  </a:cxn>
                  <a:cxn ang="0">
                    <a:pos x="5" y="13"/>
                  </a:cxn>
                  <a:cxn ang="0">
                    <a:pos x="0" y="13"/>
                  </a:cxn>
                </a:cxnLst>
                <a:rect l="0" t="0" r="r" b="b"/>
                <a:pathLst>
                  <a:path w="9" h="13">
                    <a:moveTo>
                      <a:pt x="0" y="13"/>
                    </a:moveTo>
                    <a:lnTo>
                      <a:pt x="0" y="9"/>
                    </a:lnTo>
                    <a:lnTo>
                      <a:pt x="0" y="0"/>
                    </a:lnTo>
                    <a:lnTo>
                      <a:pt x="5" y="0"/>
                    </a:lnTo>
                    <a:lnTo>
                      <a:pt x="5" y="4"/>
                    </a:lnTo>
                    <a:lnTo>
                      <a:pt x="9" y="9"/>
                    </a:lnTo>
                    <a:lnTo>
                      <a:pt x="9" y="13"/>
                    </a:lnTo>
                    <a:lnTo>
                      <a:pt x="5" y="13"/>
                    </a:lnTo>
                    <a:lnTo>
                      <a:pt x="0" y="13"/>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2" name="Freeform 184"/>
              <p:cNvSpPr>
                <a:spLocks/>
              </p:cNvSpPr>
              <p:nvPr/>
            </p:nvSpPr>
            <p:spPr bwMode="gray">
              <a:xfrm>
                <a:off x="5451676" y="3734791"/>
                <a:ext cx="74815" cy="93276"/>
              </a:xfrm>
              <a:custGeom>
                <a:avLst/>
                <a:gdLst/>
                <a:ahLst/>
                <a:cxnLst>
                  <a:cxn ang="0">
                    <a:pos x="0" y="0"/>
                  </a:cxn>
                  <a:cxn ang="0">
                    <a:pos x="14" y="18"/>
                  </a:cxn>
                  <a:cxn ang="0">
                    <a:pos x="18" y="27"/>
                  </a:cxn>
                  <a:cxn ang="0">
                    <a:pos x="23" y="40"/>
                  </a:cxn>
                  <a:cxn ang="0">
                    <a:pos x="18" y="58"/>
                  </a:cxn>
                  <a:cxn ang="0">
                    <a:pos x="27" y="58"/>
                  </a:cxn>
                  <a:cxn ang="0">
                    <a:pos x="31" y="54"/>
                  </a:cxn>
                  <a:cxn ang="0">
                    <a:pos x="31" y="49"/>
                  </a:cxn>
                  <a:cxn ang="0">
                    <a:pos x="31" y="40"/>
                  </a:cxn>
                  <a:cxn ang="0">
                    <a:pos x="36" y="45"/>
                  </a:cxn>
                  <a:cxn ang="0">
                    <a:pos x="36" y="40"/>
                  </a:cxn>
                  <a:cxn ang="0">
                    <a:pos x="40" y="40"/>
                  </a:cxn>
                  <a:cxn ang="0">
                    <a:pos x="45" y="40"/>
                  </a:cxn>
                  <a:cxn ang="0">
                    <a:pos x="45" y="31"/>
                  </a:cxn>
                  <a:cxn ang="0">
                    <a:pos x="40" y="22"/>
                  </a:cxn>
                  <a:cxn ang="0">
                    <a:pos x="40" y="13"/>
                  </a:cxn>
                  <a:cxn ang="0">
                    <a:pos x="27" y="4"/>
                  </a:cxn>
                  <a:cxn ang="0">
                    <a:pos x="23" y="4"/>
                  </a:cxn>
                  <a:cxn ang="0">
                    <a:pos x="18" y="0"/>
                  </a:cxn>
                  <a:cxn ang="0">
                    <a:pos x="14" y="4"/>
                  </a:cxn>
                  <a:cxn ang="0">
                    <a:pos x="14" y="0"/>
                  </a:cxn>
                  <a:cxn ang="0">
                    <a:pos x="0" y="0"/>
                  </a:cxn>
                </a:cxnLst>
                <a:rect l="0" t="0" r="r" b="b"/>
                <a:pathLst>
                  <a:path w="45" h="58">
                    <a:moveTo>
                      <a:pt x="0" y="0"/>
                    </a:moveTo>
                    <a:lnTo>
                      <a:pt x="14" y="18"/>
                    </a:lnTo>
                    <a:lnTo>
                      <a:pt x="18" y="27"/>
                    </a:lnTo>
                    <a:lnTo>
                      <a:pt x="23" y="40"/>
                    </a:lnTo>
                    <a:lnTo>
                      <a:pt x="18" y="58"/>
                    </a:lnTo>
                    <a:lnTo>
                      <a:pt x="27" y="58"/>
                    </a:lnTo>
                    <a:lnTo>
                      <a:pt x="31" y="54"/>
                    </a:lnTo>
                    <a:lnTo>
                      <a:pt x="31" y="49"/>
                    </a:lnTo>
                    <a:lnTo>
                      <a:pt x="31" y="40"/>
                    </a:lnTo>
                    <a:lnTo>
                      <a:pt x="36" y="45"/>
                    </a:lnTo>
                    <a:lnTo>
                      <a:pt x="36" y="40"/>
                    </a:lnTo>
                    <a:lnTo>
                      <a:pt x="40" y="40"/>
                    </a:lnTo>
                    <a:lnTo>
                      <a:pt x="45" y="40"/>
                    </a:lnTo>
                    <a:lnTo>
                      <a:pt x="45" y="31"/>
                    </a:lnTo>
                    <a:lnTo>
                      <a:pt x="40" y="22"/>
                    </a:lnTo>
                    <a:lnTo>
                      <a:pt x="40" y="13"/>
                    </a:lnTo>
                    <a:lnTo>
                      <a:pt x="27" y="4"/>
                    </a:lnTo>
                    <a:lnTo>
                      <a:pt x="23" y="4"/>
                    </a:lnTo>
                    <a:lnTo>
                      <a:pt x="18" y="0"/>
                    </a:lnTo>
                    <a:lnTo>
                      <a:pt x="14" y="4"/>
                    </a:lnTo>
                    <a:lnTo>
                      <a:pt x="14" y="0"/>
                    </a:lnTo>
                    <a:lnTo>
                      <a:pt x="0" y="0"/>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3" name="Freeform 185"/>
              <p:cNvSpPr>
                <a:spLocks/>
              </p:cNvSpPr>
              <p:nvPr/>
            </p:nvSpPr>
            <p:spPr bwMode="gray">
              <a:xfrm>
                <a:off x="4894719" y="3540198"/>
                <a:ext cx="96429" cy="101317"/>
              </a:xfrm>
              <a:custGeom>
                <a:avLst/>
                <a:gdLst/>
                <a:ahLst/>
                <a:cxnLst>
                  <a:cxn ang="0">
                    <a:pos x="45" y="63"/>
                  </a:cxn>
                  <a:cxn ang="0">
                    <a:pos x="40" y="63"/>
                  </a:cxn>
                  <a:cxn ang="0">
                    <a:pos x="40" y="58"/>
                  </a:cxn>
                  <a:cxn ang="0">
                    <a:pos x="36" y="54"/>
                  </a:cxn>
                  <a:cxn ang="0">
                    <a:pos x="27" y="54"/>
                  </a:cxn>
                  <a:cxn ang="0">
                    <a:pos x="18" y="45"/>
                  </a:cxn>
                  <a:cxn ang="0">
                    <a:pos x="14" y="54"/>
                  </a:cxn>
                  <a:cxn ang="0">
                    <a:pos x="9" y="54"/>
                  </a:cxn>
                  <a:cxn ang="0">
                    <a:pos x="0" y="54"/>
                  </a:cxn>
                  <a:cxn ang="0">
                    <a:pos x="0" y="49"/>
                  </a:cxn>
                  <a:cxn ang="0">
                    <a:pos x="5" y="49"/>
                  </a:cxn>
                  <a:cxn ang="0">
                    <a:pos x="5" y="49"/>
                  </a:cxn>
                  <a:cxn ang="0">
                    <a:pos x="5" y="49"/>
                  </a:cxn>
                  <a:cxn ang="0">
                    <a:pos x="0" y="45"/>
                  </a:cxn>
                  <a:cxn ang="0">
                    <a:pos x="5" y="40"/>
                  </a:cxn>
                  <a:cxn ang="0">
                    <a:pos x="14" y="45"/>
                  </a:cxn>
                  <a:cxn ang="0">
                    <a:pos x="14" y="40"/>
                  </a:cxn>
                  <a:cxn ang="0">
                    <a:pos x="9" y="40"/>
                  </a:cxn>
                  <a:cxn ang="0">
                    <a:pos x="5" y="40"/>
                  </a:cxn>
                  <a:cxn ang="0">
                    <a:pos x="14" y="36"/>
                  </a:cxn>
                  <a:cxn ang="0">
                    <a:pos x="18" y="27"/>
                  </a:cxn>
                  <a:cxn ang="0">
                    <a:pos x="27" y="9"/>
                  </a:cxn>
                  <a:cxn ang="0">
                    <a:pos x="27" y="9"/>
                  </a:cxn>
                  <a:cxn ang="0">
                    <a:pos x="31" y="9"/>
                  </a:cxn>
                  <a:cxn ang="0">
                    <a:pos x="36" y="5"/>
                  </a:cxn>
                  <a:cxn ang="0">
                    <a:pos x="40" y="0"/>
                  </a:cxn>
                  <a:cxn ang="0">
                    <a:pos x="54" y="0"/>
                  </a:cxn>
                  <a:cxn ang="0">
                    <a:pos x="54" y="0"/>
                  </a:cxn>
                  <a:cxn ang="0">
                    <a:pos x="54" y="9"/>
                  </a:cxn>
                  <a:cxn ang="0">
                    <a:pos x="58" y="9"/>
                  </a:cxn>
                  <a:cxn ang="0">
                    <a:pos x="54" y="18"/>
                  </a:cxn>
                  <a:cxn ang="0">
                    <a:pos x="54" y="18"/>
                  </a:cxn>
                  <a:cxn ang="0">
                    <a:pos x="54" y="36"/>
                  </a:cxn>
                  <a:cxn ang="0">
                    <a:pos x="49" y="36"/>
                  </a:cxn>
                  <a:cxn ang="0">
                    <a:pos x="40" y="40"/>
                  </a:cxn>
                  <a:cxn ang="0">
                    <a:pos x="40" y="45"/>
                  </a:cxn>
                  <a:cxn ang="0">
                    <a:pos x="45" y="49"/>
                  </a:cxn>
                  <a:cxn ang="0">
                    <a:pos x="40" y="58"/>
                  </a:cxn>
                  <a:cxn ang="0">
                    <a:pos x="45" y="63"/>
                  </a:cxn>
                </a:cxnLst>
                <a:rect l="0" t="0" r="r" b="b"/>
                <a:pathLst>
                  <a:path w="58" h="63">
                    <a:moveTo>
                      <a:pt x="45" y="63"/>
                    </a:moveTo>
                    <a:lnTo>
                      <a:pt x="40" y="63"/>
                    </a:lnTo>
                    <a:lnTo>
                      <a:pt x="40" y="58"/>
                    </a:lnTo>
                    <a:lnTo>
                      <a:pt x="36" y="54"/>
                    </a:lnTo>
                    <a:lnTo>
                      <a:pt x="27" y="54"/>
                    </a:lnTo>
                    <a:lnTo>
                      <a:pt x="18" y="45"/>
                    </a:lnTo>
                    <a:lnTo>
                      <a:pt x="14" y="54"/>
                    </a:lnTo>
                    <a:lnTo>
                      <a:pt x="9" y="54"/>
                    </a:lnTo>
                    <a:lnTo>
                      <a:pt x="0" y="54"/>
                    </a:lnTo>
                    <a:lnTo>
                      <a:pt x="0" y="49"/>
                    </a:lnTo>
                    <a:lnTo>
                      <a:pt x="5" y="49"/>
                    </a:lnTo>
                    <a:lnTo>
                      <a:pt x="5" y="49"/>
                    </a:lnTo>
                    <a:lnTo>
                      <a:pt x="5" y="49"/>
                    </a:lnTo>
                    <a:lnTo>
                      <a:pt x="0" y="45"/>
                    </a:lnTo>
                    <a:lnTo>
                      <a:pt x="5" y="40"/>
                    </a:lnTo>
                    <a:lnTo>
                      <a:pt x="14" y="45"/>
                    </a:lnTo>
                    <a:lnTo>
                      <a:pt x="14" y="40"/>
                    </a:lnTo>
                    <a:lnTo>
                      <a:pt x="9" y="40"/>
                    </a:lnTo>
                    <a:lnTo>
                      <a:pt x="5" y="40"/>
                    </a:lnTo>
                    <a:lnTo>
                      <a:pt x="14" y="36"/>
                    </a:lnTo>
                    <a:lnTo>
                      <a:pt x="18" y="27"/>
                    </a:lnTo>
                    <a:lnTo>
                      <a:pt x="27" y="9"/>
                    </a:lnTo>
                    <a:lnTo>
                      <a:pt x="27" y="9"/>
                    </a:lnTo>
                    <a:lnTo>
                      <a:pt x="31" y="9"/>
                    </a:lnTo>
                    <a:lnTo>
                      <a:pt x="36" y="5"/>
                    </a:lnTo>
                    <a:lnTo>
                      <a:pt x="40" y="0"/>
                    </a:lnTo>
                    <a:lnTo>
                      <a:pt x="54" y="0"/>
                    </a:lnTo>
                    <a:lnTo>
                      <a:pt x="54" y="0"/>
                    </a:lnTo>
                    <a:lnTo>
                      <a:pt x="54" y="9"/>
                    </a:lnTo>
                    <a:lnTo>
                      <a:pt x="58" y="9"/>
                    </a:lnTo>
                    <a:lnTo>
                      <a:pt x="54" y="18"/>
                    </a:lnTo>
                    <a:lnTo>
                      <a:pt x="54" y="18"/>
                    </a:lnTo>
                    <a:lnTo>
                      <a:pt x="54" y="36"/>
                    </a:lnTo>
                    <a:lnTo>
                      <a:pt x="49" y="36"/>
                    </a:lnTo>
                    <a:lnTo>
                      <a:pt x="40" y="40"/>
                    </a:lnTo>
                    <a:lnTo>
                      <a:pt x="40" y="45"/>
                    </a:lnTo>
                    <a:lnTo>
                      <a:pt x="45" y="49"/>
                    </a:lnTo>
                    <a:lnTo>
                      <a:pt x="40" y="58"/>
                    </a:lnTo>
                    <a:lnTo>
                      <a:pt x="45" y="63"/>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4" name="Freeform 186"/>
              <p:cNvSpPr>
                <a:spLocks noEditPoints="1"/>
              </p:cNvSpPr>
              <p:nvPr/>
            </p:nvSpPr>
            <p:spPr bwMode="gray">
              <a:xfrm>
                <a:off x="4939608" y="2605829"/>
                <a:ext cx="616809" cy="747817"/>
              </a:xfrm>
              <a:custGeom>
                <a:avLst/>
                <a:gdLst/>
                <a:ahLst/>
                <a:cxnLst>
                  <a:cxn ang="0">
                    <a:pos x="98" y="416"/>
                  </a:cxn>
                  <a:cxn ang="0">
                    <a:pos x="98" y="349"/>
                  </a:cxn>
                  <a:cxn ang="0">
                    <a:pos x="103" y="277"/>
                  </a:cxn>
                  <a:cxn ang="0">
                    <a:pos x="125" y="259"/>
                  </a:cxn>
                  <a:cxn ang="0">
                    <a:pos x="143" y="215"/>
                  </a:cxn>
                  <a:cxn ang="0">
                    <a:pos x="161" y="157"/>
                  </a:cxn>
                  <a:cxn ang="0">
                    <a:pos x="188" y="130"/>
                  </a:cxn>
                  <a:cxn ang="0">
                    <a:pos x="210" y="103"/>
                  </a:cxn>
                  <a:cxn ang="0">
                    <a:pos x="228" y="90"/>
                  </a:cxn>
                  <a:cxn ang="0">
                    <a:pos x="272" y="108"/>
                  </a:cxn>
                  <a:cxn ang="0">
                    <a:pos x="308" y="58"/>
                  </a:cxn>
                  <a:cxn ang="0">
                    <a:pos x="339" y="67"/>
                  </a:cxn>
                  <a:cxn ang="0">
                    <a:pos x="344" y="90"/>
                  </a:cxn>
                  <a:cxn ang="0">
                    <a:pos x="362" y="76"/>
                  </a:cxn>
                  <a:cxn ang="0">
                    <a:pos x="357" y="49"/>
                  </a:cxn>
                  <a:cxn ang="0">
                    <a:pos x="348" y="18"/>
                  </a:cxn>
                  <a:cxn ang="0">
                    <a:pos x="335" y="14"/>
                  </a:cxn>
                  <a:cxn ang="0">
                    <a:pos x="335" y="5"/>
                  </a:cxn>
                  <a:cxn ang="0">
                    <a:pos x="308" y="32"/>
                  </a:cxn>
                  <a:cxn ang="0">
                    <a:pos x="281" y="49"/>
                  </a:cxn>
                  <a:cxn ang="0">
                    <a:pos x="272" y="18"/>
                  </a:cxn>
                  <a:cxn ang="0">
                    <a:pos x="259" y="54"/>
                  </a:cxn>
                  <a:cxn ang="0">
                    <a:pos x="228" y="45"/>
                  </a:cxn>
                  <a:cxn ang="0">
                    <a:pos x="214" y="76"/>
                  </a:cxn>
                  <a:cxn ang="0">
                    <a:pos x="179" y="67"/>
                  </a:cxn>
                  <a:cxn ang="0">
                    <a:pos x="179" y="81"/>
                  </a:cxn>
                  <a:cxn ang="0">
                    <a:pos x="161" y="125"/>
                  </a:cxn>
                  <a:cxn ang="0">
                    <a:pos x="147" y="143"/>
                  </a:cxn>
                  <a:cxn ang="0">
                    <a:pos x="147" y="157"/>
                  </a:cxn>
                  <a:cxn ang="0">
                    <a:pos x="134" y="166"/>
                  </a:cxn>
                  <a:cxn ang="0">
                    <a:pos x="121" y="192"/>
                  </a:cxn>
                  <a:cxn ang="0">
                    <a:pos x="98" y="233"/>
                  </a:cxn>
                  <a:cxn ang="0">
                    <a:pos x="89" y="255"/>
                  </a:cxn>
                  <a:cxn ang="0">
                    <a:pos x="76" y="277"/>
                  </a:cxn>
                  <a:cxn ang="0">
                    <a:pos x="67" y="295"/>
                  </a:cxn>
                  <a:cxn ang="0">
                    <a:pos x="40" y="309"/>
                  </a:cxn>
                  <a:cxn ang="0">
                    <a:pos x="4" y="358"/>
                  </a:cxn>
                  <a:cxn ang="0">
                    <a:pos x="13" y="376"/>
                  </a:cxn>
                  <a:cxn ang="0">
                    <a:pos x="0" y="425"/>
                  </a:cxn>
                  <a:cxn ang="0">
                    <a:pos x="27" y="452"/>
                  </a:cxn>
                  <a:cxn ang="0">
                    <a:pos x="49" y="456"/>
                  </a:cxn>
                  <a:cxn ang="0">
                    <a:pos x="71" y="425"/>
                  </a:cxn>
                  <a:cxn ang="0">
                    <a:pos x="89" y="429"/>
                  </a:cxn>
                  <a:cxn ang="0">
                    <a:pos x="125" y="125"/>
                  </a:cxn>
                  <a:cxn ang="0">
                    <a:pos x="134" y="116"/>
                  </a:cxn>
                  <a:cxn ang="0">
                    <a:pos x="112" y="139"/>
                  </a:cxn>
                  <a:cxn ang="0">
                    <a:pos x="161" y="94"/>
                  </a:cxn>
                  <a:cxn ang="0">
                    <a:pos x="156" y="90"/>
                  </a:cxn>
                  <a:cxn ang="0">
                    <a:pos x="138" y="90"/>
                  </a:cxn>
                  <a:cxn ang="0">
                    <a:pos x="138" y="108"/>
                  </a:cxn>
                  <a:cxn ang="0">
                    <a:pos x="192" y="67"/>
                  </a:cxn>
                  <a:cxn ang="0">
                    <a:pos x="205" y="58"/>
                  </a:cxn>
                  <a:cxn ang="0">
                    <a:pos x="192" y="54"/>
                  </a:cxn>
                  <a:cxn ang="0">
                    <a:pos x="192" y="67"/>
                  </a:cxn>
                  <a:cxn ang="0">
                    <a:pos x="255" y="36"/>
                  </a:cxn>
                  <a:cxn ang="0">
                    <a:pos x="264" y="14"/>
                  </a:cxn>
                  <a:cxn ang="0">
                    <a:pos x="241" y="27"/>
                  </a:cxn>
                </a:cxnLst>
                <a:rect l="0" t="0" r="r" b="b"/>
                <a:pathLst>
                  <a:path w="371" h="465">
                    <a:moveTo>
                      <a:pt x="89" y="434"/>
                    </a:moveTo>
                    <a:lnTo>
                      <a:pt x="98" y="438"/>
                    </a:lnTo>
                    <a:lnTo>
                      <a:pt x="98" y="425"/>
                    </a:lnTo>
                    <a:lnTo>
                      <a:pt x="98" y="416"/>
                    </a:lnTo>
                    <a:lnTo>
                      <a:pt x="107" y="407"/>
                    </a:lnTo>
                    <a:lnTo>
                      <a:pt x="103" y="380"/>
                    </a:lnTo>
                    <a:lnTo>
                      <a:pt x="112" y="367"/>
                    </a:lnTo>
                    <a:lnTo>
                      <a:pt x="98" y="349"/>
                    </a:lnTo>
                    <a:lnTo>
                      <a:pt x="98" y="304"/>
                    </a:lnTo>
                    <a:lnTo>
                      <a:pt x="103" y="300"/>
                    </a:lnTo>
                    <a:lnTo>
                      <a:pt x="98" y="295"/>
                    </a:lnTo>
                    <a:lnTo>
                      <a:pt x="103" y="277"/>
                    </a:lnTo>
                    <a:lnTo>
                      <a:pt x="112" y="273"/>
                    </a:lnTo>
                    <a:lnTo>
                      <a:pt x="121" y="277"/>
                    </a:lnTo>
                    <a:lnTo>
                      <a:pt x="130" y="273"/>
                    </a:lnTo>
                    <a:lnTo>
                      <a:pt x="125" y="259"/>
                    </a:lnTo>
                    <a:lnTo>
                      <a:pt x="134" y="233"/>
                    </a:lnTo>
                    <a:lnTo>
                      <a:pt x="134" y="215"/>
                    </a:lnTo>
                    <a:lnTo>
                      <a:pt x="138" y="210"/>
                    </a:lnTo>
                    <a:lnTo>
                      <a:pt x="143" y="215"/>
                    </a:lnTo>
                    <a:lnTo>
                      <a:pt x="147" y="206"/>
                    </a:lnTo>
                    <a:lnTo>
                      <a:pt x="143" y="197"/>
                    </a:lnTo>
                    <a:lnTo>
                      <a:pt x="165" y="175"/>
                    </a:lnTo>
                    <a:lnTo>
                      <a:pt x="161" y="157"/>
                    </a:lnTo>
                    <a:lnTo>
                      <a:pt x="165" y="143"/>
                    </a:lnTo>
                    <a:lnTo>
                      <a:pt x="174" y="130"/>
                    </a:lnTo>
                    <a:lnTo>
                      <a:pt x="183" y="134"/>
                    </a:lnTo>
                    <a:lnTo>
                      <a:pt x="188" y="130"/>
                    </a:lnTo>
                    <a:lnTo>
                      <a:pt x="183" y="116"/>
                    </a:lnTo>
                    <a:lnTo>
                      <a:pt x="188" y="112"/>
                    </a:lnTo>
                    <a:lnTo>
                      <a:pt x="210" y="116"/>
                    </a:lnTo>
                    <a:lnTo>
                      <a:pt x="210" y="103"/>
                    </a:lnTo>
                    <a:lnTo>
                      <a:pt x="214" y="94"/>
                    </a:lnTo>
                    <a:lnTo>
                      <a:pt x="223" y="94"/>
                    </a:lnTo>
                    <a:lnTo>
                      <a:pt x="219" y="90"/>
                    </a:lnTo>
                    <a:lnTo>
                      <a:pt x="228" y="90"/>
                    </a:lnTo>
                    <a:lnTo>
                      <a:pt x="228" y="85"/>
                    </a:lnTo>
                    <a:lnTo>
                      <a:pt x="237" y="85"/>
                    </a:lnTo>
                    <a:lnTo>
                      <a:pt x="250" y="108"/>
                    </a:lnTo>
                    <a:lnTo>
                      <a:pt x="272" y="108"/>
                    </a:lnTo>
                    <a:lnTo>
                      <a:pt x="281" y="112"/>
                    </a:lnTo>
                    <a:lnTo>
                      <a:pt x="295" y="99"/>
                    </a:lnTo>
                    <a:lnTo>
                      <a:pt x="295" y="76"/>
                    </a:lnTo>
                    <a:lnTo>
                      <a:pt x="308" y="58"/>
                    </a:lnTo>
                    <a:lnTo>
                      <a:pt x="326" y="54"/>
                    </a:lnTo>
                    <a:lnTo>
                      <a:pt x="331" y="63"/>
                    </a:lnTo>
                    <a:lnTo>
                      <a:pt x="339" y="63"/>
                    </a:lnTo>
                    <a:lnTo>
                      <a:pt x="339" y="67"/>
                    </a:lnTo>
                    <a:lnTo>
                      <a:pt x="335" y="85"/>
                    </a:lnTo>
                    <a:lnTo>
                      <a:pt x="331" y="90"/>
                    </a:lnTo>
                    <a:lnTo>
                      <a:pt x="331" y="94"/>
                    </a:lnTo>
                    <a:lnTo>
                      <a:pt x="344" y="90"/>
                    </a:lnTo>
                    <a:lnTo>
                      <a:pt x="353" y="76"/>
                    </a:lnTo>
                    <a:lnTo>
                      <a:pt x="353" y="67"/>
                    </a:lnTo>
                    <a:lnTo>
                      <a:pt x="353" y="67"/>
                    </a:lnTo>
                    <a:lnTo>
                      <a:pt x="362" y="76"/>
                    </a:lnTo>
                    <a:lnTo>
                      <a:pt x="366" y="63"/>
                    </a:lnTo>
                    <a:lnTo>
                      <a:pt x="339" y="49"/>
                    </a:lnTo>
                    <a:lnTo>
                      <a:pt x="335" y="45"/>
                    </a:lnTo>
                    <a:lnTo>
                      <a:pt x="357" y="49"/>
                    </a:lnTo>
                    <a:lnTo>
                      <a:pt x="366" y="36"/>
                    </a:lnTo>
                    <a:lnTo>
                      <a:pt x="371" y="36"/>
                    </a:lnTo>
                    <a:lnTo>
                      <a:pt x="371" y="27"/>
                    </a:lnTo>
                    <a:lnTo>
                      <a:pt x="348" y="18"/>
                    </a:lnTo>
                    <a:lnTo>
                      <a:pt x="344" y="18"/>
                    </a:lnTo>
                    <a:lnTo>
                      <a:pt x="348" y="9"/>
                    </a:lnTo>
                    <a:lnTo>
                      <a:pt x="344" y="5"/>
                    </a:lnTo>
                    <a:lnTo>
                      <a:pt x="335" y="14"/>
                    </a:lnTo>
                    <a:lnTo>
                      <a:pt x="331" y="32"/>
                    </a:lnTo>
                    <a:lnTo>
                      <a:pt x="326" y="27"/>
                    </a:lnTo>
                    <a:lnTo>
                      <a:pt x="331" y="18"/>
                    </a:lnTo>
                    <a:lnTo>
                      <a:pt x="335" y="5"/>
                    </a:lnTo>
                    <a:lnTo>
                      <a:pt x="335" y="5"/>
                    </a:lnTo>
                    <a:lnTo>
                      <a:pt x="326" y="0"/>
                    </a:lnTo>
                    <a:lnTo>
                      <a:pt x="317" y="5"/>
                    </a:lnTo>
                    <a:lnTo>
                      <a:pt x="308" y="32"/>
                    </a:lnTo>
                    <a:lnTo>
                      <a:pt x="304" y="9"/>
                    </a:lnTo>
                    <a:lnTo>
                      <a:pt x="295" y="27"/>
                    </a:lnTo>
                    <a:lnTo>
                      <a:pt x="286" y="49"/>
                    </a:lnTo>
                    <a:lnTo>
                      <a:pt x="281" y="49"/>
                    </a:lnTo>
                    <a:lnTo>
                      <a:pt x="286" y="32"/>
                    </a:lnTo>
                    <a:lnTo>
                      <a:pt x="295" y="9"/>
                    </a:lnTo>
                    <a:lnTo>
                      <a:pt x="277" y="5"/>
                    </a:lnTo>
                    <a:lnTo>
                      <a:pt x="272" y="18"/>
                    </a:lnTo>
                    <a:lnTo>
                      <a:pt x="277" y="23"/>
                    </a:lnTo>
                    <a:lnTo>
                      <a:pt x="268" y="27"/>
                    </a:lnTo>
                    <a:lnTo>
                      <a:pt x="259" y="41"/>
                    </a:lnTo>
                    <a:lnTo>
                      <a:pt x="259" y="54"/>
                    </a:lnTo>
                    <a:lnTo>
                      <a:pt x="250" y="54"/>
                    </a:lnTo>
                    <a:lnTo>
                      <a:pt x="250" y="41"/>
                    </a:lnTo>
                    <a:lnTo>
                      <a:pt x="237" y="41"/>
                    </a:lnTo>
                    <a:lnTo>
                      <a:pt x="228" y="45"/>
                    </a:lnTo>
                    <a:lnTo>
                      <a:pt x="237" y="54"/>
                    </a:lnTo>
                    <a:lnTo>
                      <a:pt x="228" y="58"/>
                    </a:lnTo>
                    <a:lnTo>
                      <a:pt x="223" y="54"/>
                    </a:lnTo>
                    <a:lnTo>
                      <a:pt x="214" y="76"/>
                    </a:lnTo>
                    <a:lnTo>
                      <a:pt x="214" y="58"/>
                    </a:lnTo>
                    <a:lnTo>
                      <a:pt x="197" y="67"/>
                    </a:lnTo>
                    <a:lnTo>
                      <a:pt x="192" y="76"/>
                    </a:lnTo>
                    <a:lnTo>
                      <a:pt x="179" y="67"/>
                    </a:lnTo>
                    <a:lnTo>
                      <a:pt x="170" y="76"/>
                    </a:lnTo>
                    <a:lnTo>
                      <a:pt x="165" y="85"/>
                    </a:lnTo>
                    <a:lnTo>
                      <a:pt x="170" y="90"/>
                    </a:lnTo>
                    <a:lnTo>
                      <a:pt x="179" y="81"/>
                    </a:lnTo>
                    <a:lnTo>
                      <a:pt x="179" y="99"/>
                    </a:lnTo>
                    <a:lnTo>
                      <a:pt x="165" y="108"/>
                    </a:lnTo>
                    <a:lnTo>
                      <a:pt x="161" y="116"/>
                    </a:lnTo>
                    <a:lnTo>
                      <a:pt x="161" y="125"/>
                    </a:lnTo>
                    <a:lnTo>
                      <a:pt x="152" y="121"/>
                    </a:lnTo>
                    <a:lnTo>
                      <a:pt x="138" y="134"/>
                    </a:lnTo>
                    <a:lnTo>
                      <a:pt x="138" y="148"/>
                    </a:lnTo>
                    <a:lnTo>
                      <a:pt x="147" y="143"/>
                    </a:lnTo>
                    <a:lnTo>
                      <a:pt x="147" y="152"/>
                    </a:lnTo>
                    <a:lnTo>
                      <a:pt x="138" y="152"/>
                    </a:lnTo>
                    <a:lnTo>
                      <a:pt x="130" y="161"/>
                    </a:lnTo>
                    <a:lnTo>
                      <a:pt x="147" y="157"/>
                    </a:lnTo>
                    <a:lnTo>
                      <a:pt x="152" y="161"/>
                    </a:lnTo>
                    <a:lnTo>
                      <a:pt x="152" y="166"/>
                    </a:lnTo>
                    <a:lnTo>
                      <a:pt x="143" y="161"/>
                    </a:lnTo>
                    <a:lnTo>
                      <a:pt x="134" y="166"/>
                    </a:lnTo>
                    <a:lnTo>
                      <a:pt x="134" y="170"/>
                    </a:lnTo>
                    <a:lnTo>
                      <a:pt x="125" y="170"/>
                    </a:lnTo>
                    <a:lnTo>
                      <a:pt x="116" y="184"/>
                    </a:lnTo>
                    <a:lnTo>
                      <a:pt x="121" y="192"/>
                    </a:lnTo>
                    <a:lnTo>
                      <a:pt x="112" y="197"/>
                    </a:lnTo>
                    <a:lnTo>
                      <a:pt x="116" y="206"/>
                    </a:lnTo>
                    <a:lnTo>
                      <a:pt x="107" y="215"/>
                    </a:lnTo>
                    <a:lnTo>
                      <a:pt x="98" y="233"/>
                    </a:lnTo>
                    <a:lnTo>
                      <a:pt x="98" y="233"/>
                    </a:lnTo>
                    <a:lnTo>
                      <a:pt x="103" y="246"/>
                    </a:lnTo>
                    <a:lnTo>
                      <a:pt x="98" y="242"/>
                    </a:lnTo>
                    <a:lnTo>
                      <a:pt x="89" y="255"/>
                    </a:lnTo>
                    <a:lnTo>
                      <a:pt x="94" y="255"/>
                    </a:lnTo>
                    <a:lnTo>
                      <a:pt x="94" y="264"/>
                    </a:lnTo>
                    <a:lnTo>
                      <a:pt x="80" y="264"/>
                    </a:lnTo>
                    <a:lnTo>
                      <a:pt x="76" y="277"/>
                    </a:lnTo>
                    <a:lnTo>
                      <a:pt x="71" y="286"/>
                    </a:lnTo>
                    <a:lnTo>
                      <a:pt x="80" y="295"/>
                    </a:lnTo>
                    <a:lnTo>
                      <a:pt x="76" y="300"/>
                    </a:lnTo>
                    <a:lnTo>
                      <a:pt x="67" y="295"/>
                    </a:lnTo>
                    <a:lnTo>
                      <a:pt x="58" y="282"/>
                    </a:lnTo>
                    <a:lnTo>
                      <a:pt x="49" y="295"/>
                    </a:lnTo>
                    <a:lnTo>
                      <a:pt x="49" y="313"/>
                    </a:lnTo>
                    <a:lnTo>
                      <a:pt x="40" y="309"/>
                    </a:lnTo>
                    <a:lnTo>
                      <a:pt x="18" y="327"/>
                    </a:lnTo>
                    <a:lnTo>
                      <a:pt x="4" y="335"/>
                    </a:lnTo>
                    <a:lnTo>
                      <a:pt x="0" y="349"/>
                    </a:lnTo>
                    <a:lnTo>
                      <a:pt x="4" y="358"/>
                    </a:lnTo>
                    <a:lnTo>
                      <a:pt x="13" y="358"/>
                    </a:lnTo>
                    <a:lnTo>
                      <a:pt x="4" y="362"/>
                    </a:lnTo>
                    <a:lnTo>
                      <a:pt x="9" y="371"/>
                    </a:lnTo>
                    <a:lnTo>
                      <a:pt x="13" y="376"/>
                    </a:lnTo>
                    <a:lnTo>
                      <a:pt x="4" y="376"/>
                    </a:lnTo>
                    <a:lnTo>
                      <a:pt x="0" y="398"/>
                    </a:lnTo>
                    <a:lnTo>
                      <a:pt x="4" y="402"/>
                    </a:lnTo>
                    <a:lnTo>
                      <a:pt x="0" y="425"/>
                    </a:lnTo>
                    <a:lnTo>
                      <a:pt x="9" y="434"/>
                    </a:lnTo>
                    <a:lnTo>
                      <a:pt x="13" y="447"/>
                    </a:lnTo>
                    <a:lnTo>
                      <a:pt x="18" y="452"/>
                    </a:lnTo>
                    <a:lnTo>
                      <a:pt x="27" y="452"/>
                    </a:lnTo>
                    <a:lnTo>
                      <a:pt x="27" y="461"/>
                    </a:lnTo>
                    <a:lnTo>
                      <a:pt x="36" y="465"/>
                    </a:lnTo>
                    <a:lnTo>
                      <a:pt x="45" y="461"/>
                    </a:lnTo>
                    <a:lnTo>
                      <a:pt x="49" y="456"/>
                    </a:lnTo>
                    <a:lnTo>
                      <a:pt x="54" y="456"/>
                    </a:lnTo>
                    <a:lnTo>
                      <a:pt x="63" y="438"/>
                    </a:lnTo>
                    <a:lnTo>
                      <a:pt x="67" y="429"/>
                    </a:lnTo>
                    <a:lnTo>
                      <a:pt x="71" y="425"/>
                    </a:lnTo>
                    <a:lnTo>
                      <a:pt x="76" y="420"/>
                    </a:lnTo>
                    <a:lnTo>
                      <a:pt x="80" y="420"/>
                    </a:lnTo>
                    <a:lnTo>
                      <a:pt x="80" y="429"/>
                    </a:lnTo>
                    <a:lnTo>
                      <a:pt x="89" y="429"/>
                    </a:lnTo>
                    <a:lnTo>
                      <a:pt x="89" y="434"/>
                    </a:lnTo>
                    <a:close/>
                    <a:moveTo>
                      <a:pt x="112" y="139"/>
                    </a:moveTo>
                    <a:lnTo>
                      <a:pt x="121" y="130"/>
                    </a:lnTo>
                    <a:lnTo>
                      <a:pt x="125" y="125"/>
                    </a:lnTo>
                    <a:lnTo>
                      <a:pt x="130" y="125"/>
                    </a:lnTo>
                    <a:lnTo>
                      <a:pt x="138" y="121"/>
                    </a:lnTo>
                    <a:lnTo>
                      <a:pt x="138" y="112"/>
                    </a:lnTo>
                    <a:lnTo>
                      <a:pt x="134" y="116"/>
                    </a:lnTo>
                    <a:lnTo>
                      <a:pt x="130" y="121"/>
                    </a:lnTo>
                    <a:lnTo>
                      <a:pt x="125" y="121"/>
                    </a:lnTo>
                    <a:lnTo>
                      <a:pt x="112" y="130"/>
                    </a:lnTo>
                    <a:lnTo>
                      <a:pt x="112" y="139"/>
                    </a:lnTo>
                    <a:close/>
                    <a:moveTo>
                      <a:pt x="152" y="116"/>
                    </a:moveTo>
                    <a:lnTo>
                      <a:pt x="161" y="108"/>
                    </a:lnTo>
                    <a:lnTo>
                      <a:pt x="165" y="99"/>
                    </a:lnTo>
                    <a:lnTo>
                      <a:pt x="161" y="94"/>
                    </a:lnTo>
                    <a:lnTo>
                      <a:pt x="156" y="94"/>
                    </a:lnTo>
                    <a:lnTo>
                      <a:pt x="152" y="103"/>
                    </a:lnTo>
                    <a:lnTo>
                      <a:pt x="152" y="94"/>
                    </a:lnTo>
                    <a:lnTo>
                      <a:pt x="156" y="90"/>
                    </a:lnTo>
                    <a:lnTo>
                      <a:pt x="156" y="76"/>
                    </a:lnTo>
                    <a:lnTo>
                      <a:pt x="147" y="90"/>
                    </a:lnTo>
                    <a:lnTo>
                      <a:pt x="143" y="103"/>
                    </a:lnTo>
                    <a:lnTo>
                      <a:pt x="138" y="90"/>
                    </a:lnTo>
                    <a:lnTo>
                      <a:pt x="138" y="99"/>
                    </a:lnTo>
                    <a:lnTo>
                      <a:pt x="134" y="99"/>
                    </a:lnTo>
                    <a:lnTo>
                      <a:pt x="130" y="108"/>
                    </a:lnTo>
                    <a:lnTo>
                      <a:pt x="138" y="108"/>
                    </a:lnTo>
                    <a:lnTo>
                      <a:pt x="147" y="103"/>
                    </a:lnTo>
                    <a:lnTo>
                      <a:pt x="143" y="116"/>
                    </a:lnTo>
                    <a:lnTo>
                      <a:pt x="152" y="116"/>
                    </a:lnTo>
                    <a:close/>
                    <a:moveTo>
                      <a:pt x="192" y="67"/>
                    </a:moveTo>
                    <a:lnTo>
                      <a:pt x="197" y="63"/>
                    </a:lnTo>
                    <a:lnTo>
                      <a:pt x="201" y="58"/>
                    </a:lnTo>
                    <a:lnTo>
                      <a:pt x="205" y="58"/>
                    </a:lnTo>
                    <a:lnTo>
                      <a:pt x="205" y="58"/>
                    </a:lnTo>
                    <a:lnTo>
                      <a:pt x="210" y="49"/>
                    </a:lnTo>
                    <a:lnTo>
                      <a:pt x="205" y="54"/>
                    </a:lnTo>
                    <a:lnTo>
                      <a:pt x="201" y="49"/>
                    </a:lnTo>
                    <a:lnTo>
                      <a:pt x="192" y="54"/>
                    </a:lnTo>
                    <a:lnTo>
                      <a:pt x="192" y="63"/>
                    </a:lnTo>
                    <a:lnTo>
                      <a:pt x="188" y="58"/>
                    </a:lnTo>
                    <a:lnTo>
                      <a:pt x="183" y="67"/>
                    </a:lnTo>
                    <a:lnTo>
                      <a:pt x="192" y="67"/>
                    </a:lnTo>
                    <a:close/>
                    <a:moveTo>
                      <a:pt x="241" y="27"/>
                    </a:moveTo>
                    <a:lnTo>
                      <a:pt x="246" y="32"/>
                    </a:lnTo>
                    <a:lnTo>
                      <a:pt x="259" y="27"/>
                    </a:lnTo>
                    <a:lnTo>
                      <a:pt x="255" y="36"/>
                    </a:lnTo>
                    <a:lnTo>
                      <a:pt x="259" y="41"/>
                    </a:lnTo>
                    <a:lnTo>
                      <a:pt x="264" y="27"/>
                    </a:lnTo>
                    <a:lnTo>
                      <a:pt x="259" y="27"/>
                    </a:lnTo>
                    <a:lnTo>
                      <a:pt x="264" y="14"/>
                    </a:lnTo>
                    <a:lnTo>
                      <a:pt x="259" y="14"/>
                    </a:lnTo>
                    <a:lnTo>
                      <a:pt x="259" y="18"/>
                    </a:lnTo>
                    <a:lnTo>
                      <a:pt x="250" y="18"/>
                    </a:lnTo>
                    <a:lnTo>
                      <a:pt x="241" y="27"/>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5" name="Freeform 187"/>
              <p:cNvSpPr>
                <a:spLocks/>
              </p:cNvSpPr>
              <p:nvPr/>
            </p:nvSpPr>
            <p:spPr bwMode="gray">
              <a:xfrm>
                <a:off x="5147428" y="3482302"/>
                <a:ext cx="244395" cy="223541"/>
              </a:xfrm>
              <a:custGeom>
                <a:avLst/>
                <a:gdLst/>
                <a:ahLst/>
                <a:cxnLst>
                  <a:cxn ang="0">
                    <a:pos x="13" y="99"/>
                  </a:cxn>
                  <a:cxn ang="0">
                    <a:pos x="13" y="90"/>
                  </a:cxn>
                  <a:cxn ang="0">
                    <a:pos x="9" y="85"/>
                  </a:cxn>
                  <a:cxn ang="0">
                    <a:pos x="9" y="72"/>
                  </a:cxn>
                  <a:cxn ang="0">
                    <a:pos x="9" y="59"/>
                  </a:cxn>
                  <a:cxn ang="0">
                    <a:pos x="0" y="50"/>
                  </a:cxn>
                  <a:cxn ang="0">
                    <a:pos x="0" y="36"/>
                  </a:cxn>
                  <a:cxn ang="0">
                    <a:pos x="0" y="27"/>
                  </a:cxn>
                  <a:cxn ang="0">
                    <a:pos x="5" y="27"/>
                  </a:cxn>
                  <a:cxn ang="0">
                    <a:pos x="9" y="36"/>
                  </a:cxn>
                  <a:cxn ang="0">
                    <a:pos x="9" y="27"/>
                  </a:cxn>
                  <a:cxn ang="0">
                    <a:pos x="13" y="23"/>
                  </a:cxn>
                  <a:cxn ang="0">
                    <a:pos x="22" y="14"/>
                  </a:cxn>
                  <a:cxn ang="0">
                    <a:pos x="36" y="14"/>
                  </a:cxn>
                  <a:cxn ang="0">
                    <a:pos x="40" y="5"/>
                  </a:cxn>
                  <a:cxn ang="0">
                    <a:pos x="49" y="0"/>
                  </a:cxn>
                  <a:cxn ang="0">
                    <a:pos x="58" y="0"/>
                  </a:cxn>
                  <a:cxn ang="0">
                    <a:pos x="72" y="0"/>
                  </a:cxn>
                  <a:cxn ang="0">
                    <a:pos x="72" y="5"/>
                  </a:cxn>
                  <a:cxn ang="0">
                    <a:pos x="63" y="5"/>
                  </a:cxn>
                  <a:cxn ang="0">
                    <a:pos x="67" y="9"/>
                  </a:cxn>
                  <a:cxn ang="0">
                    <a:pos x="76" y="5"/>
                  </a:cxn>
                  <a:cxn ang="0">
                    <a:pos x="76" y="14"/>
                  </a:cxn>
                  <a:cxn ang="0">
                    <a:pos x="80" y="9"/>
                  </a:cxn>
                  <a:cxn ang="0">
                    <a:pos x="89" y="9"/>
                  </a:cxn>
                  <a:cxn ang="0">
                    <a:pos x="107" y="14"/>
                  </a:cxn>
                  <a:cxn ang="0">
                    <a:pos x="130" y="14"/>
                  </a:cxn>
                  <a:cxn ang="0">
                    <a:pos x="139" y="23"/>
                  </a:cxn>
                  <a:cxn ang="0">
                    <a:pos x="139" y="27"/>
                  </a:cxn>
                  <a:cxn ang="0">
                    <a:pos x="143" y="41"/>
                  </a:cxn>
                  <a:cxn ang="0">
                    <a:pos x="147" y="50"/>
                  </a:cxn>
                  <a:cxn ang="0">
                    <a:pos x="147" y="59"/>
                  </a:cxn>
                  <a:cxn ang="0">
                    <a:pos x="134" y="63"/>
                  </a:cxn>
                  <a:cxn ang="0">
                    <a:pos x="139" y="72"/>
                  </a:cxn>
                  <a:cxn ang="0">
                    <a:pos x="139" y="81"/>
                  </a:cxn>
                  <a:cxn ang="0">
                    <a:pos x="139" y="85"/>
                  </a:cxn>
                  <a:cxn ang="0">
                    <a:pos x="143" y="99"/>
                  </a:cxn>
                  <a:cxn ang="0">
                    <a:pos x="143" y="108"/>
                  </a:cxn>
                  <a:cxn ang="0">
                    <a:pos x="147" y="112"/>
                  </a:cxn>
                  <a:cxn ang="0">
                    <a:pos x="143" y="117"/>
                  </a:cxn>
                  <a:cxn ang="0">
                    <a:pos x="134" y="121"/>
                  </a:cxn>
                  <a:cxn ang="0">
                    <a:pos x="125" y="135"/>
                  </a:cxn>
                  <a:cxn ang="0">
                    <a:pos x="130" y="139"/>
                  </a:cxn>
                  <a:cxn ang="0">
                    <a:pos x="125" y="139"/>
                  </a:cxn>
                  <a:cxn ang="0">
                    <a:pos x="112" y="130"/>
                  </a:cxn>
                  <a:cxn ang="0">
                    <a:pos x="98" y="135"/>
                  </a:cxn>
                  <a:cxn ang="0">
                    <a:pos x="94" y="130"/>
                  </a:cxn>
                  <a:cxn ang="0">
                    <a:pos x="89" y="139"/>
                  </a:cxn>
                  <a:cxn ang="0">
                    <a:pos x="80" y="130"/>
                  </a:cxn>
                  <a:cxn ang="0">
                    <a:pos x="72" y="135"/>
                  </a:cxn>
                  <a:cxn ang="0">
                    <a:pos x="67" y="130"/>
                  </a:cxn>
                  <a:cxn ang="0">
                    <a:pos x="67" y="121"/>
                  </a:cxn>
                  <a:cxn ang="0">
                    <a:pos x="58" y="121"/>
                  </a:cxn>
                  <a:cxn ang="0">
                    <a:pos x="54" y="112"/>
                  </a:cxn>
                  <a:cxn ang="0">
                    <a:pos x="45" y="108"/>
                  </a:cxn>
                  <a:cxn ang="0">
                    <a:pos x="40" y="117"/>
                  </a:cxn>
                  <a:cxn ang="0">
                    <a:pos x="31" y="112"/>
                  </a:cxn>
                  <a:cxn ang="0">
                    <a:pos x="36" y="108"/>
                  </a:cxn>
                  <a:cxn ang="0">
                    <a:pos x="27" y="108"/>
                  </a:cxn>
                  <a:cxn ang="0">
                    <a:pos x="22" y="99"/>
                  </a:cxn>
                  <a:cxn ang="0">
                    <a:pos x="18" y="103"/>
                  </a:cxn>
                  <a:cxn ang="0">
                    <a:pos x="13" y="99"/>
                  </a:cxn>
                </a:cxnLst>
                <a:rect l="0" t="0" r="r" b="b"/>
                <a:pathLst>
                  <a:path w="147" h="139">
                    <a:moveTo>
                      <a:pt x="13" y="99"/>
                    </a:moveTo>
                    <a:lnTo>
                      <a:pt x="13" y="90"/>
                    </a:lnTo>
                    <a:lnTo>
                      <a:pt x="9" y="85"/>
                    </a:lnTo>
                    <a:lnTo>
                      <a:pt x="9" y="72"/>
                    </a:lnTo>
                    <a:lnTo>
                      <a:pt x="9" y="59"/>
                    </a:lnTo>
                    <a:lnTo>
                      <a:pt x="0" y="50"/>
                    </a:lnTo>
                    <a:lnTo>
                      <a:pt x="0" y="36"/>
                    </a:lnTo>
                    <a:lnTo>
                      <a:pt x="0" y="27"/>
                    </a:lnTo>
                    <a:lnTo>
                      <a:pt x="5" y="27"/>
                    </a:lnTo>
                    <a:lnTo>
                      <a:pt x="9" y="36"/>
                    </a:lnTo>
                    <a:lnTo>
                      <a:pt x="9" y="27"/>
                    </a:lnTo>
                    <a:lnTo>
                      <a:pt x="13" y="23"/>
                    </a:lnTo>
                    <a:lnTo>
                      <a:pt x="22" y="14"/>
                    </a:lnTo>
                    <a:lnTo>
                      <a:pt x="36" y="14"/>
                    </a:lnTo>
                    <a:lnTo>
                      <a:pt x="40" y="5"/>
                    </a:lnTo>
                    <a:lnTo>
                      <a:pt x="49" y="0"/>
                    </a:lnTo>
                    <a:lnTo>
                      <a:pt x="58" y="0"/>
                    </a:lnTo>
                    <a:lnTo>
                      <a:pt x="72" y="0"/>
                    </a:lnTo>
                    <a:lnTo>
                      <a:pt x="72" y="5"/>
                    </a:lnTo>
                    <a:lnTo>
                      <a:pt x="63" y="5"/>
                    </a:lnTo>
                    <a:lnTo>
                      <a:pt x="67" y="9"/>
                    </a:lnTo>
                    <a:lnTo>
                      <a:pt x="76" y="5"/>
                    </a:lnTo>
                    <a:lnTo>
                      <a:pt x="76" y="14"/>
                    </a:lnTo>
                    <a:lnTo>
                      <a:pt x="80" y="9"/>
                    </a:lnTo>
                    <a:lnTo>
                      <a:pt x="89" y="9"/>
                    </a:lnTo>
                    <a:lnTo>
                      <a:pt x="107" y="14"/>
                    </a:lnTo>
                    <a:lnTo>
                      <a:pt x="130" y="14"/>
                    </a:lnTo>
                    <a:lnTo>
                      <a:pt x="139" y="23"/>
                    </a:lnTo>
                    <a:lnTo>
                      <a:pt x="139" y="27"/>
                    </a:lnTo>
                    <a:lnTo>
                      <a:pt x="143" y="41"/>
                    </a:lnTo>
                    <a:lnTo>
                      <a:pt x="147" y="50"/>
                    </a:lnTo>
                    <a:lnTo>
                      <a:pt x="147" y="59"/>
                    </a:lnTo>
                    <a:lnTo>
                      <a:pt x="134" y="63"/>
                    </a:lnTo>
                    <a:lnTo>
                      <a:pt x="139" y="72"/>
                    </a:lnTo>
                    <a:lnTo>
                      <a:pt x="139" y="81"/>
                    </a:lnTo>
                    <a:lnTo>
                      <a:pt x="139" y="85"/>
                    </a:lnTo>
                    <a:lnTo>
                      <a:pt x="143" y="99"/>
                    </a:lnTo>
                    <a:lnTo>
                      <a:pt x="143" y="108"/>
                    </a:lnTo>
                    <a:lnTo>
                      <a:pt x="147" y="112"/>
                    </a:lnTo>
                    <a:lnTo>
                      <a:pt x="143" y="117"/>
                    </a:lnTo>
                    <a:lnTo>
                      <a:pt x="134" y="121"/>
                    </a:lnTo>
                    <a:lnTo>
                      <a:pt x="125" y="135"/>
                    </a:lnTo>
                    <a:lnTo>
                      <a:pt x="130" y="139"/>
                    </a:lnTo>
                    <a:lnTo>
                      <a:pt x="125" y="139"/>
                    </a:lnTo>
                    <a:lnTo>
                      <a:pt x="112" y="130"/>
                    </a:lnTo>
                    <a:lnTo>
                      <a:pt x="98" y="135"/>
                    </a:lnTo>
                    <a:lnTo>
                      <a:pt x="94" y="130"/>
                    </a:lnTo>
                    <a:lnTo>
                      <a:pt x="89" y="139"/>
                    </a:lnTo>
                    <a:lnTo>
                      <a:pt x="80" y="130"/>
                    </a:lnTo>
                    <a:lnTo>
                      <a:pt x="72" y="135"/>
                    </a:lnTo>
                    <a:lnTo>
                      <a:pt x="67" y="130"/>
                    </a:lnTo>
                    <a:lnTo>
                      <a:pt x="67" y="121"/>
                    </a:lnTo>
                    <a:lnTo>
                      <a:pt x="58" y="121"/>
                    </a:lnTo>
                    <a:lnTo>
                      <a:pt x="54" y="112"/>
                    </a:lnTo>
                    <a:lnTo>
                      <a:pt x="45" y="108"/>
                    </a:lnTo>
                    <a:lnTo>
                      <a:pt x="40" y="117"/>
                    </a:lnTo>
                    <a:lnTo>
                      <a:pt x="31" y="112"/>
                    </a:lnTo>
                    <a:lnTo>
                      <a:pt x="36" y="108"/>
                    </a:lnTo>
                    <a:lnTo>
                      <a:pt x="27" y="108"/>
                    </a:lnTo>
                    <a:lnTo>
                      <a:pt x="22" y="99"/>
                    </a:lnTo>
                    <a:lnTo>
                      <a:pt x="18" y="103"/>
                    </a:lnTo>
                    <a:lnTo>
                      <a:pt x="13" y="99"/>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6" name="Freeform 188"/>
              <p:cNvSpPr>
                <a:spLocks noEditPoints="1"/>
              </p:cNvSpPr>
              <p:nvPr/>
            </p:nvSpPr>
            <p:spPr bwMode="gray">
              <a:xfrm>
                <a:off x="4412577" y="3935816"/>
                <a:ext cx="267672" cy="287870"/>
              </a:xfrm>
              <a:custGeom>
                <a:avLst/>
                <a:gdLst/>
                <a:ahLst/>
                <a:cxnLst>
                  <a:cxn ang="0">
                    <a:pos x="0" y="174"/>
                  </a:cxn>
                  <a:cxn ang="0">
                    <a:pos x="0" y="179"/>
                  </a:cxn>
                  <a:cxn ang="0">
                    <a:pos x="9" y="179"/>
                  </a:cxn>
                  <a:cxn ang="0">
                    <a:pos x="9" y="174"/>
                  </a:cxn>
                  <a:cxn ang="0">
                    <a:pos x="0" y="174"/>
                  </a:cxn>
                  <a:cxn ang="0">
                    <a:pos x="120" y="4"/>
                  </a:cxn>
                  <a:cxn ang="0">
                    <a:pos x="120" y="13"/>
                  </a:cxn>
                  <a:cxn ang="0">
                    <a:pos x="120" y="27"/>
                  </a:cxn>
                  <a:cxn ang="0">
                    <a:pos x="120" y="31"/>
                  </a:cxn>
                  <a:cxn ang="0">
                    <a:pos x="120" y="31"/>
                  </a:cxn>
                  <a:cxn ang="0">
                    <a:pos x="120" y="40"/>
                  </a:cxn>
                  <a:cxn ang="0">
                    <a:pos x="116" y="54"/>
                  </a:cxn>
                  <a:cxn ang="0">
                    <a:pos x="112" y="58"/>
                  </a:cxn>
                  <a:cxn ang="0">
                    <a:pos x="112" y="67"/>
                  </a:cxn>
                  <a:cxn ang="0">
                    <a:pos x="116" y="72"/>
                  </a:cxn>
                  <a:cxn ang="0">
                    <a:pos x="116" y="72"/>
                  </a:cxn>
                  <a:cxn ang="0">
                    <a:pos x="116" y="76"/>
                  </a:cxn>
                  <a:cxn ang="0">
                    <a:pos x="120" y="80"/>
                  </a:cxn>
                  <a:cxn ang="0">
                    <a:pos x="120" y="89"/>
                  </a:cxn>
                  <a:cxn ang="0">
                    <a:pos x="120" y="98"/>
                  </a:cxn>
                  <a:cxn ang="0">
                    <a:pos x="120" y="98"/>
                  </a:cxn>
                  <a:cxn ang="0">
                    <a:pos x="125" y="94"/>
                  </a:cxn>
                  <a:cxn ang="0">
                    <a:pos x="134" y="98"/>
                  </a:cxn>
                  <a:cxn ang="0">
                    <a:pos x="138" y="98"/>
                  </a:cxn>
                  <a:cxn ang="0">
                    <a:pos x="143" y="94"/>
                  </a:cxn>
                  <a:cxn ang="0">
                    <a:pos x="143" y="85"/>
                  </a:cxn>
                  <a:cxn ang="0">
                    <a:pos x="147" y="85"/>
                  </a:cxn>
                  <a:cxn ang="0">
                    <a:pos x="143" y="76"/>
                  </a:cxn>
                  <a:cxn ang="0">
                    <a:pos x="147" y="67"/>
                  </a:cxn>
                  <a:cxn ang="0">
                    <a:pos x="138" y="54"/>
                  </a:cxn>
                  <a:cxn ang="0">
                    <a:pos x="147" y="49"/>
                  </a:cxn>
                  <a:cxn ang="0">
                    <a:pos x="147" y="40"/>
                  </a:cxn>
                  <a:cxn ang="0">
                    <a:pos x="147" y="36"/>
                  </a:cxn>
                  <a:cxn ang="0">
                    <a:pos x="152" y="22"/>
                  </a:cxn>
                  <a:cxn ang="0">
                    <a:pos x="161" y="13"/>
                  </a:cxn>
                  <a:cxn ang="0">
                    <a:pos x="152" y="9"/>
                  </a:cxn>
                  <a:cxn ang="0">
                    <a:pos x="134" y="9"/>
                  </a:cxn>
                  <a:cxn ang="0">
                    <a:pos x="129" y="0"/>
                  </a:cxn>
                  <a:cxn ang="0">
                    <a:pos x="120" y="4"/>
                  </a:cxn>
                </a:cxnLst>
                <a:rect l="0" t="0" r="r" b="b"/>
                <a:pathLst>
                  <a:path w="161" h="179">
                    <a:moveTo>
                      <a:pt x="0" y="174"/>
                    </a:moveTo>
                    <a:lnTo>
                      <a:pt x="0" y="179"/>
                    </a:lnTo>
                    <a:lnTo>
                      <a:pt x="9" y="179"/>
                    </a:lnTo>
                    <a:lnTo>
                      <a:pt x="9" y="174"/>
                    </a:lnTo>
                    <a:lnTo>
                      <a:pt x="0" y="174"/>
                    </a:lnTo>
                    <a:close/>
                    <a:moveTo>
                      <a:pt x="120" y="4"/>
                    </a:moveTo>
                    <a:lnTo>
                      <a:pt x="120" y="13"/>
                    </a:lnTo>
                    <a:lnTo>
                      <a:pt x="120" y="27"/>
                    </a:lnTo>
                    <a:lnTo>
                      <a:pt x="120" y="31"/>
                    </a:lnTo>
                    <a:lnTo>
                      <a:pt x="120" y="31"/>
                    </a:lnTo>
                    <a:lnTo>
                      <a:pt x="120" y="40"/>
                    </a:lnTo>
                    <a:lnTo>
                      <a:pt x="116" y="54"/>
                    </a:lnTo>
                    <a:lnTo>
                      <a:pt x="112" y="58"/>
                    </a:lnTo>
                    <a:lnTo>
                      <a:pt x="112" y="67"/>
                    </a:lnTo>
                    <a:lnTo>
                      <a:pt x="116" y="72"/>
                    </a:lnTo>
                    <a:lnTo>
                      <a:pt x="116" y="72"/>
                    </a:lnTo>
                    <a:lnTo>
                      <a:pt x="116" y="76"/>
                    </a:lnTo>
                    <a:lnTo>
                      <a:pt x="120" y="80"/>
                    </a:lnTo>
                    <a:lnTo>
                      <a:pt x="120" y="89"/>
                    </a:lnTo>
                    <a:lnTo>
                      <a:pt x="120" y="98"/>
                    </a:lnTo>
                    <a:lnTo>
                      <a:pt x="120" y="98"/>
                    </a:lnTo>
                    <a:lnTo>
                      <a:pt x="125" y="94"/>
                    </a:lnTo>
                    <a:lnTo>
                      <a:pt x="134" y="98"/>
                    </a:lnTo>
                    <a:lnTo>
                      <a:pt x="138" y="98"/>
                    </a:lnTo>
                    <a:lnTo>
                      <a:pt x="143" y="94"/>
                    </a:lnTo>
                    <a:lnTo>
                      <a:pt x="143" y="85"/>
                    </a:lnTo>
                    <a:lnTo>
                      <a:pt x="147" y="85"/>
                    </a:lnTo>
                    <a:lnTo>
                      <a:pt x="143" y="76"/>
                    </a:lnTo>
                    <a:lnTo>
                      <a:pt x="147" y="67"/>
                    </a:lnTo>
                    <a:lnTo>
                      <a:pt x="138" y="54"/>
                    </a:lnTo>
                    <a:lnTo>
                      <a:pt x="147" y="49"/>
                    </a:lnTo>
                    <a:lnTo>
                      <a:pt x="147" y="40"/>
                    </a:lnTo>
                    <a:lnTo>
                      <a:pt x="147" y="36"/>
                    </a:lnTo>
                    <a:lnTo>
                      <a:pt x="152" y="22"/>
                    </a:lnTo>
                    <a:lnTo>
                      <a:pt x="161" y="13"/>
                    </a:lnTo>
                    <a:lnTo>
                      <a:pt x="152" y="9"/>
                    </a:lnTo>
                    <a:lnTo>
                      <a:pt x="134" y="9"/>
                    </a:lnTo>
                    <a:lnTo>
                      <a:pt x="129" y="0"/>
                    </a:lnTo>
                    <a:lnTo>
                      <a:pt x="120" y="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7" name="Freeform 189"/>
              <p:cNvSpPr>
                <a:spLocks/>
              </p:cNvSpPr>
              <p:nvPr/>
            </p:nvSpPr>
            <p:spPr bwMode="gray">
              <a:xfrm>
                <a:off x="5303708" y="3734791"/>
                <a:ext cx="214470" cy="157604"/>
              </a:xfrm>
              <a:custGeom>
                <a:avLst/>
                <a:gdLst/>
                <a:ahLst/>
                <a:cxnLst>
                  <a:cxn ang="0">
                    <a:pos x="0" y="45"/>
                  </a:cxn>
                  <a:cxn ang="0">
                    <a:pos x="4" y="54"/>
                  </a:cxn>
                  <a:cxn ang="0">
                    <a:pos x="4" y="62"/>
                  </a:cxn>
                  <a:cxn ang="0">
                    <a:pos x="13" y="71"/>
                  </a:cxn>
                  <a:cxn ang="0">
                    <a:pos x="22" y="76"/>
                  </a:cxn>
                  <a:cxn ang="0">
                    <a:pos x="27" y="76"/>
                  </a:cxn>
                  <a:cxn ang="0">
                    <a:pos x="27" y="80"/>
                  </a:cxn>
                  <a:cxn ang="0">
                    <a:pos x="31" y="80"/>
                  </a:cxn>
                  <a:cxn ang="0">
                    <a:pos x="36" y="80"/>
                  </a:cxn>
                  <a:cxn ang="0">
                    <a:pos x="36" y="89"/>
                  </a:cxn>
                  <a:cxn ang="0">
                    <a:pos x="49" y="94"/>
                  </a:cxn>
                  <a:cxn ang="0">
                    <a:pos x="62" y="98"/>
                  </a:cxn>
                  <a:cxn ang="0">
                    <a:pos x="76" y="98"/>
                  </a:cxn>
                  <a:cxn ang="0">
                    <a:pos x="85" y="89"/>
                  </a:cxn>
                  <a:cxn ang="0">
                    <a:pos x="98" y="85"/>
                  </a:cxn>
                  <a:cxn ang="0">
                    <a:pos x="116" y="94"/>
                  </a:cxn>
                  <a:cxn ang="0">
                    <a:pos x="116" y="85"/>
                  </a:cxn>
                  <a:cxn ang="0">
                    <a:pos x="120" y="80"/>
                  </a:cxn>
                  <a:cxn ang="0">
                    <a:pos x="120" y="67"/>
                  </a:cxn>
                  <a:cxn ang="0">
                    <a:pos x="120" y="71"/>
                  </a:cxn>
                  <a:cxn ang="0">
                    <a:pos x="129" y="71"/>
                  </a:cxn>
                  <a:cxn ang="0">
                    <a:pos x="129" y="62"/>
                  </a:cxn>
                  <a:cxn ang="0">
                    <a:pos x="125" y="62"/>
                  </a:cxn>
                  <a:cxn ang="0">
                    <a:pos x="116" y="67"/>
                  </a:cxn>
                  <a:cxn ang="0">
                    <a:pos x="112" y="62"/>
                  </a:cxn>
                  <a:cxn ang="0">
                    <a:pos x="107" y="58"/>
                  </a:cxn>
                  <a:cxn ang="0">
                    <a:pos x="112" y="40"/>
                  </a:cxn>
                  <a:cxn ang="0">
                    <a:pos x="107" y="27"/>
                  </a:cxn>
                  <a:cxn ang="0">
                    <a:pos x="103" y="18"/>
                  </a:cxn>
                  <a:cxn ang="0">
                    <a:pos x="89" y="0"/>
                  </a:cxn>
                  <a:cxn ang="0">
                    <a:pos x="67" y="9"/>
                  </a:cxn>
                  <a:cxn ang="0">
                    <a:pos x="40" y="4"/>
                  </a:cxn>
                  <a:cxn ang="0">
                    <a:pos x="36" y="9"/>
                  </a:cxn>
                  <a:cxn ang="0">
                    <a:pos x="36" y="13"/>
                  </a:cxn>
                  <a:cxn ang="0">
                    <a:pos x="22" y="18"/>
                  </a:cxn>
                  <a:cxn ang="0">
                    <a:pos x="13" y="36"/>
                  </a:cxn>
                  <a:cxn ang="0">
                    <a:pos x="13" y="40"/>
                  </a:cxn>
                  <a:cxn ang="0">
                    <a:pos x="4" y="45"/>
                  </a:cxn>
                  <a:cxn ang="0">
                    <a:pos x="0" y="45"/>
                  </a:cxn>
                </a:cxnLst>
                <a:rect l="0" t="0" r="r" b="b"/>
                <a:pathLst>
                  <a:path w="129" h="98">
                    <a:moveTo>
                      <a:pt x="0" y="45"/>
                    </a:moveTo>
                    <a:lnTo>
                      <a:pt x="4" y="54"/>
                    </a:lnTo>
                    <a:lnTo>
                      <a:pt x="4" y="62"/>
                    </a:lnTo>
                    <a:lnTo>
                      <a:pt x="13" y="71"/>
                    </a:lnTo>
                    <a:lnTo>
                      <a:pt x="22" y="76"/>
                    </a:lnTo>
                    <a:lnTo>
                      <a:pt x="27" y="76"/>
                    </a:lnTo>
                    <a:lnTo>
                      <a:pt x="27" y="80"/>
                    </a:lnTo>
                    <a:lnTo>
                      <a:pt x="31" y="80"/>
                    </a:lnTo>
                    <a:lnTo>
                      <a:pt x="36" y="80"/>
                    </a:lnTo>
                    <a:lnTo>
                      <a:pt x="36" y="89"/>
                    </a:lnTo>
                    <a:lnTo>
                      <a:pt x="49" y="94"/>
                    </a:lnTo>
                    <a:lnTo>
                      <a:pt x="62" y="98"/>
                    </a:lnTo>
                    <a:lnTo>
                      <a:pt x="76" y="98"/>
                    </a:lnTo>
                    <a:lnTo>
                      <a:pt x="85" y="89"/>
                    </a:lnTo>
                    <a:lnTo>
                      <a:pt x="98" y="85"/>
                    </a:lnTo>
                    <a:lnTo>
                      <a:pt x="116" y="94"/>
                    </a:lnTo>
                    <a:lnTo>
                      <a:pt x="116" y="85"/>
                    </a:lnTo>
                    <a:lnTo>
                      <a:pt x="120" y="80"/>
                    </a:lnTo>
                    <a:lnTo>
                      <a:pt x="120" y="67"/>
                    </a:lnTo>
                    <a:lnTo>
                      <a:pt x="120" y="71"/>
                    </a:lnTo>
                    <a:lnTo>
                      <a:pt x="129" y="71"/>
                    </a:lnTo>
                    <a:lnTo>
                      <a:pt x="129" y="62"/>
                    </a:lnTo>
                    <a:lnTo>
                      <a:pt x="125" y="62"/>
                    </a:lnTo>
                    <a:lnTo>
                      <a:pt x="116" y="67"/>
                    </a:lnTo>
                    <a:lnTo>
                      <a:pt x="112" y="62"/>
                    </a:lnTo>
                    <a:lnTo>
                      <a:pt x="107" y="58"/>
                    </a:lnTo>
                    <a:lnTo>
                      <a:pt x="112" y="40"/>
                    </a:lnTo>
                    <a:lnTo>
                      <a:pt x="107" y="27"/>
                    </a:lnTo>
                    <a:lnTo>
                      <a:pt x="103" y="18"/>
                    </a:lnTo>
                    <a:lnTo>
                      <a:pt x="89" y="0"/>
                    </a:lnTo>
                    <a:lnTo>
                      <a:pt x="67" y="9"/>
                    </a:lnTo>
                    <a:lnTo>
                      <a:pt x="40" y="4"/>
                    </a:lnTo>
                    <a:lnTo>
                      <a:pt x="36" y="9"/>
                    </a:lnTo>
                    <a:lnTo>
                      <a:pt x="36" y="13"/>
                    </a:lnTo>
                    <a:lnTo>
                      <a:pt x="22" y="18"/>
                    </a:lnTo>
                    <a:lnTo>
                      <a:pt x="13" y="36"/>
                    </a:lnTo>
                    <a:lnTo>
                      <a:pt x="13" y="40"/>
                    </a:lnTo>
                    <a:lnTo>
                      <a:pt x="4" y="45"/>
                    </a:lnTo>
                    <a:lnTo>
                      <a:pt x="0" y="4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8" name="Freeform 190"/>
              <p:cNvSpPr>
                <a:spLocks/>
              </p:cNvSpPr>
              <p:nvPr/>
            </p:nvSpPr>
            <p:spPr bwMode="gray">
              <a:xfrm>
                <a:off x="5213930" y="3691369"/>
                <a:ext cx="141318" cy="49855"/>
              </a:xfrm>
              <a:custGeom>
                <a:avLst/>
                <a:gdLst/>
                <a:ahLst/>
                <a:cxnLst>
                  <a:cxn ang="0">
                    <a:pos x="0" y="22"/>
                  </a:cxn>
                  <a:cxn ang="0">
                    <a:pos x="5" y="18"/>
                  </a:cxn>
                  <a:cxn ang="0">
                    <a:pos x="14" y="18"/>
                  </a:cxn>
                  <a:cxn ang="0">
                    <a:pos x="18" y="13"/>
                  </a:cxn>
                  <a:cxn ang="0">
                    <a:pos x="23" y="5"/>
                  </a:cxn>
                  <a:cxn ang="0">
                    <a:pos x="27" y="0"/>
                  </a:cxn>
                  <a:cxn ang="0">
                    <a:pos x="32" y="5"/>
                  </a:cxn>
                  <a:cxn ang="0">
                    <a:pos x="40" y="0"/>
                  </a:cxn>
                  <a:cxn ang="0">
                    <a:pos x="49" y="9"/>
                  </a:cxn>
                  <a:cxn ang="0">
                    <a:pos x="54" y="0"/>
                  </a:cxn>
                  <a:cxn ang="0">
                    <a:pos x="58" y="5"/>
                  </a:cxn>
                  <a:cxn ang="0">
                    <a:pos x="72" y="0"/>
                  </a:cxn>
                  <a:cxn ang="0">
                    <a:pos x="85" y="9"/>
                  </a:cxn>
                  <a:cxn ang="0">
                    <a:pos x="81" y="22"/>
                  </a:cxn>
                  <a:cxn ang="0">
                    <a:pos x="72" y="22"/>
                  </a:cxn>
                  <a:cxn ang="0">
                    <a:pos x="67" y="18"/>
                  </a:cxn>
                  <a:cxn ang="0">
                    <a:pos x="63" y="22"/>
                  </a:cxn>
                  <a:cxn ang="0">
                    <a:pos x="54" y="18"/>
                  </a:cxn>
                  <a:cxn ang="0">
                    <a:pos x="45" y="27"/>
                  </a:cxn>
                  <a:cxn ang="0">
                    <a:pos x="36" y="27"/>
                  </a:cxn>
                  <a:cxn ang="0">
                    <a:pos x="32" y="31"/>
                  </a:cxn>
                  <a:cxn ang="0">
                    <a:pos x="14" y="31"/>
                  </a:cxn>
                  <a:cxn ang="0">
                    <a:pos x="9" y="27"/>
                  </a:cxn>
                  <a:cxn ang="0">
                    <a:pos x="9" y="22"/>
                  </a:cxn>
                  <a:cxn ang="0">
                    <a:pos x="5" y="22"/>
                  </a:cxn>
                  <a:cxn ang="0">
                    <a:pos x="0" y="22"/>
                  </a:cxn>
                </a:cxnLst>
                <a:rect l="0" t="0" r="r" b="b"/>
                <a:pathLst>
                  <a:path w="85" h="31">
                    <a:moveTo>
                      <a:pt x="0" y="22"/>
                    </a:moveTo>
                    <a:lnTo>
                      <a:pt x="5" y="18"/>
                    </a:lnTo>
                    <a:lnTo>
                      <a:pt x="14" y="18"/>
                    </a:lnTo>
                    <a:lnTo>
                      <a:pt x="18" y="13"/>
                    </a:lnTo>
                    <a:lnTo>
                      <a:pt x="23" y="5"/>
                    </a:lnTo>
                    <a:lnTo>
                      <a:pt x="27" y="0"/>
                    </a:lnTo>
                    <a:lnTo>
                      <a:pt x="32" y="5"/>
                    </a:lnTo>
                    <a:lnTo>
                      <a:pt x="40" y="0"/>
                    </a:lnTo>
                    <a:lnTo>
                      <a:pt x="49" y="9"/>
                    </a:lnTo>
                    <a:lnTo>
                      <a:pt x="54" y="0"/>
                    </a:lnTo>
                    <a:lnTo>
                      <a:pt x="58" y="5"/>
                    </a:lnTo>
                    <a:lnTo>
                      <a:pt x="72" y="0"/>
                    </a:lnTo>
                    <a:lnTo>
                      <a:pt x="85" y="9"/>
                    </a:lnTo>
                    <a:lnTo>
                      <a:pt x="81" y="22"/>
                    </a:lnTo>
                    <a:lnTo>
                      <a:pt x="72" y="22"/>
                    </a:lnTo>
                    <a:lnTo>
                      <a:pt x="67" y="18"/>
                    </a:lnTo>
                    <a:lnTo>
                      <a:pt x="63" y="22"/>
                    </a:lnTo>
                    <a:lnTo>
                      <a:pt x="54" y="18"/>
                    </a:lnTo>
                    <a:lnTo>
                      <a:pt x="45" y="27"/>
                    </a:lnTo>
                    <a:lnTo>
                      <a:pt x="36" y="27"/>
                    </a:lnTo>
                    <a:lnTo>
                      <a:pt x="32" y="31"/>
                    </a:lnTo>
                    <a:lnTo>
                      <a:pt x="14" y="31"/>
                    </a:lnTo>
                    <a:lnTo>
                      <a:pt x="9" y="27"/>
                    </a:lnTo>
                    <a:lnTo>
                      <a:pt x="9" y="22"/>
                    </a:lnTo>
                    <a:lnTo>
                      <a:pt x="5" y="22"/>
                    </a:lnTo>
                    <a:lnTo>
                      <a:pt x="0" y="22"/>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9" name="Freeform 191"/>
              <p:cNvSpPr>
                <a:spLocks/>
              </p:cNvSpPr>
              <p:nvPr/>
            </p:nvSpPr>
            <p:spPr bwMode="gray">
              <a:xfrm>
                <a:off x="5132465" y="3784645"/>
                <a:ext cx="74815" cy="43422"/>
              </a:xfrm>
              <a:custGeom>
                <a:avLst/>
                <a:gdLst/>
                <a:ahLst/>
                <a:cxnLst>
                  <a:cxn ang="0">
                    <a:pos x="5" y="27"/>
                  </a:cxn>
                  <a:cxn ang="0">
                    <a:pos x="5" y="27"/>
                  </a:cxn>
                  <a:cxn ang="0">
                    <a:pos x="5" y="27"/>
                  </a:cxn>
                  <a:cxn ang="0">
                    <a:pos x="14" y="27"/>
                  </a:cxn>
                  <a:cxn ang="0">
                    <a:pos x="14" y="27"/>
                  </a:cxn>
                  <a:cxn ang="0">
                    <a:pos x="18" y="23"/>
                  </a:cxn>
                  <a:cxn ang="0">
                    <a:pos x="22" y="27"/>
                  </a:cxn>
                  <a:cxn ang="0">
                    <a:pos x="27" y="27"/>
                  </a:cxn>
                  <a:cxn ang="0">
                    <a:pos x="27" y="27"/>
                  </a:cxn>
                  <a:cxn ang="0">
                    <a:pos x="27" y="23"/>
                  </a:cxn>
                  <a:cxn ang="0">
                    <a:pos x="31" y="18"/>
                  </a:cxn>
                  <a:cxn ang="0">
                    <a:pos x="31" y="18"/>
                  </a:cxn>
                  <a:cxn ang="0">
                    <a:pos x="31" y="14"/>
                  </a:cxn>
                  <a:cxn ang="0">
                    <a:pos x="31" y="14"/>
                  </a:cxn>
                  <a:cxn ang="0">
                    <a:pos x="36" y="14"/>
                  </a:cxn>
                  <a:cxn ang="0">
                    <a:pos x="36" y="9"/>
                  </a:cxn>
                  <a:cxn ang="0">
                    <a:pos x="40" y="9"/>
                  </a:cxn>
                  <a:cxn ang="0">
                    <a:pos x="40" y="9"/>
                  </a:cxn>
                  <a:cxn ang="0">
                    <a:pos x="40" y="5"/>
                  </a:cxn>
                  <a:cxn ang="0">
                    <a:pos x="45" y="9"/>
                  </a:cxn>
                  <a:cxn ang="0">
                    <a:pos x="45" y="9"/>
                  </a:cxn>
                  <a:cxn ang="0">
                    <a:pos x="40" y="0"/>
                  </a:cxn>
                  <a:cxn ang="0">
                    <a:pos x="27" y="5"/>
                  </a:cxn>
                  <a:cxn ang="0">
                    <a:pos x="18" y="9"/>
                  </a:cxn>
                  <a:cxn ang="0">
                    <a:pos x="5" y="9"/>
                  </a:cxn>
                  <a:cxn ang="0">
                    <a:pos x="0" y="9"/>
                  </a:cxn>
                  <a:cxn ang="0">
                    <a:pos x="5" y="14"/>
                  </a:cxn>
                  <a:cxn ang="0">
                    <a:pos x="5" y="18"/>
                  </a:cxn>
                  <a:cxn ang="0">
                    <a:pos x="9" y="27"/>
                  </a:cxn>
                  <a:cxn ang="0">
                    <a:pos x="5" y="27"/>
                  </a:cxn>
                </a:cxnLst>
                <a:rect l="0" t="0" r="r" b="b"/>
                <a:pathLst>
                  <a:path w="45" h="27">
                    <a:moveTo>
                      <a:pt x="5" y="27"/>
                    </a:moveTo>
                    <a:lnTo>
                      <a:pt x="5" y="27"/>
                    </a:lnTo>
                    <a:lnTo>
                      <a:pt x="5" y="27"/>
                    </a:lnTo>
                    <a:lnTo>
                      <a:pt x="14" y="27"/>
                    </a:lnTo>
                    <a:lnTo>
                      <a:pt x="14" y="27"/>
                    </a:lnTo>
                    <a:lnTo>
                      <a:pt x="18" y="23"/>
                    </a:lnTo>
                    <a:lnTo>
                      <a:pt x="22" y="27"/>
                    </a:lnTo>
                    <a:lnTo>
                      <a:pt x="27" y="27"/>
                    </a:lnTo>
                    <a:lnTo>
                      <a:pt x="27" y="27"/>
                    </a:lnTo>
                    <a:lnTo>
                      <a:pt x="27" y="23"/>
                    </a:lnTo>
                    <a:lnTo>
                      <a:pt x="31" y="18"/>
                    </a:lnTo>
                    <a:lnTo>
                      <a:pt x="31" y="18"/>
                    </a:lnTo>
                    <a:lnTo>
                      <a:pt x="31" y="14"/>
                    </a:lnTo>
                    <a:lnTo>
                      <a:pt x="31" y="14"/>
                    </a:lnTo>
                    <a:lnTo>
                      <a:pt x="36" y="14"/>
                    </a:lnTo>
                    <a:lnTo>
                      <a:pt x="36" y="9"/>
                    </a:lnTo>
                    <a:lnTo>
                      <a:pt x="40" y="9"/>
                    </a:lnTo>
                    <a:lnTo>
                      <a:pt x="40" y="9"/>
                    </a:lnTo>
                    <a:lnTo>
                      <a:pt x="40" y="5"/>
                    </a:lnTo>
                    <a:lnTo>
                      <a:pt x="45" y="9"/>
                    </a:lnTo>
                    <a:lnTo>
                      <a:pt x="45" y="9"/>
                    </a:lnTo>
                    <a:lnTo>
                      <a:pt x="40" y="0"/>
                    </a:lnTo>
                    <a:lnTo>
                      <a:pt x="27" y="5"/>
                    </a:lnTo>
                    <a:lnTo>
                      <a:pt x="18" y="9"/>
                    </a:lnTo>
                    <a:lnTo>
                      <a:pt x="5" y="9"/>
                    </a:lnTo>
                    <a:lnTo>
                      <a:pt x="0" y="9"/>
                    </a:lnTo>
                    <a:lnTo>
                      <a:pt x="5" y="14"/>
                    </a:lnTo>
                    <a:lnTo>
                      <a:pt x="5" y="18"/>
                    </a:lnTo>
                    <a:lnTo>
                      <a:pt x="9" y="27"/>
                    </a:lnTo>
                    <a:lnTo>
                      <a:pt x="5" y="27"/>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0" name="Freeform 192"/>
              <p:cNvSpPr>
                <a:spLocks noEditPoints="1"/>
              </p:cNvSpPr>
              <p:nvPr/>
            </p:nvSpPr>
            <p:spPr bwMode="gray">
              <a:xfrm>
                <a:off x="5080926" y="2757000"/>
                <a:ext cx="310898" cy="704395"/>
              </a:xfrm>
              <a:custGeom>
                <a:avLst/>
                <a:gdLst/>
                <a:ahLst/>
                <a:cxnLst>
                  <a:cxn ang="0">
                    <a:pos x="0" y="340"/>
                  </a:cxn>
                  <a:cxn ang="0">
                    <a:pos x="9" y="358"/>
                  </a:cxn>
                  <a:cxn ang="0">
                    <a:pos x="13" y="358"/>
                  </a:cxn>
                  <a:cxn ang="0">
                    <a:pos x="9" y="371"/>
                  </a:cxn>
                  <a:cxn ang="0">
                    <a:pos x="13" y="384"/>
                  </a:cxn>
                  <a:cxn ang="0">
                    <a:pos x="27" y="402"/>
                  </a:cxn>
                  <a:cxn ang="0">
                    <a:pos x="22" y="411"/>
                  </a:cxn>
                  <a:cxn ang="0">
                    <a:pos x="22" y="429"/>
                  </a:cxn>
                  <a:cxn ang="0">
                    <a:pos x="31" y="438"/>
                  </a:cxn>
                  <a:cxn ang="0">
                    <a:pos x="45" y="434"/>
                  </a:cxn>
                  <a:cxn ang="0">
                    <a:pos x="45" y="420"/>
                  </a:cxn>
                  <a:cxn ang="0">
                    <a:pos x="53" y="416"/>
                  </a:cxn>
                  <a:cxn ang="0">
                    <a:pos x="76" y="407"/>
                  </a:cxn>
                  <a:cxn ang="0">
                    <a:pos x="85" y="358"/>
                  </a:cxn>
                  <a:cxn ang="0">
                    <a:pos x="112" y="340"/>
                  </a:cxn>
                  <a:cxn ang="0">
                    <a:pos x="116" y="317"/>
                  </a:cxn>
                  <a:cxn ang="0">
                    <a:pos x="98" y="295"/>
                  </a:cxn>
                  <a:cxn ang="0">
                    <a:pos x="94" y="282"/>
                  </a:cxn>
                  <a:cxn ang="0">
                    <a:pos x="98" y="259"/>
                  </a:cxn>
                  <a:cxn ang="0">
                    <a:pos x="98" y="241"/>
                  </a:cxn>
                  <a:cxn ang="0">
                    <a:pos x="98" y="233"/>
                  </a:cxn>
                  <a:cxn ang="0">
                    <a:pos x="103" y="224"/>
                  </a:cxn>
                  <a:cxn ang="0">
                    <a:pos x="103" y="215"/>
                  </a:cxn>
                  <a:cxn ang="0">
                    <a:pos x="116" y="210"/>
                  </a:cxn>
                  <a:cxn ang="0">
                    <a:pos x="125" y="201"/>
                  </a:cxn>
                  <a:cxn ang="0">
                    <a:pos x="138" y="188"/>
                  </a:cxn>
                  <a:cxn ang="0">
                    <a:pos x="143" y="165"/>
                  </a:cxn>
                  <a:cxn ang="0">
                    <a:pos x="161" y="139"/>
                  </a:cxn>
                  <a:cxn ang="0">
                    <a:pos x="165" y="125"/>
                  </a:cxn>
                  <a:cxn ang="0">
                    <a:pos x="174" y="125"/>
                  </a:cxn>
                  <a:cxn ang="0">
                    <a:pos x="183" y="112"/>
                  </a:cxn>
                  <a:cxn ang="0">
                    <a:pos x="187" y="81"/>
                  </a:cxn>
                  <a:cxn ang="0">
                    <a:pos x="179" y="36"/>
                  </a:cxn>
                  <a:cxn ang="0">
                    <a:pos x="152" y="14"/>
                  </a:cxn>
                  <a:cxn ang="0">
                    <a:pos x="129" y="0"/>
                  </a:cxn>
                  <a:cxn ang="0">
                    <a:pos x="125" y="22"/>
                  </a:cxn>
                  <a:cxn ang="0">
                    <a:pos x="98" y="22"/>
                  </a:cxn>
                  <a:cxn ang="0">
                    <a:pos x="98" y="40"/>
                  </a:cxn>
                  <a:cxn ang="0">
                    <a:pos x="80" y="49"/>
                  </a:cxn>
                  <a:cxn ang="0">
                    <a:pos x="80" y="81"/>
                  </a:cxn>
                  <a:cxn ang="0">
                    <a:pos x="62" y="112"/>
                  </a:cxn>
                  <a:cxn ang="0">
                    <a:pos x="53" y="116"/>
                  </a:cxn>
                  <a:cxn ang="0">
                    <a:pos x="49" y="139"/>
                  </a:cxn>
                  <a:cxn ang="0">
                    <a:pos x="45" y="179"/>
                  </a:cxn>
                  <a:cxn ang="0">
                    <a:pos x="27" y="179"/>
                  </a:cxn>
                  <a:cxn ang="0">
                    <a:pos x="13" y="201"/>
                  </a:cxn>
                  <a:cxn ang="0">
                    <a:pos x="13" y="210"/>
                  </a:cxn>
                  <a:cxn ang="0">
                    <a:pos x="27" y="273"/>
                  </a:cxn>
                  <a:cxn ang="0">
                    <a:pos x="22" y="313"/>
                  </a:cxn>
                  <a:cxn ang="0">
                    <a:pos x="13" y="331"/>
                  </a:cxn>
                  <a:cxn ang="0">
                    <a:pos x="4" y="340"/>
                  </a:cxn>
                  <a:cxn ang="0">
                    <a:pos x="80" y="402"/>
                  </a:cxn>
                  <a:cxn ang="0">
                    <a:pos x="80" y="411"/>
                  </a:cxn>
                  <a:cxn ang="0">
                    <a:pos x="89" y="384"/>
                  </a:cxn>
                  <a:cxn ang="0">
                    <a:pos x="120" y="371"/>
                  </a:cxn>
                  <a:cxn ang="0">
                    <a:pos x="112" y="371"/>
                  </a:cxn>
                  <a:cxn ang="0">
                    <a:pos x="103" y="376"/>
                  </a:cxn>
                  <a:cxn ang="0">
                    <a:pos x="107" y="393"/>
                  </a:cxn>
                  <a:cxn ang="0">
                    <a:pos x="112" y="380"/>
                  </a:cxn>
                  <a:cxn ang="0">
                    <a:pos x="120" y="371"/>
                  </a:cxn>
                </a:cxnLst>
                <a:rect l="0" t="0" r="r" b="b"/>
                <a:pathLst>
                  <a:path w="187" h="438">
                    <a:moveTo>
                      <a:pt x="4" y="340"/>
                    </a:moveTo>
                    <a:lnTo>
                      <a:pt x="0" y="340"/>
                    </a:lnTo>
                    <a:lnTo>
                      <a:pt x="0" y="358"/>
                    </a:lnTo>
                    <a:lnTo>
                      <a:pt x="9" y="358"/>
                    </a:lnTo>
                    <a:lnTo>
                      <a:pt x="9" y="353"/>
                    </a:lnTo>
                    <a:lnTo>
                      <a:pt x="13" y="358"/>
                    </a:lnTo>
                    <a:lnTo>
                      <a:pt x="9" y="367"/>
                    </a:lnTo>
                    <a:lnTo>
                      <a:pt x="9" y="371"/>
                    </a:lnTo>
                    <a:lnTo>
                      <a:pt x="9" y="384"/>
                    </a:lnTo>
                    <a:lnTo>
                      <a:pt x="13" y="384"/>
                    </a:lnTo>
                    <a:lnTo>
                      <a:pt x="18" y="398"/>
                    </a:lnTo>
                    <a:lnTo>
                      <a:pt x="27" y="402"/>
                    </a:lnTo>
                    <a:lnTo>
                      <a:pt x="18" y="411"/>
                    </a:lnTo>
                    <a:lnTo>
                      <a:pt x="22" y="411"/>
                    </a:lnTo>
                    <a:lnTo>
                      <a:pt x="18" y="411"/>
                    </a:lnTo>
                    <a:lnTo>
                      <a:pt x="22" y="429"/>
                    </a:lnTo>
                    <a:lnTo>
                      <a:pt x="22" y="434"/>
                    </a:lnTo>
                    <a:lnTo>
                      <a:pt x="31" y="438"/>
                    </a:lnTo>
                    <a:lnTo>
                      <a:pt x="45" y="438"/>
                    </a:lnTo>
                    <a:lnTo>
                      <a:pt x="45" y="434"/>
                    </a:lnTo>
                    <a:lnTo>
                      <a:pt x="45" y="429"/>
                    </a:lnTo>
                    <a:lnTo>
                      <a:pt x="45" y="420"/>
                    </a:lnTo>
                    <a:lnTo>
                      <a:pt x="53" y="420"/>
                    </a:lnTo>
                    <a:lnTo>
                      <a:pt x="53" y="416"/>
                    </a:lnTo>
                    <a:lnTo>
                      <a:pt x="71" y="416"/>
                    </a:lnTo>
                    <a:lnTo>
                      <a:pt x="76" y="407"/>
                    </a:lnTo>
                    <a:lnTo>
                      <a:pt x="80" y="380"/>
                    </a:lnTo>
                    <a:lnTo>
                      <a:pt x="85" y="358"/>
                    </a:lnTo>
                    <a:lnTo>
                      <a:pt x="94" y="344"/>
                    </a:lnTo>
                    <a:lnTo>
                      <a:pt x="112" y="340"/>
                    </a:lnTo>
                    <a:lnTo>
                      <a:pt x="107" y="331"/>
                    </a:lnTo>
                    <a:lnTo>
                      <a:pt x="116" y="317"/>
                    </a:lnTo>
                    <a:lnTo>
                      <a:pt x="112" y="308"/>
                    </a:lnTo>
                    <a:lnTo>
                      <a:pt x="98" y="295"/>
                    </a:lnTo>
                    <a:lnTo>
                      <a:pt x="94" y="291"/>
                    </a:lnTo>
                    <a:lnTo>
                      <a:pt x="94" y="282"/>
                    </a:lnTo>
                    <a:lnTo>
                      <a:pt x="94" y="259"/>
                    </a:lnTo>
                    <a:lnTo>
                      <a:pt x="98" y="259"/>
                    </a:lnTo>
                    <a:lnTo>
                      <a:pt x="94" y="255"/>
                    </a:lnTo>
                    <a:lnTo>
                      <a:pt x="98" y="241"/>
                    </a:lnTo>
                    <a:lnTo>
                      <a:pt x="94" y="237"/>
                    </a:lnTo>
                    <a:lnTo>
                      <a:pt x="98" y="233"/>
                    </a:lnTo>
                    <a:lnTo>
                      <a:pt x="98" y="224"/>
                    </a:lnTo>
                    <a:lnTo>
                      <a:pt x="103" y="224"/>
                    </a:lnTo>
                    <a:lnTo>
                      <a:pt x="107" y="219"/>
                    </a:lnTo>
                    <a:lnTo>
                      <a:pt x="103" y="215"/>
                    </a:lnTo>
                    <a:lnTo>
                      <a:pt x="112" y="206"/>
                    </a:lnTo>
                    <a:lnTo>
                      <a:pt x="116" y="210"/>
                    </a:lnTo>
                    <a:lnTo>
                      <a:pt x="125" y="197"/>
                    </a:lnTo>
                    <a:lnTo>
                      <a:pt x="125" y="201"/>
                    </a:lnTo>
                    <a:lnTo>
                      <a:pt x="129" y="192"/>
                    </a:lnTo>
                    <a:lnTo>
                      <a:pt x="138" y="188"/>
                    </a:lnTo>
                    <a:lnTo>
                      <a:pt x="152" y="174"/>
                    </a:lnTo>
                    <a:lnTo>
                      <a:pt x="143" y="165"/>
                    </a:lnTo>
                    <a:lnTo>
                      <a:pt x="152" y="148"/>
                    </a:lnTo>
                    <a:lnTo>
                      <a:pt x="161" y="139"/>
                    </a:lnTo>
                    <a:lnTo>
                      <a:pt x="161" y="130"/>
                    </a:lnTo>
                    <a:lnTo>
                      <a:pt x="165" y="125"/>
                    </a:lnTo>
                    <a:lnTo>
                      <a:pt x="165" y="121"/>
                    </a:lnTo>
                    <a:lnTo>
                      <a:pt x="174" y="125"/>
                    </a:lnTo>
                    <a:lnTo>
                      <a:pt x="187" y="125"/>
                    </a:lnTo>
                    <a:lnTo>
                      <a:pt x="183" y="112"/>
                    </a:lnTo>
                    <a:lnTo>
                      <a:pt x="183" y="98"/>
                    </a:lnTo>
                    <a:lnTo>
                      <a:pt x="187" y="81"/>
                    </a:lnTo>
                    <a:lnTo>
                      <a:pt x="183" y="58"/>
                    </a:lnTo>
                    <a:lnTo>
                      <a:pt x="179" y="36"/>
                    </a:lnTo>
                    <a:lnTo>
                      <a:pt x="174" y="22"/>
                    </a:lnTo>
                    <a:lnTo>
                      <a:pt x="152" y="14"/>
                    </a:lnTo>
                    <a:lnTo>
                      <a:pt x="138" y="0"/>
                    </a:lnTo>
                    <a:lnTo>
                      <a:pt x="129" y="0"/>
                    </a:lnTo>
                    <a:lnTo>
                      <a:pt x="125" y="9"/>
                    </a:lnTo>
                    <a:lnTo>
                      <a:pt x="125" y="22"/>
                    </a:lnTo>
                    <a:lnTo>
                      <a:pt x="103" y="18"/>
                    </a:lnTo>
                    <a:lnTo>
                      <a:pt x="98" y="22"/>
                    </a:lnTo>
                    <a:lnTo>
                      <a:pt x="103" y="36"/>
                    </a:lnTo>
                    <a:lnTo>
                      <a:pt x="98" y="40"/>
                    </a:lnTo>
                    <a:lnTo>
                      <a:pt x="89" y="36"/>
                    </a:lnTo>
                    <a:lnTo>
                      <a:pt x="80" y="49"/>
                    </a:lnTo>
                    <a:lnTo>
                      <a:pt x="76" y="63"/>
                    </a:lnTo>
                    <a:lnTo>
                      <a:pt x="80" y="81"/>
                    </a:lnTo>
                    <a:lnTo>
                      <a:pt x="58" y="103"/>
                    </a:lnTo>
                    <a:lnTo>
                      <a:pt x="62" y="112"/>
                    </a:lnTo>
                    <a:lnTo>
                      <a:pt x="58" y="121"/>
                    </a:lnTo>
                    <a:lnTo>
                      <a:pt x="53" y="116"/>
                    </a:lnTo>
                    <a:lnTo>
                      <a:pt x="49" y="121"/>
                    </a:lnTo>
                    <a:lnTo>
                      <a:pt x="49" y="139"/>
                    </a:lnTo>
                    <a:lnTo>
                      <a:pt x="40" y="165"/>
                    </a:lnTo>
                    <a:lnTo>
                      <a:pt x="45" y="179"/>
                    </a:lnTo>
                    <a:lnTo>
                      <a:pt x="36" y="183"/>
                    </a:lnTo>
                    <a:lnTo>
                      <a:pt x="27" y="179"/>
                    </a:lnTo>
                    <a:lnTo>
                      <a:pt x="18" y="183"/>
                    </a:lnTo>
                    <a:lnTo>
                      <a:pt x="13" y="201"/>
                    </a:lnTo>
                    <a:lnTo>
                      <a:pt x="18" y="206"/>
                    </a:lnTo>
                    <a:lnTo>
                      <a:pt x="13" y="210"/>
                    </a:lnTo>
                    <a:lnTo>
                      <a:pt x="13" y="255"/>
                    </a:lnTo>
                    <a:lnTo>
                      <a:pt x="27" y="273"/>
                    </a:lnTo>
                    <a:lnTo>
                      <a:pt x="18" y="286"/>
                    </a:lnTo>
                    <a:lnTo>
                      <a:pt x="22" y="313"/>
                    </a:lnTo>
                    <a:lnTo>
                      <a:pt x="13" y="322"/>
                    </a:lnTo>
                    <a:lnTo>
                      <a:pt x="13" y="331"/>
                    </a:lnTo>
                    <a:lnTo>
                      <a:pt x="13" y="344"/>
                    </a:lnTo>
                    <a:lnTo>
                      <a:pt x="4" y="340"/>
                    </a:lnTo>
                    <a:close/>
                    <a:moveTo>
                      <a:pt x="85" y="384"/>
                    </a:moveTo>
                    <a:lnTo>
                      <a:pt x="80" y="402"/>
                    </a:lnTo>
                    <a:lnTo>
                      <a:pt x="80" y="416"/>
                    </a:lnTo>
                    <a:lnTo>
                      <a:pt x="80" y="411"/>
                    </a:lnTo>
                    <a:lnTo>
                      <a:pt x="80" y="407"/>
                    </a:lnTo>
                    <a:lnTo>
                      <a:pt x="89" y="384"/>
                    </a:lnTo>
                    <a:lnTo>
                      <a:pt x="85" y="384"/>
                    </a:lnTo>
                    <a:close/>
                    <a:moveTo>
                      <a:pt x="120" y="371"/>
                    </a:moveTo>
                    <a:lnTo>
                      <a:pt x="116" y="367"/>
                    </a:lnTo>
                    <a:lnTo>
                      <a:pt x="112" y="371"/>
                    </a:lnTo>
                    <a:lnTo>
                      <a:pt x="107" y="367"/>
                    </a:lnTo>
                    <a:lnTo>
                      <a:pt x="103" y="376"/>
                    </a:lnTo>
                    <a:lnTo>
                      <a:pt x="103" y="384"/>
                    </a:lnTo>
                    <a:lnTo>
                      <a:pt x="107" y="393"/>
                    </a:lnTo>
                    <a:lnTo>
                      <a:pt x="112" y="380"/>
                    </a:lnTo>
                    <a:lnTo>
                      <a:pt x="112" y="380"/>
                    </a:lnTo>
                    <a:lnTo>
                      <a:pt x="112" y="371"/>
                    </a:lnTo>
                    <a:lnTo>
                      <a:pt x="120" y="371"/>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1" name="Freeform 193"/>
              <p:cNvSpPr>
                <a:spLocks/>
              </p:cNvSpPr>
              <p:nvPr/>
            </p:nvSpPr>
            <p:spPr bwMode="gray">
              <a:xfrm>
                <a:off x="4969534" y="3755697"/>
                <a:ext cx="96429" cy="57895"/>
              </a:xfrm>
              <a:custGeom>
                <a:avLst/>
                <a:gdLst/>
                <a:ahLst/>
                <a:cxnLst>
                  <a:cxn ang="0">
                    <a:pos x="13" y="36"/>
                  </a:cxn>
                  <a:cxn ang="0">
                    <a:pos x="9" y="27"/>
                  </a:cxn>
                  <a:cxn ang="0">
                    <a:pos x="4" y="23"/>
                  </a:cxn>
                  <a:cxn ang="0">
                    <a:pos x="0" y="32"/>
                  </a:cxn>
                  <a:cxn ang="0">
                    <a:pos x="0" y="23"/>
                  </a:cxn>
                  <a:cxn ang="0">
                    <a:pos x="9" y="9"/>
                  </a:cxn>
                  <a:cxn ang="0">
                    <a:pos x="9" y="5"/>
                  </a:cxn>
                  <a:cxn ang="0">
                    <a:pos x="18" y="5"/>
                  </a:cxn>
                  <a:cxn ang="0">
                    <a:pos x="22" y="0"/>
                  </a:cxn>
                  <a:cxn ang="0">
                    <a:pos x="22" y="5"/>
                  </a:cxn>
                  <a:cxn ang="0">
                    <a:pos x="31" y="0"/>
                  </a:cxn>
                  <a:cxn ang="0">
                    <a:pos x="40" y="0"/>
                  </a:cxn>
                  <a:cxn ang="0">
                    <a:pos x="49" y="0"/>
                  </a:cxn>
                  <a:cxn ang="0">
                    <a:pos x="49" y="14"/>
                  </a:cxn>
                  <a:cxn ang="0">
                    <a:pos x="49" y="18"/>
                  </a:cxn>
                  <a:cxn ang="0">
                    <a:pos x="58" y="14"/>
                  </a:cxn>
                  <a:cxn ang="0">
                    <a:pos x="58" y="18"/>
                  </a:cxn>
                  <a:cxn ang="0">
                    <a:pos x="53" y="27"/>
                  </a:cxn>
                  <a:cxn ang="0">
                    <a:pos x="45" y="27"/>
                  </a:cxn>
                  <a:cxn ang="0">
                    <a:pos x="40" y="23"/>
                  </a:cxn>
                  <a:cxn ang="0">
                    <a:pos x="40" y="32"/>
                  </a:cxn>
                  <a:cxn ang="0">
                    <a:pos x="36" y="36"/>
                  </a:cxn>
                  <a:cxn ang="0">
                    <a:pos x="31" y="27"/>
                  </a:cxn>
                  <a:cxn ang="0">
                    <a:pos x="27" y="27"/>
                  </a:cxn>
                  <a:cxn ang="0">
                    <a:pos x="27" y="36"/>
                  </a:cxn>
                  <a:cxn ang="0">
                    <a:pos x="18" y="36"/>
                  </a:cxn>
                  <a:cxn ang="0">
                    <a:pos x="13" y="36"/>
                  </a:cxn>
                </a:cxnLst>
                <a:rect l="0" t="0" r="r" b="b"/>
                <a:pathLst>
                  <a:path w="58" h="36">
                    <a:moveTo>
                      <a:pt x="13" y="36"/>
                    </a:moveTo>
                    <a:lnTo>
                      <a:pt x="9" y="27"/>
                    </a:lnTo>
                    <a:lnTo>
                      <a:pt x="4" y="23"/>
                    </a:lnTo>
                    <a:lnTo>
                      <a:pt x="0" y="32"/>
                    </a:lnTo>
                    <a:lnTo>
                      <a:pt x="0" y="23"/>
                    </a:lnTo>
                    <a:lnTo>
                      <a:pt x="9" y="9"/>
                    </a:lnTo>
                    <a:lnTo>
                      <a:pt x="9" y="5"/>
                    </a:lnTo>
                    <a:lnTo>
                      <a:pt x="18" y="5"/>
                    </a:lnTo>
                    <a:lnTo>
                      <a:pt x="22" y="0"/>
                    </a:lnTo>
                    <a:lnTo>
                      <a:pt x="22" y="5"/>
                    </a:lnTo>
                    <a:lnTo>
                      <a:pt x="31" y="0"/>
                    </a:lnTo>
                    <a:lnTo>
                      <a:pt x="40" y="0"/>
                    </a:lnTo>
                    <a:lnTo>
                      <a:pt x="49" y="0"/>
                    </a:lnTo>
                    <a:lnTo>
                      <a:pt x="49" y="14"/>
                    </a:lnTo>
                    <a:lnTo>
                      <a:pt x="49" y="18"/>
                    </a:lnTo>
                    <a:lnTo>
                      <a:pt x="58" y="14"/>
                    </a:lnTo>
                    <a:lnTo>
                      <a:pt x="58" y="18"/>
                    </a:lnTo>
                    <a:lnTo>
                      <a:pt x="53" y="27"/>
                    </a:lnTo>
                    <a:lnTo>
                      <a:pt x="45" y="27"/>
                    </a:lnTo>
                    <a:lnTo>
                      <a:pt x="40" y="23"/>
                    </a:lnTo>
                    <a:lnTo>
                      <a:pt x="40" y="32"/>
                    </a:lnTo>
                    <a:lnTo>
                      <a:pt x="36" y="36"/>
                    </a:lnTo>
                    <a:lnTo>
                      <a:pt x="31" y="27"/>
                    </a:lnTo>
                    <a:lnTo>
                      <a:pt x="27" y="27"/>
                    </a:lnTo>
                    <a:lnTo>
                      <a:pt x="27" y="36"/>
                    </a:lnTo>
                    <a:lnTo>
                      <a:pt x="18" y="36"/>
                    </a:lnTo>
                    <a:lnTo>
                      <a:pt x="13" y="36"/>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2" name="Freeform 195"/>
              <p:cNvSpPr>
                <a:spLocks/>
              </p:cNvSpPr>
              <p:nvPr/>
            </p:nvSpPr>
            <p:spPr bwMode="gray">
              <a:xfrm>
                <a:off x="5348598" y="3591660"/>
                <a:ext cx="422290" cy="271787"/>
              </a:xfrm>
              <a:custGeom>
                <a:avLst/>
                <a:gdLst/>
                <a:ahLst/>
                <a:cxnLst>
                  <a:cxn ang="0">
                    <a:pos x="4" y="71"/>
                  </a:cxn>
                  <a:cxn ang="0">
                    <a:pos x="4" y="67"/>
                  </a:cxn>
                  <a:cxn ang="0">
                    <a:pos x="22" y="49"/>
                  </a:cxn>
                  <a:cxn ang="0">
                    <a:pos x="22" y="40"/>
                  </a:cxn>
                  <a:cxn ang="0">
                    <a:pos x="18" y="17"/>
                  </a:cxn>
                  <a:cxn ang="0">
                    <a:pos x="26" y="17"/>
                  </a:cxn>
                  <a:cxn ang="0">
                    <a:pos x="35" y="4"/>
                  </a:cxn>
                  <a:cxn ang="0">
                    <a:pos x="58" y="13"/>
                  </a:cxn>
                  <a:cxn ang="0">
                    <a:pos x="76" y="13"/>
                  </a:cxn>
                  <a:cxn ang="0">
                    <a:pos x="80" y="17"/>
                  </a:cxn>
                  <a:cxn ang="0">
                    <a:pos x="89" y="13"/>
                  </a:cxn>
                  <a:cxn ang="0">
                    <a:pos x="98" y="13"/>
                  </a:cxn>
                  <a:cxn ang="0">
                    <a:pos x="111" y="17"/>
                  </a:cxn>
                  <a:cxn ang="0">
                    <a:pos x="120" y="17"/>
                  </a:cxn>
                  <a:cxn ang="0">
                    <a:pos x="125" y="0"/>
                  </a:cxn>
                  <a:cxn ang="0">
                    <a:pos x="138" y="4"/>
                  </a:cxn>
                  <a:cxn ang="0">
                    <a:pos x="147" y="4"/>
                  </a:cxn>
                  <a:cxn ang="0">
                    <a:pos x="165" y="0"/>
                  </a:cxn>
                  <a:cxn ang="0">
                    <a:pos x="174" y="8"/>
                  </a:cxn>
                  <a:cxn ang="0">
                    <a:pos x="187" y="22"/>
                  </a:cxn>
                  <a:cxn ang="0">
                    <a:pos x="192" y="44"/>
                  </a:cxn>
                  <a:cxn ang="0">
                    <a:pos x="205" y="49"/>
                  </a:cxn>
                  <a:cxn ang="0">
                    <a:pos x="219" y="44"/>
                  </a:cxn>
                  <a:cxn ang="0">
                    <a:pos x="223" y="53"/>
                  </a:cxn>
                  <a:cxn ang="0">
                    <a:pos x="232" y="58"/>
                  </a:cxn>
                  <a:cxn ang="0">
                    <a:pos x="241" y="58"/>
                  </a:cxn>
                  <a:cxn ang="0">
                    <a:pos x="250" y="71"/>
                  </a:cxn>
                  <a:cxn ang="0">
                    <a:pos x="250" y="80"/>
                  </a:cxn>
                  <a:cxn ang="0">
                    <a:pos x="250" y="93"/>
                  </a:cxn>
                  <a:cxn ang="0">
                    <a:pos x="232" y="111"/>
                  </a:cxn>
                  <a:cxn ang="0">
                    <a:pos x="205" y="120"/>
                  </a:cxn>
                  <a:cxn ang="0">
                    <a:pos x="192" y="125"/>
                  </a:cxn>
                  <a:cxn ang="0">
                    <a:pos x="183" y="125"/>
                  </a:cxn>
                  <a:cxn ang="0">
                    <a:pos x="192" y="147"/>
                  </a:cxn>
                  <a:cxn ang="0">
                    <a:pos x="201" y="156"/>
                  </a:cxn>
                  <a:cxn ang="0">
                    <a:pos x="192" y="156"/>
                  </a:cxn>
                  <a:cxn ang="0">
                    <a:pos x="178" y="160"/>
                  </a:cxn>
                  <a:cxn ang="0">
                    <a:pos x="156" y="165"/>
                  </a:cxn>
                  <a:cxn ang="0">
                    <a:pos x="160" y="151"/>
                  </a:cxn>
                  <a:cxn ang="0">
                    <a:pos x="147" y="147"/>
                  </a:cxn>
                  <a:cxn ang="0">
                    <a:pos x="165" y="138"/>
                  </a:cxn>
                  <a:cxn ang="0">
                    <a:pos x="156" y="129"/>
                  </a:cxn>
                  <a:cxn ang="0">
                    <a:pos x="138" y="129"/>
                  </a:cxn>
                  <a:cxn ang="0">
                    <a:pos x="138" y="120"/>
                  </a:cxn>
                  <a:cxn ang="0">
                    <a:pos x="116" y="129"/>
                  </a:cxn>
                  <a:cxn ang="0">
                    <a:pos x="111" y="129"/>
                  </a:cxn>
                  <a:cxn ang="0">
                    <a:pos x="111" y="143"/>
                  </a:cxn>
                  <a:cxn ang="0">
                    <a:pos x="102" y="151"/>
                  </a:cxn>
                  <a:cxn ang="0">
                    <a:pos x="89" y="156"/>
                  </a:cxn>
                  <a:cxn ang="0">
                    <a:pos x="80" y="147"/>
                  </a:cxn>
                  <a:cxn ang="0">
                    <a:pos x="93" y="143"/>
                  </a:cxn>
                  <a:cxn ang="0">
                    <a:pos x="93" y="129"/>
                  </a:cxn>
                  <a:cxn ang="0">
                    <a:pos x="98" y="129"/>
                  </a:cxn>
                  <a:cxn ang="0">
                    <a:pos x="107" y="129"/>
                  </a:cxn>
                  <a:cxn ang="0">
                    <a:pos x="102" y="111"/>
                  </a:cxn>
                  <a:cxn ang="0">
                    <a:pos x="89" y="93"/>
                  </a:cxn>
                  <a:cxn ang="0">
                    <a:pos x="80" y="89"/>
                  </a:cxn>
                  <a:cxn ang="0">
                    <a:pos x="76" y="89"/>
                  </a:cxn>
                  <a:cxn ang="0">
                    <a:pos x="40" y="98"/>
                  </a:cxn>
                  <a:cxn ang="0">
                    <a:pos x="9" y="98"/>
                  </a:cxn>
                </a:cxnLst>
                <a:rect l="0" t="0" r="r" b="b"/>
                <a:pathLst>
                  <a:path w="254" h="169">
                    <a:moveTo>
                      <a:pt x="0" y="84"/>
                    </a:moveTo>
                    <a:lnTo>
                      <a:pt x="4" y="71"/>
                    </a:lnTo>
                    <a:lnTo>
                      <a:pt x="9" y="71"/>
                    </a:lnTo>
                    <a:lnTo>
                      <a:pt x="4" y="67"/>
                    </a:lnTo>
                    <a:lnTo>
                      <a:pt x="13" y="53"/>
                    </a:lnTo>
                    <a:lnTo>
                      <a:pt x="22" y="49"/>
                    </a:lnTo>
                    <a:lnTo>
                      <a:pt x="26" y="44"/>
                    </a:lnTo>
                    <a:lnTo>
                      <a:pt x="22" y="40"/>
                    </a:lnTo>
                    <a:lnTo>
                      <a:pt x="22" y="31"/>
                    </a:lnTo>
                    <a:lnTo>
                      <a:pt x="18" y="17"/>
                    </a:lnTo>
                    <a:lnTo>
                      <a:pt x="18" y="13"/>
                    </a:lnTo>
                    <a:lnTo>
                      <a:pt x="26" y="17"/>
                    </a:lnTo>
                    <a:lnTo>
                      <a:pt x="31" y="8"/>
                    </a:lnTo>
                    <a:lnTo>
                      <a:pt x="35" y="4"/>
                    </a:lnTo>
                    <a:lnTo>
                      <a:pt x="49" y="8"/>
                    </a:lnTo>
                    <a:lnTo>
                      <a:pt x="58" y="13"/>
                    </a:lnTo>
                    <a:lnTo>
                      <a:pt x="71" y="8"/>
                    </a:lnTo>
                    <a:lnTo>
                      <a:pt x="76" y="13"/>
                    </a:lnTo>
                    <a:lnTo>
                      <a:pt x="80" y="22"/>
                    </a:lnTo>
                    <a:lnTo>
                      <a:pt x="80" y="17"/>
                    </a:lnTo>
                    <a:lnTo>
                      <a:pt x="89" y="17"/>
                    </a:lnTo>
                    <a:lnTo>
                      <a:pt x="89" y="13"/>
                    </a:lnTo>
                    <a:lnTo>
                      <a:pt x="93" y="17"/>
                    </a:lnTo>
                    <a:lnTo>
                      <a:pt x="98" y="13"/>
                    </a:lnTo>
                    <a:lnTo>
                      <a:pt x="102" y="22"/>
                    </a:lnTo>
                    <a:lnTo>
                      <a:pt x="111" y="17"/>
                    </a:lnTo>
                    <a:lnTo>
                      <a:pt x="120" y="22"/>
                    </a:lnTo>
                    <a:lnTo>
                      <a:pt x="120" y="17"/>
                    </a:lnTo>
                    <a:lnTo>
                      <a:pt x="120" y="13"/>
                    </a:lnTo>
                    <a:lnTo>
                      <a:pt x="125" y="0"/>
                    </a:lnTo>
                    <a:lnTo>
                      <a:pt x="134" y="4"/>
                    </a:lnTo>
                    <a:lnTo>
                      <a:pt x="138" y="4"/>
                    </a:lnTo>
                    <a:lnTo>
                      <a:pt x="143" y="0"/>
                    </a:lnTo>
                    <a:lnTo>
                      <a:pt x="147" y="4"/>
                    </a:lnTo>
                    <a:lnTo>
                      <a:pt x="156" y="0"/>
                    </a:lnTo>
                    <a:lnTo>
                      <a:pt x="165" y="0"/>
                    </a:lnTo>
                    <a:lnTo>
                      <a:pt x="169" y="8"/>
                    </a:lnTo>
                    <a:lnTo>
                      <a:pt x="174" y="8"/>
                    </a:lnTo>
                    <a:lnTo>
                      <a:pt x="169" y="17"/>
                    </a:lnTo>
                    <a:lnTo>
                      <a:pt x="187" y="22"/>
                    </a:lnTo>
                    <a:lnTo>
                      <a:pt x="187" y="31"/>
                    </a:lnTo>
                    <a:lnTo>
                      <a:pt x="192" y="44"/>
                    </a:lnTo>
                    <a:lnTo>
                      <a:pt x="201" y="44"/>
                    </a:lnTo>
                    <a:lnTo>
                      <a:pt x="205" y="49"/>
                    </a:lnTo>
                    <a:lnTo>
                      <a:pt x="210" y="44"/>
                    </a:lnTo>
                    <a:lnTo>
                      <a:pt x="219" y="44"/>
                    </a:lnTo>
                    <a:lnTo>
                      <a:pt x="223" y="49"/>
                    </a:lnTo>
                    <a:lnTo>
                      <a:pt x="223" y="53"/>
                    </a:lnTo>
                    <a:lnTo>
                      <a:pt x="232" y="53"/>
                    </a:lnTo>
                    <a:lnTo>
                      <a:pt x="232" y="58"/>
                    </a:lnTo>
                    <a:lnTo>
                      <a:pt x="236" y="53"/>
                    </a:lnTo>
                    <a:lnTo>
                      <a:pt x="241" y="58"/>
                    </a:lnTo>
                    <a:lnTo>
                      <a:pt x="254" y="67"/>
                    </a:lnTo>
                    <a:lnTo>
                      <a:pt x="250" y="71"/>
                    </a:lnTo>
                    <a:lnTo>
                      <a:pt x="254" y="75"/>
                    </a:lnTo>
                    <a:lnTo>
                      <a:pt x="250" y="80"/>
                    </a:lnTo>
                    <a:lnTo>
                      <a:pt x="254" y="84"/>
                    </a:lnTo>
                    <a:lnTo>
                      <a:pt x="250" y="93"/>
                    </a:lnTo>
                    <a:lnTo>
                      <a:pt x="241" y="98"/>
                    </a:lnTo>
                    <a:lnTo>
                      <a:pt x="232" y="111"/>
                    </a:lnTo>
                    <a:lnTo>
                      <a:pt x="223" y="111"/>
                    </a:lnTo>
                    <a:lnTo>
                      <a:pt x="205" y="120"/>
                    </a:lnTo>
                    <a:lnTo>
                      <a:pt x="196" y="125"/>
                    </a:lnTo>
                    <a:lnTo>
                      <a:pt x="192" y="125"/>
                    </a:lnTo>
                    <a:lnTo>
                      <a:pt x="187" y="129"/>
                    </a:lnTo>
                    <a:lnTo>
                      <a:pt x="183" y="125"/>
                    </a:lnTo>
                    <a:lnTo>
                      <a:pt x="174" y="134"/>
                    </a:lnTo>
                    <a:lnTo>
                      <a:pt x="192" y="147"/>
                    </a:lnTo>
                    <a:lnTo>
                      <a:pt x="205" y="147"/>
                    </a:lnTo>
                    <a:lnTo>
                      <a:pt x="201" y="156"/>
                    </a:lnTo>
                    <a:lnTo>
                      <a:pt x="196" y="156"/>
                    </a:lnTo>
                    <a:lnTo>
                      <a:pt x="192" y="156"/>
                    </a:lnTo>
                    <a:lnTo>
                      <a:pt x="183" y="160"/>
                    </a:lnTo>
                    <a:lnTo>
                      <a:pt x="178" y="160"/>
                    </a:lnTo>
                    <a:lnTo>
                      <a:pt x="169" y="169"/>
                    </a:lnTo>
                    <a:lnTo>
                      <a:pt x="156" y="165"/>
                    </a:lnTo>
                    <a:lnTo>
                      <a:pt x="160" y="160"/>
                    </a:lnTo>
                    <a:lnTo>
                      <a:pt x="160" y="151"/>
                    </a:lnTo>
                    <a:lnTo>
                      <a:pt x="156" y="151"/>
                    </a:lnTo>
                    <a:lnTo>
                      <a:pt x="147" y="147"/>
                    </a:lnTo>
                    <a:lnTo>
                      <a:pt x="156" y="138"/>
                    </a:lnTo>
                    <a:lnTo>
                      <a:pt x="165" y="138"/>
                    </a:lnTo>
                    <a:lnTo>
                      <a:pt x="160" y="134"/>
                    </a:lnTo>
                    <a:lnTo>
                      <a:pt x="156" y="129"/>
                    </a:lnTo>
                    <a:lnTo>
                      <a:pt x="134" y="134"/>
                    </a:lnTo>
                    <a:lnTo>
                      <a:pt x="138" y="129"/>
                    </a:lnTo>
                    <a:lnTo>
                      <a:pt x="129" y="125"/>
                    </a:lnTo>
                    <a:lnTo>
                      <a:pt x="138" y="120"/>
                    </a:lnTo>
                    <a:lnTo>
                      <a:pt x="125" y="125"/>
                    </a:lnTo>
                    <a:lnTo>
                      <a:pt x="116" y="129"/>
                    </a:lnTo>
                    <a:lnTo>
                      <a:pt x="111" y="125"/>
                    </a:lnTo>
                    <a:lnTo>
                      <a:pt x="111" y="129"/>
                    </a:lnTo>
                    <a:lnTo>
                      <a:pt x="116" y="134"/>
                    </a:lnTo>
                    <a:lnTo>
                      <a:pt x="111" y="143"/>
                    </a:lnTo>
                    <a:lnTo>
                      <a:pt x="102" y="147"/>
                    </a:lnTo>
                    <a:lnTo>
                      <a:pt x="102" y="151"/>
                    </a:lnTo>
                    <a:lnTo>
                      <a:pt x="98" y="151"/>
                    </a:lnTo>
                    <a:lnTo>
                      <a:pt x="89" y="156"/>
                    </a:lnTo>
                    <a:lnTo>
                      <a:pt x="85" y="151"/>
                    </a:lnTo>
                    <a:lnTo>
                      <a:pt x="80" y="147"/>
                    </a:lnTo>
                    <a:lnTo>
                      <a:pt x="89" y="147"/>
                    </a:lnTo>
                    <a:lnTo>
                      <a:pt x="93" y="143"/>
                    </a:lnTo>
                    <a:lnTo>
                      <a:pt x="93" y="138"/>
                    </a:lnTo>
                    <a:lnTo>
                      <a:pt x="93" y="129"/>
                    </a:lnTo>
                    <a:lnTo>
                      <a:pt x="98" y="134"/>
                    </a:lnTo>
                    <a:lnTo>
                      <a:pt x="98" y="129"/>
                    </a:lnTo>
                    <a:lnTo>
                      <a:pt x="102" y="129"/>
                    </a:lnTo>
                    <a:lnTo>
                      <a:pt x="107" y="129"/>
                    </a:lnTo>
                    <a:lnTo>
                      <a:pt x="107" y="120"/>
                    </a:lnTo>
                    <a:lnTo>
                      <a:pt x="102" y="111"/>
                    </a:lnTo>
                    <a:lnTo>
                      <a:pt x="102" y="102"/>
                    </a:lnTo>
                    <a:lnTo>
                      <a:pt x="89" y="93"/>
                    </a:lnTo>
                    <a:lnTo>
                      <a:pt x="85" y="93"/>
                    </a:lnTo>
                    <a:lnTo>
                      <a:pt x="80" y="89"/>
                    </a:lnTo>
                    <a:lnTo>
                      <a:pt x="76" y="93"/>
                    </a:lnTo>
                    <a:lnTo>
                      <a:pt x="76" y="89"/>
                    </a:lnTo>
                    <a:lnTo>
                      <a:pt x="62" y="89"/>
                    </a:lnTo>
                    <a:lnTo>
                      <a:pt x="40" y="98"/>
                    </a:lnTo>
                    <a:lnTo>
                      <a:pt x="13" y="93"/>
                    </a:lnTo>
                    <a:lnTo>
                      <a:pt x="9" y="98"/>
                    </a:lnTo>
                    <a:lnTo>
                      <a:pt x="0" y="84"/>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3" name="Freeform 196"/>
              <p:cNvSpPr>
                <a:spLocks/>
              </p:cNvSpPr>
              <p:nvPr/>
            </p:nvSpPr>
            <p:spPr bwMode="gray">
              <a:xfrm>
                <a:off x="5310358" y="3929383"/>
                <a:ext cx="59852" cy="56288"/>
              </a:xfrm>
              <a:custGeom>
                <a:avLst/>
                <a:gdLst/>
                <a:ahLst/>
                <a:cxnLst>
                  <a:cxn ang="0">
                    <a:pos x="9" y="35"/>
                  </a:cxn>
                  <a:cxn ang="0">
                    <a:pos x="0" y="31"/>
                  </a:cxn>
                  <a:cxn ang="0">
                    <a:pos x="0" y="8"/>
                  </a:cxn>
                  <a:cxn ang="0">
                    <a:pos x="9" y="4"/>
                  </a:cxn>
                  <a:cxn ang="0">
                    <a:pos x="9" y="4"/>
                  </a:cxn>
                  <a:cxn ang="0">
                    <a:pos x="23" y="0"/>
                  </a:cxn>
                  <a:cxn ang="0">
                    <a:pos x="27" y="4"/>
                  </a:cxn>
                  <a:cxn ang="0">
                    <a:pos x="36" y="8"/>
                  </a:cxn>
                  <a:cxn ang="0">
                    <a:pos x="36" y="22"/>
                  </a:cxn>
                  <a:cxn ang="0">
                    <a:pos x="27" y="26"/>
                  </a:cxn>
                  <a:cxn ang="0">
                    <a:pos x="23" y="26"/>
                  </a:cxn>
                  <a:cxn ang="0">
                    <a:pos x="18" y="31"/>
                  </a:cxn>
                  <a:cxn ang="0">
                    <a:pos x="9" y="35"/>
                  </a:cxn>
                </a:cxnLst>
                <a:rect l="0" t="0" r="r" b="b"/>
                <a:pathLst>
                  <a:path w="36" h="35">
                    <a:moveTo>
                      <a:pt x="9" y="35"/>
                    </a:moveTo>
                    <a:lnTo>
                      <a:pt x="0" y="31"/>
                    </a:lnTo>
                    <a:lnTo>
                      <a:pt x="0" y="8"/>
                    </a:lnTo>
                    <a:lnTo>
                      <a:pt x="9" y="4"/>
                    </a:lnTo>
                    <a:lnTo>
                      <a:pt x="9" y="4"/>
                    </a:lnTo>
                    <a:lnTo>
                      <a:pt x="23" y="0"/>
                    </a:lnTo>
                    <a:lnTo>
                      <a:pt x="27" y="4"/>
                    </a:lnTo>
                    <a:lnTo>
                      <a:pt x="36" y="8"/>
                    </a:lnTo>
                    <a:lnTo>
                      <a:pt x="36" y="22"/>
                    </a:lnTo>
                    <a:lnTo>
                      <a:pt x="27" y="26"/>
                    </a:lnTo>
                    <a:lnTo>
                      <a:pt x="23" y="26"/>
                    </a:lnTo>
                    <a:lnTo>
                      <a:pt x="18" y="31"/>
                    </a:lnTo>
                    <a:lnTo>
                      <a:pt x="9" y="35"/>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4" name="Freeform 197"/>
              <p:cNvSpPr>
                <a:spLocks noEditPoints="1"/>
              </p:cNvSpPr>
              <p:nvPr/>
            </p:nvSpPr>
            <p:spPr bwMode="gray">
              <a:xfrm>
                <a:off x="4620397" y="3239462"/>
                <a:ext cx="244395" cy="437433"/>
              </a:xfrm>
              <a:custGeom>
                <a:avLst/>
                <a:gdLst/>
                <a:ahLst/>
                <a:cxnLst>
                  <a:cxn ang="0">
                    <a:pos x="22" y="71"/>
                  </a:cxn>
                  <a:cxn ang="0">
                    <a:pos x="31" y="53"/>
                  </a:cxn>
                  <a:cxn ang="0">
                    <a:pos x="18" y="80"/>
                  </a:cxn>
                  <a:cxn ang="0">
                    <a:pos x="13" y="165"/>
                  </a:cxn>
                  <a:cxn ang="0">
                    <a:pos x="4" y="156"/>
                  </a:cxn>
                  <a:cxn ang="0">
                    <a:pos x="22" y="143"/>
                  </a:cxn>
                  <a:cxn ang="0">
                    <a:pos x="36" y="156"/>
                  </a:cxn>
                  <a:cxn ang="0">
                    <a:pos x="36" y="89"/>
                  </a:cxn>
                  <a:cxn ang="0">
                    <a:pos x="27" y="80"/>
                  </a:cxn>
                  <a:cxn ang="0">
                    <a:pos x="31" y="93"/>
                  </a:cxn>
                  <a:cxn ang="0">
                    <a:pos x="76" y="49"/>
                  </a:cxn>
                  <a:cxn ang="0">
                    <a:pos x="45" y="62"/>
                  </a:cxn>
                  <a:cxn ang="0">
                    <a:pos x="36" y="98"/>
                  </a:cxn>
                  <a:cxn ang="0">
                    <a:pos x="27" y="107"/>
                  </a:cxn>
                  <a:cxn ang="0">
                    <a:pos x="36" y="111"/>
                  </a:cxn>
                  <a:cxn ang="0">
                    <a:pos x="36" y="120"/>
                  </a:cxn>
                  <a:cxn ang="0">
                    <a:pos x="40" y="138"/>
                  </a:cxn>
                  <a:cxn ang="0">
                    <a:pos x="45" y="125"/>
                  </a:cxn>
                  <a:cxn ang="0">
                    <a:pos x="54" y="143"/>
                  </a:cxn>
                  <a:cxn ang="0">
                    <a:pos x="58" y="156"/>
                  </a:cxn>
                  <a:cxn ang="0">
                    <a:pos x="71" y="151"/>
                  </a:cxn>
                  <a:cxn ang="0">
                    <a:pos x="76" y="174"/>
                  </a:cxn>
                  <a:cxn ang="0">
                    <a:pos x="76" y="183"/>
                  </a:cxn>
                  <a:cxn ang="0">
                    <a:pos x="54" y="187"/>
                  </a:cxn>
                  <a:cxn ang="0">
                    <a:pos x="67" y="196"/>
                  </a:cxn>
                  <a:cxn ang="0">
                    <a:pos x="45" y="223"/>
                  </a:cxn>
                  <a:cxn ang="0">
                    <a:pos x="67" y="232"/>
                  </a:cxn>
                  <a:cxn ang="0">
                    <a:pos x="76" y="236"/>
                  </a:cxn>
                  <a:cxn ang="0">
                    <a:pos x="49" y="254"/>
                  </a:cxn>
                  <a:cxn ang="0">
                    <a:pos x="40" y="268"/>
                  </a:cxn>
                  <a:cxn ang="0">
                    <a:pos x="58" y="259"/>
                  </a:cxn>
                  <a:cxn ang="0">
                    <a:pos x="89" y="254"/>
                  </a:cxn>
                  <a:cxn ang="0">
                    <a:pos x="98" y="254"/>
                  </a:cxn>
                  <a:cxn ang="0">
                    <a:pos x="121" y="250"/>
                  </a:cxn>
                  <a:cxn ang="0">
                    <a:pos x="143" y="232"/>
                  </a:cxn>
                  <a:cxn ang="0">
                    <a:pos x="143" y="223"/>
                  </a:cxn>
                  <a:cxn ang="0">
                    <a:pos x="129" y="201"/>
                  </a:cxn>
                  <a:cxn ang="0">
                    <a:pos x="121" y="183"/>
                  </a:cxn>
                  <a:cxn ang="0">
                    <a:pos x="103" y="151"/>
                  </a:cxn>
                  <a:cxn ang="0">
                    <a:pos x="85" y="125"/>
                  </a:cxn>
                  <a:cxn ang="0">
                    <a:pos x="89" y="111"/>
                  </a:cxn>
                  <a:cxn ang="0">
                    <a:pos x="98" y="80"/>
                  </a:cxn>
                  <a:cxn ang="0">
                    <a:pos x="62" y="80"/>
                  </a:cxn>
                  <a:cxn ang="0">
                    <a:pos x="67" y="71"/>
                  </a:cxn>
                  <a:cxn ang="0">
                    <a:pos x="76" y="44"/>
                  </a:cxn>
                  <a:cxn ang="0">
                    <a:pos x="76" y="40"/>
                  </a:cxn>
                  <a:cxn ang="0">
                    <a:pos x="107" y="13"/>
                  </a:cxn>
                  <a:cxn ang="0">
                    <a:pos x="103" y="17"/>
                  </a:cxn>
                </a:cxnLst>
                <a:rect l="0" t="0" r="r" b="b"/>
                <a:pathLst>
                  <a:path w="147" h="272">
                    <a:moveTo>
                      <a:pt x="13" y="98"/>
                    </a:moveTo>
                    <a:lnTo>
                      <a:pt x="18" y="93"/>
                    </a:lnTo>
                    <a:lnTo>
                      <a:pt x="22" y="76"/>
                    </a:lnTo>
                    <a:lnTo>
                      <a:pt x="22" y="71"/>
                    </a:lnTo>
                    <a:lnTo>
                      <a:pt x="27" y="67"/>
                    </a:lnTo>
                    <a:lnTo>
                      <a:pt x="27" y="67"/>
                    </a:lnTo>
                    <a:lnTo>
                      <a:pt x="31" y="58"/>
                    </a:lnTo>
                    <a:lnTo>
                      <a:pt x="31" y="53"/>
                    </a:lnTo>
                    <a:lnTo>
                      <a:pt x="22" y="58"/>
                    </a:lnTo>
                    <a:lnTo>
                      <a:pt x="18" y="76"/>
                    </a:lnTo>
                    <a:lnTo>
                      <a:pt x="13" y="76"/>
                    </a:lnTo>
                    <a:lnTo>
                      <a:pt x="18" y="80"/>
                    </a:lnTo>
                    <a:lnTo>
                      <a:pt x="13" y="98"/>
                    </a:lnTo>
                    <a:close/>
                    <a:moveTo>
                      <a:pt x="27" y="169"/>
                    </a:moveTo>
                    <a:lnTo>
                      <a:pt x="22" y="169"/>
                    </a:lnTo>
                    <a:lnTo>
                      <a:pt x="13" y="165"/>
                    </a:lnTo>
                    <a:lnTo>
                      <a:pt x="13" y="174"/>
                    </a:lnTo>
                    <a:lnTo>
                      <a:pt x="0" y="169"/>
                    </a:lnTo>
                    <a:lnTo>
                      <a:pt x="0" y="165"/>
                    </a:lnTo>
                    <a:lnTo>
                      <a:pt x="4" y="156"/>
                    </a:lnTo>
                    <a:lnTo>
                      <a:pt x="9" y="156"/>
                    </a:lnTo>
                    <a:lnTo>
                      <a:pt x="13" y="151"/>
                    </a:lnTo>
                    <a:lnTo>
                      <a:pt x="18" y="143"/>
                    </a:lnTo>
                    <a:lnTo>
                      <a:pt x="22" y="143"/>
                    </a:lnTo>
                    <a:lnTo>
                      <a:pt x="31" y="143"/>
                    </a:lnTo>
                    <a:lnTo>
                      <a:pt x="36" y="151"/>
                    </a:lnTo>
                    <a:lnTo>
                      <a:pt x="31" y="156"/>
                    </a:lnTo>
                    <a:lnTo>
                      <a:pt x="36" y="156"/>
                    </a:lnTo>
                    <a:lnTo>
                      <a:pt x="40" y="160"/>
                    </a:lnTo>
                    <a:lnTo>
                      <a:pt x="36" y="165"/>
                    </a:lnTo>
                    <a:lnTo>
                      <a:pt x="27" y="169"/>
                    </a:lnTo>
                    <a:close/>
                    <a:moveTo>
                      <a:pt x="36" y="89"/>
                    </a:moveTo>
                    <a:lnTo>
                      <a:pt x="31" y="84"/>
                    </a:lnTo>
                    <a:lnTo>
                      <a:pt x="31" y="80"/>
                    </a:lnTo>
                    <a:lnTo>
                      <a:pt x="27" y="76"/>
                    </a:lnTo>
                    <a:lnTo>
                      <a:pt x="27" y="80"/>
                    </a:lnTo>
                    <a:lnTo>
                      <a:pt x="22" y="89"/>
                    </a:lnTo>
                    <a:lnTo>
                      <a:pt x="27" y="89"/>
                    </a:lnTo>
                    <a:lnTo>
                      <a:pt x="27" y="93"/>
                    </a:lnTo>
                    <a:lnTo>
                      <a:pt x="31" y="93"/>
                    </a:lnTo>
                    <a:lnTo>
                      <a:pt x="36" y="89"/>
                    </a:lnTo>
                    <a:close/>
                    <a:moveTo>
                      <a:pt x="62" y="71"/>
                    </a:moveTo>
                    <a:lnTo>
                      <a:pt x="76" y="58"/>
                    </a:lnTo>
                    <a:lnTo>
                      <a:pt x="76" y="49"/>
                    </a:lnTo>
                    <a:lnTo>
                      <a:pt x="58" y="53"/>
                    </a:lnTo>
                    <a:lnTo>
                      <a:pt x="49" y="49"/>
                    </a:lnTo>
                    <a:lnTo>
                      <a:pt x="45" y="62"/>
                    </a:lnTo>
                    <a:lnTo>
                      <a:pt x="45" y="62"/>
                    </a:lnTo>
                    <a:lnTo>
                      <a:pt x="40" y="67"/>
                    </a:lnTo>
                    <a:lnTo>
                      <a:pt x="36" y="71"/>
                    </a:lnTo>
                    <a:lnTo>
                      <a:pt x="36" y="84"/>
                    </a:lnTo>
                    <a:lnTo>
                      <a:pt x="36" y="98"/>
                    </a:lnTo>
                    <a:lnTo>
                      <a:pt x="36" y="102"/>
                    </a:lnTo>
                    <a:lnTo>
                      <a:pt x="36" y="107"/>
                    </a:lnTo>
                    <a:lnTo>
                      <a:pt x="31" y="107"/>
                    </a:lnTo>
                    <a:lnTo>
                      <a:pt x="27" y="107"/>
                    </a:lnTo>
                    <a:lnTo>
                      <a:pt x="31" y="111"/>
                    </a:lnTo>
                    <a:lnTo>
                      <a:pt x="27" y="111"/>
                    </a:lnTo>
                    <a:lnTo>
                      <a:pt x="27" y="116"/>
                    </a:lnTo>
                    <a:lnTo>
                      <a:pt x="36" y="111"/>
                    </a:lnTo>
                    <a:lnTo>
                      <a:pt x="45" y="102"/>
                    </a:lnTo>
                    <a:lnTo>
                      <a:pt x="49" y="102"/>
                    </a:lnTo>
                    <a:lnTo>
                      <a:pt x="36" y="120"/>
                    </a:lnTo>
                    <a:lnTo>
                      <a:pt x="36" y="120"/>
                    </a:lnTo>
                    <a:lnTo>
                      <a:pt x="31" y="125"/>
                    </a:lnTo>
                    <a:lnTo>
                      <a:pt x="36" y="125"/>
                    </a:lnTo>
                    <a:lnTo>
                      <a:pt x="40" y="134"/>
                    </a:lnTo>
                    <a:lnTo>
                      <a:pt x="40" y="138"/>
                    </a:lnTo>
                    <a:lnTo>
                      <a:pt x="45" y="138"/>
                    </a:lnTo>
                    <a:lnTo>
                      <a:pt x="45" y="134"/>
                    </a:lnTo>
                    <a:lnTo>
                      <a:pt x="49" y="134"/>
                    </a:lnTo>
                    <a:lnTo>
                      <a:pt x="45" y="125"/>
                    </a:lnTo>
                    <a:lnTo>
                      <a:pt x="49" y="125"/>
                    </a:lnTo>
                    <a:lnTo>
                      <a:pt x="49" y="134"/>
                    </a:lnTo>
                    <a:lnTo>
                      <a:pt x="54" y="134"/>
                    </a:lnTo>
                    <a:lnTo>
                      <a:pt x="54" y="143"/>
                    </a:lnTo>
                    <a:lnTo>
                      <a:pt x="49" y="151"/>
                    </a:lnTo>
                    <a:lnTo>
                      <a:pt x="54" y="160"/>
                    </a:lnTo>
                    <a:lnTo>
                      <a:pt x="54" y="156"/>
                    </a:lnTo>
                    <a:lnTo>
                      <a:pt x="58" y="156"/>
                    </a:lnTo>
                    <a:lnTo>
                      <a:pt x="62" y="156"/>
                    </a:lnTo>
                    <a:lnTo>
                      <a:pt x="58" y="151"/>
                    </a:lnTo>
                    <a:lnTo>
                      <a:pt x="67" y="156"/>
                    </a:lnTo>
                    <a:lnTo>
                      <a:pt x="71" y="151"/>
                    </a:lnTo>
                    <a:lnTo>
                      <a:pt x="80" y="151"/>
                    </a:lnTo>
                    <a:lnTo>
                      <a:pt x="76" y="156"/>
                    </a:lnTo>
                    <a:lnTo>
                      <a:pt x="71" y="160"/>
                    </a:lnTo>
                    <a:lnTo>
                      <a:pt x="76" y="174"/>
                    </a:lnTo>
                    <a:lnTo>
                      <a:pt x="80" y="169"/>
                    </a:lnTo>
                    <a:lnTo>
                      <a:pt x="85" y="169"/>
                    </a:lnTo>
                    <a:lnTo>
                      <a:pt x="76" y="174"/>
                    </a:lnTo>
                    <a:lnTo>
                      <a:pt x="76" y="183"/>
                    </a:lnTo>
                    <a:lnTo>
                      <a:pt x="80" y="187"/>
                    </a:lnTo>
                    <a:lnTo>
                      <a:pt x="62" y="187"/>
                    </a:lnTo>
                    <a:lnTo>
                      <a:pt x="58" y="187"/>
                    </a:lnTo>
                    <a:lnTo>
                      <a:pt x="54" y="187"/>
                    </a:lnTo>
                    <a:lnTo>
                      <a:pt x="58" y="192"/>
                    </a:lnTo>
                    <a:lnTo>
                      <a:pt x="54" y="201"/>
                    </a:lnTo>
                    <a:lnTo>
                      <a:pt x="62" y="196"/>
                    </a:lnTo>
                    <a:lnTo>
                      <a:pt x="67" y="196"/>
                    </a:lnTo>
                    <a:lnTo>
                      <a:pt x="67" y="205"/>
                    </a:lnTo>
                    <a:lnTo>
                      <a:pt x="67" y="210"/>
                    </a:lnTo>
                    <a:lnTo>
                      <a:pt x="62" y="219"/>
                    </a:lnTo>
                    <a:lnTo>
                      <a:pt x="45" y="223"/>
                    </a:lnTo>
                    <a:lnTo>
                      <a:pt x="49" y="232"/>
                    </a:lnTo>
                    <a:lnTo>
                      <a:pt x="58" y="223"/>
                    </a:lnTo>
                    <a:lnTo>
                      <a:pt x="62" y="232"/>
                    </a:lnTo>
                    <a:lnTo>
                      <a:pt x="67" y="232"/>
                    </a:lnTo>
                    <a:lnTo>
                      <a:pt x="71" y="232"/>
                    </a:lnTo>
                    <a:lnTo>
                      <a:pt x="76" y="227"/>
                    </a:lnTo>
                    <a:lnTo>
                      <a:pt x="80" y="227"/>
                    </a:lnTo>
                    <a:lnTo>
                      <a:pt x="76" y="236"/>
                    </a:lnTo>
                    <a:lnTo>
                      <a:pt x="62" y="241"/>
                    </a:lnTo>
                    <a:lnTo>
                      <a:pt x="58" y="245"/>
                    </a:lnTo>
                    <a:lnTo>
                      <a:pt x="54" y="250"/>
                    </a:lnTo>
                    <a:lnTo>
                      <a:pt x="49" y="254"/>
                    </a:lnTo>
                    <a:lnTo>
                      <a:pt x="45" y="259"/>
                    </a:lnTo>
                    <a:lnTo>
                      <a:pt x="40" y="263"/>
                    </a:lnTo>
                    <a:lnTo>
                      <a:pt x="36" y="268"/>
                    </a:lnTo>
                    <a:lnTo>
                      <a:pt x="40" y="268"/>
                    </a:lnTo>
                    <a:lnTo>
                      <a:pt x="45" y="268"/>
                    </a:lnTo>
                    <a:lnTo>
                      <a:pt x="45" y="272"/>
                    </a:lnTo>
                    <a:lnTo>
                      <a:pt x="49" y="263"/>
                    </a:lnTo>
                    <a:lnTo>
                      <a:pt x="58" y="259"/>
                    </a:lnTo>
                    <a:lnTo>
                      <a:pt x="71" y="263"/>
                    </a:lnTo>
                    <a:lnTo>
                      <a:pt x="71" y="254"/>
                    </a:lnTo>
                    <a:lnTo>
                      <a:pt x="85" y="250"/>
                    </a:lnTo>
                    <a:lnTo>
                      <a:pt x="89" y="254"/>
                    </a:lnTo>
                    <a:lnTo>
                      <a:pt x="89" y="259"/>
                    </a:lnTo>
                    <a:lnTo>
                      <a:pt x="94" y="254"/>
                    </a:lnTo>
                    <a:lnTo>
                      <a:pt x="98" y="254"/>
                    </a:lnTo>
                    <a:lnTo>
                      <a:pt x="98" y="254"/>
                    </a:lnTo>
                    <a:lnTo>
                      <a:pt x="103" y="254"/>
                    </a:lnTo>
                    <a:lnTo>
                      <a:pt x="103" y="250"/>
                    </a:lnTo>
                    <a:lnTo>
                      <a:pt x="112" y="254"/>
                    </a:lnTo>
                    <a:lnTo>
                      <a:pt x="121" y="250"/>
                    </a:lnTo>
                    <a:lnTo>
                      <a:pt x="125" y="250"/>
                    </a:lnTo>
                    <a:lnTo>
                      <a:pt x="138" y="250"/>
                    </a:lnTo>
                    <a:lnTo>
                      <a:pt x="143" y="241"/>
                    </a:lnTo>
                    <a:lnTo>
                      <a:pt x="143" y="232"/>
                    </a:lnTo>
                    <a:lnTo>
                      <a:pt x="134" y="232"/>
                    </a:lnTo>
                    <a:lnTo>
                      <a:pt x="129" y="232"/>
                    </a:lnTo>
                    <a:lnTo>
                      <a:pt x="138" y="223"/>
                    </a:lnTo>
                    <a:lnTo>
                      <a:pt x="143" y="223"/>
                    </a:lnTo>
                    <a:lnTo>
                      <a:pt x="147" y="214"/>
                    </a:lnTo>
                    <a:lnTo>
                      <a:pt x="147" y="205"/>
                    </a:lnTo>
                    <a:lnTo>
                      <a:pt x="143" y="201"/>
                    </a:lnTo>
                    <a:lnTo>
                      <a:pt x="129" y="201"/>
                    </a:lnTo>
                    <a:lnTo>
                      <a:pt x="125" y="205"/>
                    </a:lnTo>
                    <a:lnTo>
                      <a:pt x="121" y="201"/>
                    </a:lnTo>
                    <a:lnTo>
                      <a:pt x="125" y="192"/>
                    </a:lnTo>
                    <a:lnTo>
                      <a:pt x="121" y="183"/>
                    </a:lnTo>
                    <a:lnTo>
                      <a:pt x="121" y="178"/>
                    </a:lnTo>
                    <a:lnTo>
                      <a:pt x="112" y="160"/>
                    </a:lnTo>
                    <a:lnTo>
                      <a:pt x="107" y="160"/>
                    </a:lnTo>
                    <a:lnTo>
                      <a:pt x="103" y="151"/>
                    </a:lnTo>
                    <a:lnTo>
                      <a:pt x="103" y="147"/>
                    </a:lnTo>
                    <a:lnTo>
                      <a:pt x="98" y="134"/>
                    </a:lnTo>
                    <a:lnTo>
                      <a:pt x="94" y="129"/>
                    </a:lnTo>
                    <a:lnTo>
                      <a:pt x="85" y="125"/>
                    </a:lnTo>
                    <a:lnTo>
                      <a:pt x="76" y="125"/>
                    </a:lnTo>
                    <a:lnTo>
                      <a:pt x="80" y="116"/>
                    </a:lnTo>
                    <a:lnTo>
                      <a:pt x="85" y="120"/>
                    </a:lnTo>
                    <a:lnTo>
                      <a:pt x="89" y="111"/>
                    </a:lnTo>
                    <a:lnTo>
                      <a:pt x="85" y="116"/>
                    </a:lnTo>
                    <a:lnTo>
                      <a:pt x="85" y="107"/>
                    </a:lnTo>
                    <a:lnTo>
                      <a:pt x="85" y="98"/>
                    </a:lnTo>
                    <a:lnTo>
                      <a:pt x="98" y="80"/>
                    </a:lnTo>
                    <a:lnTo>
                      <a:pt x="98" y="76"/>
                    </a:lnTo>
                    <a:lnTo>
                      <a:pt x="89" y="80"/>
                    </a:lnTo>
                    <a:lnTo>
                      <a:pt x="71" y="76"/>
                    </a:lnTo>
                    <a:lnTo>
                      <a:pt x="62" y="80"/>
                    </a:lnTo>
                    <a:lnTo>
                      <a:pt x="58" y="84"/>
                    </a:lnTo>
                    <a:lnTo>
                      <a:pt x="58" y="84"/>
                    </a:lnTo>
                    <a:lnTo>
                      <a:pt x="62" y="76"/>
                    </a:lnTo>
                    <a:lnTo>
                      <a:pt x="67" y="71"/>
                    </a:lnTo>
                    <a:lnTo>
                      <a:pt x="62" y="71"/>
                    </a:lnTo>
                    <a:close/>
                    <a:moveTo>
                      <a:pt x="71" y="35"/>
                    </a:moveTo>
                    <a:lnTo>
                      <a:pt x="71" y="44"/>
                    </a:lnTo>
                    <a:lnTo>
                      <a:pt x="76" y="44"/>
                    </a:lnTo>
                    <a:lnTo>
                      <a:pt x="76" y="40"/>
                    </a:lnTo>
                    <a:lnTo>
                      <a:pt x="80" y="44"/>
                    </a:lnTo>
                    <a:lnTo>
                      <a:pt x="80" y="40"/>
                    </a:lnTo>
                    <a:lnTo>
                      <a:pt x="76" y="40"/>
                    </a:lnTo>
                    <a:lnTo>
                      <a:pt x="80" y="31"/>
                    </a:lnTo>
                    <a:lnTo>
                      <a:pt x="71" y="35"/>
                    </a:lnTo>
                    <a:close/>
                    <a:moveTo>
                      <a:pt x="103" y="17"/>
                    </a:moveTo>
                    <a:lnTo>
                      <a:pt x="107" y="13"/>
                    </a:lnTo>
                    <a:lnTo>
                      <a:pt x="103" y="0"/>
                    </a:lnTo>
                    <a:lnTo>
                      <a:pt x="98" y="8"/>
                    </a:lnTo>
                    <a:lnTo>
                      <a:pt x="103" y="8"/>
                    </a:lnTo>
                    <a:lnTo>
                      <a:pt x="103" y="17"/>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5" name="Freeform 198"/>
              <p:cNvSpPr>
                <a:spLocks/>
              </p:cNvSpPr>
              <p:nvPr/>
            </p:nvSpPr>
            <p:spPr bwMode="gray">
              <a:xfrm>
                <a:off x="5258820" y="3807158"/>
                <a:ext cx="111392" cy="135090"/>
              </a:xfrm>
              <a:custGeom>
                <a:avLst/>
                <a:gdLst/>
                <a:ahLst/>
                <a:cxnLst>
                  <a:cxn ang="0">
                    <a:pos x="0" y="67"/>
                  </a:cxn>
                  <a:cxn ang="0">
                    <a:pos x="0" y="67"/>
                  </a:cxn>
                  <a:cxn ang="0">
                    <a:pos x="0" y="67"/>
                  </a:cxn>
                  <a:cxn ang="0">
                    <a:pos x="0" y="62"/>
                  </a:cxn>
                  <a:cxn ang="0">
                    <a:pos x="0" y="62"/>
                  </a:cxn>
                  <a:cxn ang="0">
                    <a:pos x="0" y="58"/>
                  </a:cxn>
                  <a:cxn ang="0">
                    <a:pos x="5" y="53"/>
                  </a:cxn>
                  <a:cxn ang="0">
                    <a:pos x="5" y="53"/>
                  </a:cxn>
                  <a:cxn ang="0">
                    <a:pos x="5" y="53"/>
                  </a:cxn>
                  <a:cxn ang="0">
                    <a:pos x="5" y="49"/>
                  </a:cxn>
                  <a:cxn ang="0">
                    <a:pos x="9" y="49"/>
                  </a:cxn>
                  <a:cxn ang="0">
                    <a:pos x="13" y="44"/>
                  </a:cxn>
                  <a:cxn ang="0">
                    <a:pos x="9" y="40"/>
                  </a:cxn>
                  <a:cxn ang="0">
                    <a:pos x="13" y="40"/>
                  </a:cxn>
                  <a:cxn ang="0">
                    <a:pos x="13" y="40"/>
                  </a:cxn>
                  <a:cxn ang="0">
                    <a:pos x="5" y="35"/>
                  </a:cxn>
                  <a:cxn ang="0">
                    <a:pos x="5" y="31"/>
                  </a:cxn>
                  <a:cxn ang="0">
                    <a:pos x="9" y="26"/>
                  </a:cxn>
                  <a:cxn ang="0">
                    <a:pos x="9" y="22"/>
                  </a:cxn>
                  <a:cxn ang="0">
                    <a:pos x="5" y="22"/>
                  </a:cxn>
                  <a:cxn ang="0">
                    <a:pos x="5" y="17"/>
                  </a:cxn>
                  <a:cxn ang="0">
                    <a:pos x="9" y="17"/>
                  </a:cxn>
                  <a:cxn ang="0">
                    <a:pos x="9" y="13"/>
                  </a:cxn>
                  <a:cxn ang="0">
                    <a:pos x="5" y="13"/>
                  </a:cxn>
                  <a:cxn ang="0">
                    <a:pos x="5" y="13"/>
                  </a:cxn>
                  <a:cxn ang="0">
                    <a:pos x="5" y="9"/>
                  </a:cxn>
                  <a:cxn ang="0">
                    <a:pos x="5" y="9"/>
                  </a:cxn>
                  <a:cxn ang="0">
                    <a:pos x="5" y="4"/>
                  </a:cxn>
                  <a:cxn ang="0">
                    <a:pos x="0" y="4"/>
                  </a:cxn>
                  <a:cxn ang="0">
                    <a:pos x="13" y="0"/>
                  </a:cxn>
                  <a:cxn ang="0">
                    <a:pos x="27" y="0"/>
                  </a:cxn>
                  <a:cxn ang="0">
                    <a:pos x="31" y="9"/>
                  </a:cxn>
                  <a:cxn ang="0">
                    <a:pos x="31" y="17"/>
                  </a:cxn>
                  <a:cxn ang="0">
                    <a:pos x="40" y="26"/>
                  </a:cxn>
                  <a:cxn ang="0">
                    <a:pos x="49" y="31"/>
                  </a:cxn>
                  <a:cxn ang="0">
                    <a:pos x="54" y="31"/>
                  </a:cxn>
                  <a:cxn ang="0">
                    <a:pos x="54" y="35"/>
                  </a:cxn>
                  <a:cxn ang="0">
                    <a:pos x="58" y="35"/>
                  </a:cxn>
                  <a:cxn ang="0">
                    <a:pos x="54" y="53"/>
                  </a:cxn>
                  <a:cxn ang="0">
                    <a:pos x="67" y="62"/>
                  </a:cxn>
                  <a:cxn ang="0">
                    <a:pos x="67" y="67"/>
                  </a:cxn>
                  <a:cxn ang="0">
                    <a:pos x="58" y="71"/>
                  </a:cxn>
                  <a:cxn ang="0">
                    <a:pos x="58" y="80"/>
                  </a:cxn>
                  <a:cxn ang="0">
                    <a:pos x="54" y="76"/>
                  </a:cxn>
                  <a:cxn ang="0">
                    <a:pos x="40" y="80"/>
                  </a:cxn>
                  <a:cxn ang="0">
                    <a:pos x="40" y="80"/>
                  </a:cxn>
                  <a:cxn ang="0">
                    <a:pos x="31" y="84"/>
                  </a:cxn>
                  <a:cxn ang="0">
                    <a:pos x="27" y="84"/>
                  </a:cxn>
                  <a:cxn ang="0">
                    <a:pos x="27" y="76"/>
                  </a:cxn>
                  <a:cxn ang="0">
                    <a:pos x="18" y="71"/>
                  </a:cxn>
                  <a:cxn ang="0">
                    <a:pos x="13" y="84"/>
                  </a:cxn>
                  <a:cxn ang="0">
                    <a:pos x="9" y="84"/>
                  </a:cxn>
                  <a:cxn ang="0">
                    <a:pos x="0" y="71"/>
                  </a:cxn>
                  <a:cxn ang="0">
                    <a:pos x="0" y="71"/>
                  </a:cxn>
                  <a:cxn ang="0">
                    <a:pos x="0" y="67"/>
                  </a:cxn>
                </a:cxnLst>
                <a:rect l="0" t="0" r="r" b="b"/>
                <a:pathLst>
                  <a:path w="67" h="84">
                    <a:moveTo>
                      <a:pt x="0" y="67"/>
                    </a:moveTo>
                    <a:lnTo>
                      <a:pt x="0" y="67"/>
                    </a:lnTo>
                    <a:lnTo>
                      <a:pt x="0" y="67"/>
                    </a:lnTo>
                    <a:lnTo>
                      <a:pt x="0" y="62"/>
                    </a:lnTo>
                    <a:lnTo>
                      <a:pt x="0" y="62"/>
                    </a:lnTo>
                    <a:lnTo>
                      <a:pt x="0" y="58"/>
                    </a:lnTo>
                    <a:lnTo>
                      <a:pt x="5" y="53"/>
                    </a:lnTo>
                    <a:lnTo>
                      <a:pt x="5" y="53"/>
                    </a:lnTo>
                    <a:lnTo>
                      <a:pt x="5" y="53"/>
                    </a:lnTo>
                    <a:lnTo>
                      <a:pt x="5" y="49"/>
                    </a:lnTo>
                    <a:lnTo>
                      <a:pt x="9" y="49"/>
                    </a:lnTo>
                    <a:lnTo>
                      <a:pt x="13" y="44"/>
                    </a:lnTo>
                    <a:lnTo>
                      <a:pt x="9" y="40"/>
                    </a:lnTo>
                    <a:lnTo>
                      <a:pt x="13" y="40"/>
                    </a:lnTo>
                    <a:lnTo>
                      <a:pt x="13" y="40"/>
                    </a:lnTo>
                    <a:lnTo>
                      <a:pt x="5" y="35"/>
                    </a:lnTo>
                    <a:lnTo>
                      <a:pt x="5" y="31"/>
                    </a:lnTo>
                    <a:lnTo>
                      <a:pt x="9" y="26"/>
                    </a:lnTo>
                    <a:lnTo>
                      <a:pt x="9" y="22"/>
                    </a:lnTo>
                    <a:lnTo>
                      <a:pt x="5" y="22"/>
                    </a:lnTo>
                    <a:lnTo>
                      <a:pt x="5" y="17"/>
                    </a:lnTo>
                    <a:lnTo>
                      <a:pt x="9" y="17"/>
                    </a:lnTo>
                    <a:lnTo>
                      <a:pt x="9" y="13"/>
                    </a:lnTo>
                    <a:lnTo>
                      <a:pt x="5" y="13"/>
                    </a:lnTo>
                    <a:lnTo>
                      <a:pt x="5" y="13"/>
                    </a:lnTo>
                    <a:lnTo>
                      <a:pt x="5" y="9"/>
                    </a:lnTo>
                    <a:lnTo>
                      <a:pt x="5" y="9"/>
                    </a:lnTo>
                    <a:lnTo>
                      <a:pt x="5" y="4"/>
                    </a:lnTo>
                    <a:lnTo>
                      <a:pt x="0" y="4"/>
                    </a:lnTo>
                    <a:lnTo>
                      <a:pt x="13" y="0"/>
                    </a:lnTo>
                    <a:lnTo>
                      <a:pt x="27" y="0"/>
                    </a:lnTo>
                    <a:lnTo>
                      <a:pt x="31" y="9"/>
                    </a:lnTo>
                    <a:lnTo>
                      <a:pt x="31" y="17"/>
                    </a:lnTo>
                    <a:lnTo>
                      <a:pt x="40" y="26"/>
                    </a:lnTo>
                    <a:lnTo>
                      <a:pt x="49" y="31"/>
                    </a:lnTo>
                    <a:lnTo>
                      <a:pt x="54" y="31"/>
                    </a:lnTo>
                    <a:lnTo>
                      <a:pt x="54" y="35"/>
                    </a:lnTo>
                    <a:lnTo>
                      <a:pt x="58" y="35"/>
                    </a:lnTo>
                    <a:lnTo>
                      <a:pt x="54" y="53"/>
                    </a:lnTo>
                    <a:lnTo>
                      <a:pt x="67" y="62"/>
                    </a:lnTo>
                    <a:lnTo>
                      <a:pt x="67" y="67"/>
                    </a:lnTo>
                    <a:lnTo>
                      <a:pt x="58" y="71"/>
                    </a:lnTo>
                    <a:lnTo>
                      <a:pt x="58" y="80"/>
                    </a:lnTo>
                    <a:lnTo>
                      <a:pt x="54" y="76"/>
                    </a:lnTo>
                    <a:lnTo>
                      <a:pt x="40" y="80"/>
                    </a:lnTo>
                    <a:lnTo>
                      <a:pt x="40" y="80"/>
                    </a:lnTo>
                    <a:lnTo>
                      <a:pt x="31" y="84"/>
                    </a:lnTo>
                    <a:lnTo>
                      <a:pt x="27" y="84"/>
                    </a:lnTo>
                    <a:lnTo>
                      <a:pt x="27" y="76"/>
                    </a:lnTo>
                    <a:lnTo>
                      <a:pt x="18" y="71"/>
                    </a:lnTo>
                    <a:lnTo>
                      <a:pt x="13" y="84"/>
                    </a:lnTo>
                    <a:lnTo>
                      <a:pt x="9" y="84"/>
                    </a:lnTo>
                    <a:lnTo>
                      <a:pt x="0" y="71"/>
                    </a:lnTo>
                    <a:lnTo>
                      <a:pt x="0" y="71"/>
                    </a:lnTo>
                    <a:lnTo>
                      <a:pt x="0" y="67"/>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6" name="Freeform 199"/>
              <p:cNvSpPr>
                <a:spLocks/>
              </p:cNvSpPr>
              <p:nvPr/>
            </p:nvSpPr>
            <p:spPr bwMode="gray">
              <a:xfrm>
                <a:off x="5258820" y="3921341"/>
                <a:ext cx="21613" cy="20907"/>
              </a:xfrm>
              <a:custGeom>
                <a:avLst/>
                <a:gdLst/>
                <a:ahLst/>
                <a:cxnLst>
                  <a:cxn ang="0">
                    <a:pos x="0" y="0"/>
                  </a:cxn>
                  <a:cxn ang="0">
                    <a:pos x="0" y="0"/>
                  </a:cxn>
                  <a:cxn ang="0">
                    <a:pos x="9" y="13"/>
                  </a:cxn>
                  <a:cxn ang="0">
                    <a:pos x="13" y="13"/>
                  </a:cxn>
                </a:cxnLst>
                <a:rect l="0" t="0" r="r" b="b"/>
                <a:pathLst>
                  <a:path w="13" h="13">
                    <a:moveTo>
                      <a:pt x="0" y="0"/>
                    </a:moveTo>
                    <a:lnTo>
                      <a:pt x="0" y="0"/>
                    </a:lnTo>
                    <a:lnTo>
                      <a:pt x="9" y="13"/>
                    </a:lnTo>
                    <a:lnTo>
                      <a:pt x="13" y="13"/>
                    </a:lnTo>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7" name="Freeform 200"/>
              <p:cNvSpPr>
                <a:spLocks noEditPoints="1"/>
              </p:cNvSpPr>
              <p:nvPr/>
            </p:nvSpPr>
            <p:spPr bwMode="gray">
              <a:xfrm>
                <a:off x="4412578" y="3885962"/>
                <a:ext cx="527031" cy="466380"/>
              </a:xfrm>
              <a:custGeom>
                <a:avLst/>
                <a:gdLst/>
                <a:ahLst/>
                <a:cxnLst>
                  <a:cxn ang="0">
                    <a:pos x="4" y="290"/>
                  </a:cxn>
                  <a:cxn ang="0">
                    <a:pos x="13" y="277"/>
                  </a:cxn>
                  <a:cxn ang="0">
                    <a:pos x="22" y="286"/>
                  </a:cxn>
                  <a:cxn ang="0">
                    <a:pos x="27" y="290"/>
                  </a:cxn>
                  <a:cxn ang="0">
                    <a:pos x="27" y="286"/>
                  </a:cxn>
                  <a:cxn ang="0">
                    <a:pos x="143" y="125"/>
                  </a:cxn>
                  <a:cxn ang="0">
                    <a:pos x="156" y="138"/>
                  </a:cxn>
                  <a:cxn ang="0">
                    <a:pos x="170" y="147"/>
                  </a:cxn>
                  <a:cxn ang="0">
                    <a:pos x="179" y="143"/>
                  </a:cxn>
                  <a:cxn ang="0">
                    <a:pos x="196" y="138"/>
                  </a:cxn>
                  <a:cxn ang="0">
                    <a:pos x="205" y="138"/>
                  </a:cxn>
                  <a:cxn ang="0">
                    <a:pos x="219" y="134"/>
                  </a:cxn>
                  <a:cxn ang="0">
                    <a:pos x="228" y="125"/>
                  </a:cxn>
                  <a:cxn ang="0">
                    <a:pos x="241" y="111"/>
                  </a:cxn>
                  <a:cxn ang="0">
                    <a:pos x="250" y="98"/>
                  </a:cxn>
                  <a:cxn ang="0">
                    <a:pos x="241" y="89"/>
                  </a:cxn>
                  <a:cxn ang="0">
                    <a:pos x="263" y="53"/>
                  </a:cxn>
                  <a:cxn ang="0">
                    <a:pos x="295" y="35"/>
                  </a:cxn>
                  <a:cxn ang="0">
                    <a:pos x="295" y="31"/>
                  </a:cxn>
                  <a:cxn ang="0">
                    <a:pos x="295" y="27"/>
                  </a:cxn>
                  <a:cxn ang="0">
                    <a:pos x="277" y="27"/>
                  </a:cxn>
                  <a:cxn ang="0">
                    <a:pos x="259" y="22"/>
                  </a:cxn>
                  <a:cxn ang="0">
                    <a:pos x="241" y="22"/>
                  </a:cxn>
                  <a:cxn ang="0">
                    <a:pos x="223" y="4"/>
                  </a:cxn>
                  <a:cxn ang="0">
                    <a:pos x="214" y="4"/>
                  </a:cxn>
                  <a:cxn ang="0">
                    <a:pos x="201" y="4"/>
                  </a:cxn>
                  <a:cxn ang="0">
                    <a:pos x="179" y="4"/>
                  </a:cxn>
                  <a:cxn ang="0">
                    <a:pos x="170" y="0"/>
                  </a:cxn>
                  <a:cxn ang="0">
                    <a:pos x="152" y="4"/>
                  </a:cxn>
                  <a:cxn ang="0">
                    <a:pos x="143" y="0"/>
                  </a:cxn>
                  <a:cxn ang="0">
                    <a:pos x="125" y="0"/>
                  </a:cxn>
                  <a:cxn ang="0">
                    <a:pos x="116" y="4"/>
                  </a:cxn>
                  <a:cxn ang="0">
                    <a:pos x="112" y="18"/>
                  </a:cxn>
                  <a:cxn ang="0">
                    <a:pos x="116" y="22"/>
                  </a:cxn>
                  <a:cxn ang="0">
                    <a:pos x="116" y="31"/>
                  </a:cxn>
                  <a:cxn ang="0">
                    <a:pos x="129" y="31"/>
                  </a:cxn>
                  <a:cxn ang="0">
                    <a:pos x="152" y="40"/>
                  </a:cxn>
                  <a:cxn ang="0">
                    <a:pos x="152" y="53"/>
                  </a:cxn>
                  <a:cxn ang="0">
                    <a:pos x="147" y="71"/>
                  </a:cxn>
                  <a:cxn ang="0">
                    <a:pos x="138" y="85"/>
                  </a:cxn>
                  <a:cxn ang="0">
                    <a:pos x="143" y="107"/>
                  </a:cxn>
                  <a:cxn ang="0">
                    <a:pos x="143" y="116"/>
                  </a:cxn>
                  <a:cxn ang="0">
                    <a:pos x="268" y="94"/>
                  </a:cxn>
                  <a:cxn ang="0">
                    <a:pos x="268" y="103"/>
                  </a:cxn>
                  <a:cxn ang="0">
                    <a:pos x="272" y="103"/>
                  </a:cxn>
                  <a:cxn ang="0">
                    <a:pos x="272" y="94"/>
                  </a:cxn>
                  <a:cxn ang="0">
                    <a:pos x="286" y="85"/>
                  </a:cxn>
                  <a:cxn ang="0">
                    <a:pos x="290" y="89"/>
                  </a:cxn>
                  <a:cxn ang="0">
                    <a:pos x="304" y="85"/>
                  </a:cxn>
                  <a:cxn ang="0">
                    <a:pos x="299" y="76"/>
                  </a:cxn>
                  <a:cxn ang="0">
                    <a:pos x="290" y="80"/>
                  </a:cxn>
                  <a:cxn ang="0">
                    <a:pos x="308" y="71"/>
                  </a:cxn>
                  <a:cxn ang="0">
                    <a:pos x="317" y="80"/>
                  </a:cxn>
                  <a:cxn ang="0">
                    <a:pos x="308" y="71"/>
                  </a:cxn>
                </a:cxnLst>
                <a:rect l="0" t="0" r="r" b="b"/>
                <a:pathLst>
                  <a:path w="317" h="290">
                    <a:moveTo>
                      <a:pt x="0" y="281"/>
                    </a:moveTo>
                    <a:lnTo>
                      <a:pt x="4" y="290"/>
                    </a:lnTo>
                    <a:lnTo>
                      <a:pt x="13" y="286"/>
                    </a:lnTo>
                    <a:lnTo>
                      <a:pt x="13" y="277"/>
                    </a:lnTo>
                    <a:lnTo>
                      <a:pt x="0" y="281"/>
                    </a:lnTo>
                    <a:close/>
                    <a:moveTo>
                      <a:pt x="22" y="286"/>
                    </a:moveTo>
                    <a:lnTo>
                      <a:pt x="18" y="290"/>
                    </a:lnTo>
                    <a:lnTo>
                      <a:pt x="27" y="290"/>
                    </a:lnTo>
                    <a:lnTo>
                      <a:pt x="27" y="286"/>
                    </a:lnTo>
                    <a:lnTo>
                      <a:pt x="27" y="286"/>
                    </a:lnTo>
                    <a:lnTo>
                      <a:pt x="22" y="286"/>
                    </a:lnTo>
                    <a:close/>
                    <a:moveTo>
                      <a:pt x="143" y="125"/>
                    </a:moveTo>
                    <a:lnTo>
                      <a:pt x="156" y="134"/>
                    </a:lnTo>
                    <a:lnTo>
                      <a:pt x="156" y="138"/>
                    </a:lnTo>
                    <a:lnTo>
                      <a:pt x="156" y="143"/>
                    </a:lnTo>
                    <a:lnTo>
                      <a:pt x="170" y="147"/>
                    </a:lnTo>
                    <a:lnTo>
                      <a:pt x="174" y="138"/>
                    </a:lnTo>
                    <a:lnTo>
                      <a:pt x="179" y="143"/>
                    </a:lnTo>
                    <a:lnTo>
                      <a:pt x="187" y="134"/>
                    </a:lnTo>
                    <a:lnTo>
                      <a:pt x="196" y="138"/>
                    </a:lnTo>
                    <a:lnTo>
                      <a:pt x="205" y="134"/>
                    </a:lnTo>
                    <a:lnTo>
                      <a:pt x="205" y="138"/>
                    </a:lnTo>
                    <a:lnTo>
                      <a:pt x="214" y="134"/>
                    </a:lnTo>
                    <a:lnTo>
                      <a:pt x="219" y="134"/>
                    </a:lnTo>
                    <a:lnTo>
                      <a:pt x="223" y="129"/>
                    </a:lnTo>
                    <a:lnTo>
                      <a:pt x="228" y="125"/>
                    </a:lnTo>
                    <a:lnTo>
                      <a:pt x="237" y="125"/>
                    </a:lnTo>
                    <a:lnTo>
                      <a:pt x="241" y="111"/>
                    </a:lnTo>
                    <a:lnTo>
                      <a:pt x="246" y="103"/>
                    </a:lnTo>
                    <a:lnTo>
                      <a:pt x="250" y="98"/>
                    </a:lnTo>
                    <a:lnTo>
                      <a:pt x="246" y="98"/>
                    </a:lnTo>
                    <a:lnTo>
                      <a:pt x="241" y="89"/>
                    </a:lnTo>
                    <a:lnTo>
                      <a:pt x="241" y="85"/>
                    </a:lnTo>
                    <a:lnTo>
                      <a:pt x="263" y="53"/>
                    </a:lnTo>
                    <a:lnTo>
                      <a:pt x="281" y="49"/>
                    </a:lnTo>
                    <a:lnTo>
                      <a:pt x="295" y="35"/>
                    </a:lnTo>
                    <a:lnTo>
                      <a:pt x="295" y="31"/>
                    </a:lnTo>
                    <a:lnTo>
                      <a:pt x="295" y="31"/>
                    </a:lnTo>
                    <a:lnTo>
                      <a:pt x="299" y="27"/>
                    </a:lnTo>
                    <a:lnTo>
                      <a:pt x="295" y="27"/>
                    </a:lnTo>
                    <a:lnTo>
                      <a:pt x="286" y="27"/>
                    </a:lnTo>
                    <a:lnTo>
                      <a:pt x="277" y="27"/>
                    </a:lnTo>
                    <a:lnTo>
                      <a:pt x="268" y="22"/>
                    </a:lnTo>
                    <a:lnTo>
                      <a:pt x="259" y="22"/>
                    </a:lnTo>
                    <a:lnTo>
                      <a:pt x="246" y="22"/>
                    </a:lnTo>
                    <a:lnTo>
                      <a:pt x="241" y="22"/>
                    </a:lnTo>
                    <a:lnTo>
                      <a:pt x="228" y="13"/>
                    </a:lnTo>
                    <a:lnTo>
                      <a:pt x="223" y="4"/>
                    </a:lnTo>
                    <a:lnTo>
                      <a:pt x="214" y="9"/>
                    </a:lnTo>
                    <a:lnTo>
                      <a:pt x="214" y="4"/>
                    </a:lnTo>
                    <a:lnTo>
                      <a:pt x="205" y="4"/>
                    </a:lnTo>
                    <a:lnTo>
                      <a:pt x="201" y="4"/>
                    </a:lnTo>
                    <a:lnTo>
                      <a:pt x="192" y="4"/>
                    </a:lnTo>
                    <a:lnTo>
                      <a:pt x="179" y="4"/>
                    </a:lnTo>
                    <a:lnTo>
                      <a:pt x="170" y="4"/>
                    </a:lnTo>
                    <a:lnTo>
                      <a:pt x="170" y="0"/>
                    </a:lnTo>
                    <a:lnTo>
                      <a:pt x="161" y="0"/>
                    </a:lnTo>
                    <a:lnTo>
                      <a:pt x="152" y="4"/>
                    </a:lnTo>
                    <a:lnTo>
                      <a:pt x="147" y="0"/>
                    </a:lnTo>
                    <a:lnTo>
                      <a:pt x="143" y="0"/>
                    </a:lnTo>
                    <a:lnTo>
                      <a:pt x="134" y="0"/>
                    </a:lnTo>
                    <a:lnTo>
                      <a:pt x="125" y="0"/>
                    </a:lnTo>
                    <a:lnTo>
                      <a:pt x="129" y="4"/>
                    </a:lnTo>
                    <a:lnTo>
                      <a:pt x="116" y="4"/>
                    </a:lnTo>
                    <a:lnTo>
                      <a:pt x="112" y="9"/>
                    </a:lnTo>
                    <a:lnTo>
                      <a:pt x="112" y="18"/>
                    </a:lnTo>
                    <a:lnTo>
                      <a:pt x="116" y="18"/>
                    </a:lnTo>
                    <a:lnTo>
                      <a:pt x="116" y="22"/>
                    </a:lnTo>
                    <a:lnTo>
                      <a:pt x="120" y="27"/>
                    </a:lnTo>
                    <a:lnTo>
                      <a:pt x="116" y="31"/>
                    </a:lnTo>
                    <a:lnTo>
                      <a:pt x="120" y="35"/>
                    </a:lnTo>
                    <a:lnTo>
                      <a:pt x="129" y="31"/>
                    </a:lnTo>
                    <a:lnTo>
                      <a:pt x="134" y="40"/>
                    </a:lnTo>
                    <a:lnTo>
                      <a:pt x="152" y="40"/>
                    </a:lnTo>
                    <a:lnTo>
                      <a:pt x="161" y="44"/>
                    </a:lnTo>
                    <a:lnTo>
                      <a:pt x="152" y="53"/>
                    </a:lnTo>
                    <a:lnTo>
                      <a:pt x="147" y="67"/>
                    </a:lnTo>
                    <a:lnTo>
                      <a:pt x="147" y="71"/>
                    </a:lnTo>
                    <a:lnTo>
                      <a:pt x="147" y="80"/>
                    </a:lnTo>
                    <a:lnTo>
                      <a:pt x="138" y="85"/>
                    </a:lnTo>
                    <a:lnTo>
                      <a:pt x="147" y="98"/>
                    </a:lnTo>
                    <a:lnTo>
                      <a:pt x="143" y="107"/>
                    </a:lnTo>
                    <a:lnTo>
                      <a:pt x="147" y="116"/>
                    </a:lnTo>
                    <a:lnTo>
                      <a:pt x="143" y="116"/>
                    </a:lnTo>
                    <a:lnTo>
                      <a:pt x="143" y="125"/>
                    </a:lnTo>
                    <a:close/>
                    <a:moveTo>
                      <a:pt x="268" y="94"/>
                    </a:moveTo>
                    <a:lnTo>
                      <a:pt x="263" y="98"/>
                    </a:lnTo>
                    <a:lnTo>
                      <a:pt x="268" y="103"/>
                    </a:lnTo>
                    <a:lnTo>
                      <a:pt x="268" y="103"/>
                    </a:lnTo>
                    <a:lnTo>
                      <a:pt x="272" y="103"/>
                    </a:lnTo>
                    <a:lnTo>
                      <a:pt x="268" y="98"/>
                    </a:lnTo>
                    <a:lnTo>
                      <a:pt x="272" y="94"/>
                    </a:lnTo>
                    <a:lnTo>
                      <a:pt x="268" y="94"/>
                    </a:lnTo>
                    <a:close/>
                    <a:moveTo>
                      <a:pt x="286" y="85"/>
                    </a:moveTo>
                    <a:lnTo>
                      <a:pt x="286" y="85"/>
                    </a:lnTo>
                    <a:lnTo>
                      <a:pt x="290" y="89"/>
                    </a:lnTo>
                    <a:lnTo>
                      <a:pt x="299" y="89"/>
                    </a:lnTo>
                    <a:lnTo>
                      <a:pt x="304" y="85"/>
                    </a:lnTo>
                    <a:lnTo>
                      <a:pt x="304" y="80"/>
                    </a:lnTo>
                    <a:lnTo>
                      <a:pt x="299" y="76"/>
                    </a:lnTo>
                    <a:lnTo>
                      <a:pt x="299" y="76"/>
                    </a:lnTo>
                    <a:lnTo>
                      <a:pt x="290" y="80"/>
                    </a:lnTo>
                    <a:lnTo>
                      <a:pt x="286" y="85"/>
                    </a:lnTo>
                    <a:close/>
                    <a:moveTo>
                      <a:pt x="308" y="71"/>
                    </a:moveTo>
                    <a:lnTo>
                      <a:pt x="308" y="80"/>
                    </a:lnTo>
                    <a:lnTo>
                      <a:pt x="317" y="80"/>
                    </a:lnTo>
                    <a:lnTo>
                      <a:pt x="313" y="71"/>
                    </a:lnTo>
                    <a:lnTo>
                      <a:pt x="308" y="71"/>
                    </a:lnTo>
                    <a:close/>
                  </a:path>
                </a:pathLst>
              </a:custGeom>
              <a:grpFill/>
              <a:ln w="3175" cap="rnd" cmpd="sng" algn="ctr">
                <a:solidFill>
                  <a:srgbClr val="FFFFFF"/>
                </a:solidFill>
                <a:prstDash val="solid"/>
                <a:round/>
                <a:headEnd type="none" w="med" len="med"/>
                <a:tailEnd type="none" w="med" len="med"/>
              </a:ln>
            </p:spPr>
            <p:txBody>
              <a:bodyPr lIns="101901" tIns="50950" rIns="101901" bIns="50950"/>
              <a:lstStyle/>
              <a:p>
                <a:pPr marL="0" marR="0" lvl="0" indent="0" defTabSz="1019175"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308" name="Rectangle 307"/>
            <p:cNvSpPr/>
            <p:nvPr/>
          </p:nvSpPr>
          <p:spPr bwMode="auto">
            <a:xfrm>
              <a:off x="3798776" y="4537520"/>
              <a:ext cx="119789" cy="96423"/>
            </a:xfrm>
            <a:prstGeom prst="rect">
              <a:avLst/>
            </a:prstGeom>
            <a:solidFill>
              <a:srgbClr val="FFFFFF"/>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48" name="Group 347"/>
          <p:cNvGrpSpPr/>
          <p:nvPr/>
        </p:nvGrpSpPr>
        <p:grpSpPr>
          <a:xfrm>
            <a:off x="2953890" y="4868356"/>
            <a:ext cx="72000" cy="72000"/>
            <a:chOff x="3275856" y="2998888"/>
            <a:chExt cx="45719" cy="45719"/>
          </a:xfrm>
          <a:solidFill>
            <a:srgbClr val="ACD1E2">
              <a:lumMod val="50000"/>
            </a:srgbClr>
          </a:solidFill>
        </p:grpSpPr>
        <p:sp>
          <p:nvSpPr>
            <p:cNvPr id="349" name="Oval 34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50" name="Oval 34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60" name="Group 359"/>
          <p:cNvGrpSpPr/>
          <p:nvPr/>
        </p:nvGrpSpPr>
        <p:grpSpPr>
          <a:xfrm>
            <a:off x="2632264" y="5157131"/>
            <a:ext cx="72000" cy="72000"/>
            <a:chOff x="3275856" y="2998888"/>
            <a:chExt cx="45719" cy="45719"/>
          </a:xfrm>
          <a:solidFill>
            <a:srgbClr val="ACD1E2">
              <a:lumMod val="50000"/>
            </a:srgbClr>
          </a:solidFill>
        </p:grpSpPr>
        <p:sp>
          <p:nvSpPr>
            <p:cNvPr id="361" name="Oval 36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62" name="Oval 36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63" name="Group 362"/>
          <p:cNvGrpSpPr/>
          <p:nvPr/>
        </p:nvGrpSpPr>
        <p:grpSpPr>
          <a:xfrm>
            <a:off x="1392284" y="5265479"/>
            <a:ext cx="72000" cy="72000"/>
            <a:chOff x="3275856" y="2998888"/>
            <a:chExt cx="45719" cy="45719"/>
          </a:xfrm>
          <a:solidFill>
            <a:srgbClr val="ACD1E2">
              <a:lumMod val="50000"/>
            </a:srgbClr>
          </a:solidFill>
        </p:grpSpPr>
        <p:sp>
          <p:nvSpPr>
            <p:cNvPr id="364" name="Oval 36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65" name="Oval 36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66" name="Group 365"/>
          <p:cNvGrpSpPr/>
          <p:nvPr/>
        </p:nvGrpSpPr>
        <p:grpSpPr>
          <a:xfrm>
            <a:off x="1413256" y="4843316"/>
            <a:ext cx="72000" cy="72000"/>
            <a:chOff x="3275856" y="2998888"/>
            <a:chExt cx="45719" cy="45719"/>
          </a:xfrm>
          <a:solidFill>
            <a:srgbClr val="ACD1E2">
              <a:lumMod val="50000"/>
            </a:srgbClr>
          </a:solidFill>
        </p:grpSpPr>
        <p:sp>
          <p:nvSpPr>
            <p:cNvPr id="367" name="Oval 36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68" name="Oval 36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69" name="Group 368"/>
          <p:cNvGrpSpPr/>
          <p:nvPr/>
        </p:nvGrpSpPr>
        <p:grpSpPr>
          <a:xfrm>
            <a:off x="2219838" y="4450558"/>
            <a:ext cx="72000" cy="72000"/>
            <a:chOff x="3275856" y="2998888"/>
            <a:chExt cx="45719" cy="45719"/>
          </a:xfrm>
          <a:solidFill>
            <a:srgbClr val="ACD1E2">
              <a:lumMod val="50000"/>
            </a:srgbClr>
          </a:solidFill>
        </p:grpSpPr>
        <p:sp>
          <p:nvSpPr>
            <p:cNvPr id="370" name="Oval 36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71" name="Oval 37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72" name="Group 371"/>
          <p:cNvGrpSpPr/>
          <p:nvPr/>
        </p:nvGrpSpPr>
        <p:grpSpPr>
          <a:xfrm>
            <a:off x="2860242" y="4371734"/>
            <a:ext cx="72000" cy="72000"/>
            <a:chOff x="3275856" y="2998888"/>
            <a:chExt cx="45719" cy="45719"/>
          </a:xfrm>
          <a:solidFill>
            <a:srgbClr val="ACD1E2">
              <a:lumMod val="50000"/>
            </a:srgbClr>
          </a:solidFill>
        </p:grpSpPr>
        <p:sp>
          <p:nvSpPr>
            <p:cNvPr id="373" name="Oval 37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74" name="Oval 37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75" name="Group 374"/>
          <p:cNvGrpSpPr/>
          <p:nvPr/>
        </p:nvGrpSpPr>
        <p:grpSpPr>
          <a:xfrm>
            <a:off x="3563949" y="3871860"/>
            <a:ext cx="72000" cy="72000"/>
            <a:chOff x="3275856" y="2998888"/>
            <a:chExt cx="45719" cy="45719"/>
          </a:xfrm>
          <a:solidFill>
            <a:srgbClr val="ACD1E2">
              <a:lumMod val="50000"/>
            </a:srgbClr>
          </a:solidFill>
        </p:grpSpPr>
        <p:sp>
          <p:nvSpPr>
            <p:cNvPr id="376" name="Oval 37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77" name="Oval 37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78" name="Group 377"/>
          <p:cNvGrpSpPr/>
          <p:nvPr/>
        </p:nvGrpSpPr>
        <p:grpSpPr>
          <a:xfrm>
            <a:off x="3371450" y="3978938"/>
            <a:ext cx="72000" cy="72000"/>
            <a:chOff x="3275856" y="2998888"/>
            <a:chExt cx="45719" cy="45719"/>
          </a:xfrm>
          <a:solidFill>
            <a:srgbClr val="ACD1E2">
              <a:lumMod val="50000"/>
            </a:srgbClr>
          </a:solidFill>
        </p:grpSpPr>
        <p:sp>
          <p:nvSpPr>
            <p:cNvPr id="379" name="Oval 37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80" name="Oval 37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81" name="Group 380"/>
          <p:cNvGrpSpPr/>
          <p:nvPr/>
        </p:nvGrpSpPr>
        <p:grpSpPr>
          <a:xfrm>
            <a:off x="3108054" y="3031029"/>
            <a:ext cx="72000" cy="72000"/>
            <a:chOff x="3275856" y="2998888"/>
            <a:chExt cx="45719" cy="45719"/>
          </a:xfrm>
          <a:solidFill>
            <a:srgbClr val="ACD1E2">
              <a:lumMod val="50000"/>
            </a:srgbClr>
          </a:solidFill>
        </p:grpSpPr>
        <p:sp>
          <p:nvSpPr>
            <p:cNvPr id="382" name="Oval 38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83" name="Oval 38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87" name="Group 386"/>
          <p:cNvGrpSpPr/>
          <p:nvPr/>
        </p:nvGrpSpPr>
        <p:grpSpPr>
          <a:xfrm>
            <a:off x="3486050" y="2909416"/>
            <a:ext cx="72000" cy="72000"/>
            <a:chOff x="3275856" y="2998888"/>
            <a:chExt cx="45719" cy="45719"/>
          </a:xfrm>
          <a:solidFill>
            <a:srgbClr val="ACD1E2">
              <a:lumMod val="50000"/>
            </a:srgbClr>
          </a:solidFill>
        </p:grpSpPr>
        <p:sp>
          <p:nvSpPr>
            <p:cNvPr id="388" name="Oval 38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89" name="Oval 38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90" name="Group 389"/>
          <p:cNvGrpSpPr/>
          <p:nvPr/>
        </p:nvGrpSpPr>
        <p:grpSpPr>
          <a:xfrm>
            <a:off x="3415146" y="2791317"/>
            <a:ext cx="72000" cy="72000"/>
            <a:chOff x="3275856" y="2998888"/>
            <a:chExt cx="45719" cy="45719"/>
          </a:xfrm>
          <a:solidFill>
            <a:srgbClr val="ACD1E2">
              <a:lumMod val="50000"/>
            </a:srgbClr>
          </a:solidFill>
        </p:grpSpPr>
        <p:sp>
          <p:nvSpPr>
            <p:cNvPr id="391" name="Oval 39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92" name="Oval 39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96" name="Group 395"/>
          <p:cNvGrpSpPr/>
          <p:nvPr/>
        </p:nvGrpSpPr>
        <p:grpSpPr>
          <a:xfrm>
            <a:off x="3273885" y="2707768"/>
            <a:ext cx="72000" cy="72000"/>
            <a:chOff x="3275856" y="2998888"/>
            <a:chExt cx="45719" cy="45719"/>
          </a:xfrm>
          <a:solidFill>
            <a:srgbClr val="ACD1E2">
              <a:lumMod val="50000"/>
            </a:srgbClr>
          </a:solidFill>
        </p:grpSpPr>
        <p:sp>
          <p:nvSpPr>
            <p:cNvPr id="397" name="Oval 39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98" name="Oval 39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399" name="Group 398"/>
          <p:cNvGrpSpPr/>
          <p:nvPr/>
        </p:nvGrpSpPr>
        <p:grpSpPr>
          <a:xfrm>
            <a:off x="2407596" y="2503555"/>
            <a:ext cx="72000" cy="72000"/>
            <a:chOff x="3275856" y="2998888"/>
            <a:chExt cx="45719" cy="45719"/>
          </a:xfrm>
          <a:solidFill>
            <a:srgbClr val="ACD1E2">
              <a:lumMod val="50000"/>
            </a:srgbClr>
          </a:solidFill>
        </p:grpSpPr>
        <p:sp>
          <p:nvSpPr>
            <p:cNvPr id="400" name="Oval 39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01" name="Oval 40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05" name="Group 404"/>
          <p:cNvGrpSpPr/>
          <p:nvPr/>
        </p:nvGrpSpPr>
        <p:grpSpPr>
          <a:xfrm>
            <a:off x="2073246" y="1785925"/>
            <a:ext cx="72000" cy="72000"/>
            <a:chOff x="3275856" y="2998888"/>
            <a:chExt cx="45719" cy="45719"/>
          </a:xfrm>
          <a:solidFill>
            <a:srgbClr val="ACD1E2">
              <a:lumMod val="50000"/>
            </a:srgbClr>
          </a:solidFill>
        </p:grpSpPr>
        <p:sp>
          <p:nvSpPr>
            <p:cNvPr id="406" name="Oval 40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07" name="Oval 40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08" name="Group 407"/>
          <p:cNvGrpSpPr/>
          <p:nvPr/>
        </p:nvGrpSpPr>
        <p:grpSpPr>
          <a:xfrm>
            <a:off x="2002741" y="1895173"/>
            <a:ext cx="72000" cy="72000"/>
            <a:chOff x="3275856" y="2998888"/>
            <a:chExt cx="45719" cy="45719"/>
          </a:xfrm>
          <a:solidFill>
            <a:srgbClr val="ACD1E2">
              <a:lumMod val="50000"/>
            </a:srgbClr>
          </a:solidFill>
        </p:grpSpPr>
        <p:sp>
          <p:nvSpPr>
            <p:cNvPr id="409" name="Oval 40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10" name="Oval 40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11" name="Group 410"/>
          <p:cNvGrpSpPr/>
          <p:nvPr/>
        </p:nvGrpSpPr>
        <p:grpSpPr>
          <a:xfrm>
            <a:off x="1722547" y="1994566"/>
            <a:ext cx="72000" cy="72000"/>
            <a:chOff x="3275856" y="2998888"/>
            <a:chExt cx="45719" cy="45719"/>
          </a:xfrm>
          <a:solidFill>
            <a:srgbClr val="ACD1E2">
              <a:lumMod val="50000"/>
            </a:srgbClr>
          </a:solidFill>
        </p:grpSpPr>
        <p:sp>
          <p:nvSpPr>
            <p:cNvPr id="412" name="Oval 41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13" name="Oval 41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14" name="Group 413"/>
          <p:cNvGrpSpPr/>
          <p:nvPr/>
        </p:nvGrpSpPr>
        <p:grpSpPr>
          <a:xfrm>
            <a:off x="1708594" y="2305624"/>
            <a:ext cx="72000" cy="72000"/>
            <a:chOff x="3275856" y="2998888"/>
            <a:chExt cx="45719" cy="45719"/>
          </a:xfrm>
          <a:solidFill>
            <a:srgbClr val="ACD1E2">
              <a:lumMod val="50000"/>
            </a:srgbClr>
          </a:solidFill>
        </p:grpSpPr>
        <p:sp>
          <p:nvSpPr>
            <p:cNvPr id="415" name="Oval 41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16" name="Oval 41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17" name="Group 416"/>
          <p:cNvGrpSpPr/>
          <p:nvPr/>
        </p:nvGrpSpPr>
        <p:grpSpPr>
          <a:xfrm>
            <a:off x="2316158" y="1379463"/>
            <a:ext cx="72000" cy="72000"/>
            <a:chOff x="3275856" y="2998888"/>
            <a:chExt cx="45719" cy="45719"/>
          </a:xfrm>
          <a:solidFill>
            <a:srgbClr val="ACD1E2">
              <a:lumMod val="50000"/>
            </a:srgbClr>
          </a:solidFill>
        </p:grpSpPr>
        <p:sp>
          <p:nvSpPr>
            <p:cNvPr id="418" name="Oval 41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19" name="Oval 41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20" name="Group 419"/>
          <p:cNvGrpSpPr/>
          <p:nvPr/>
        </p:nvGrpSpPr>
        <p:grpSpPr>
          <a:xfrm>
            <a:off x="5160119" y="715838"/>
            <a:ext cx="72000" cy="72000"/>
            <a:chOff x="3275856" y="2998888"/>
            <a:chExt cx="45719" cy="45719"/>
          </a:xfrm>
          <a:solidFill>
            <a:srgbClr val="ACD1E2">
              <a:lumMod val="50000"/>
            </a:srgbClr>
          </a:solidFill>
        </p:grpSpPr>
        <p:sp>
          <p:nvSpPr>
            <p:cNvPr id="421" name="Oval 42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22" name="Oval 42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23" name="Group 422"/>
          <p:cNvGrpSpPr/>
          <p:nvPr/>
        </p:nvGrpSpPr>
        <p:grpSpPr>
          <a:xfrm>
            <a:off x="4188085" y="624400"/>
            <a:ext cx="72000" cy="72000"/>
            <a:chOff x="3275856" y="2998888"/>
            <a:chExt cx="45719" cy="45719"/>
          </a:xfrm>
          <a:solidFill>
            <a:srgbClr val="ACD1E2">
              <a:lumMod val="50000"/>
            </a:srgbClr>
          </a:solidFill>
        </p:grpSpPr>
        <p:sp>
          <p:nvSpPr>
            <p:cNvPr id="424" name="Oval 42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25" name="Oval 42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26" name="Group 425"/>
          <p:cNvGrpSpPr/>
          <p:nvPr/>
        </p:nvGrpSpPr>
        <p:grpSpPr>
          <a:xfrm>
            <a:off x="3490572" y="891562"/>
            <a:ext cx="72000" cy="72000"/>
            <a:chOff x="3275856" y="2998888"/>
            <a:chExt cx="45719" cy="45719"/>
          </a:xfrm>
          <a:solidFill>
            <a:srgbClr val="ACD1E2">
              <a:lumMod val="50000"/>
            </a:srgbClr>
          </a:solidFill>
        </p:grpSpPr>
        <p:sp>
          <p:nvSpPr>
            <p:cNvPr id="427" name="Oval 42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28" name="Oval 42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29" name="Group 428"/>
          <p:cNvGrpSpPr/>
          <p:nvPr/>
        </p:nvGrpSpPr>
        <p:grpSpPr>
          <a:xfrm>
            <a:off x="6238500" y="461312"/>
            <a:ext cx="72000" cy="72000"/>
            <a:chOff x="3275856" y="2998888"/>
            <a:chExt cx="45719" cy="45719"/>
          </a:xfrm>
          <a:solidFill>
            <a:srgbClr val="ACD1E2">
              <a:lumMod val="50000"/>
            </a:srgbClr>
          </a:solidFill>
        </p:grpSpPr>
        <p:sp>
          <p:nvSpPr>
            <p:cNvPr id="430" name="Oval 42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31" name="Oval 43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32" name="Group 431"/>
          <p:cNvGrpSpPr/>
          <p:nvPr/>
        </p:nvGrpSpPr>
        <p:grpSpPr>
          <a:xfrm>
            <a:off x="5629756" y="2607713"/>
            <a:ext cx="72000" cy="72000"/>
            <a:chOff x="3275856" y="2998888"/>
            <a:chExt cx="45719" cy="45719"/>
          </a:xfrm>
          <a:solidFill>
            <a:srgbClr val="ACD1E2">
              <a:lumMod val="50000"/>
            </a:srgbClr>
          </a:solidFill>
        </p:grpSpPr>
        <p:sp>
          <p:nvSpPr>
            <p:cNvPr id="433" name="Oval 43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34" name="Oval 43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435" name="Oval 434"/>
          <p:cNvSpPr/>
          <p:nvPr/>
        </p:nvSpPr>
        <p:spPr bwMode="auto">
          <a:xfrm>
            <a:off x="7114281" y="3093245"/>
            <a:ext cx="17007" cy="17007"/>
          </a:xfrm>
          <a:prstGeom prst="ellipse">
            <a:avLst/>
          </a:prstGeom>
          <a:solidFill>
            <a:srgbClr val="ACD1E2">
              <a:lumMod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436" name="Group 435"/>
          <p:cNvGrpSpPr/>
          <p:nvPr/>
        </p:nvGrpSpPr>
        <p:grpSpPr>
          <a:xfrm>
            <a:off x="4043001" y="2358166"/>
            <a:ext cx="72000" cy="72000"/>
            <a:chOff x="3275856" y="2998888"/>
            <a:chExt cx="45719" cy="45719"/>
          </a:xfrm>
          <a:solidFill>
            <a:srgbClr val="ACD1E2">
              <a:lumMod val="50000"/>
            </a:srgbClr>
          </a:solidFill>
        </p:grpSpPr>
        <p:sp>
          <p:nvSpPr>
            <p:cNvPr id="437" name="Oval 43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38" name="Oval 43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39" name="Group 438"/>
          <p:cNvGrpSpPr/>
          <p:nvPr/>
        </p:nvGrpSpPr>
        <p:grpSpPr>
          <a:xfrm>
            <a:off x="4460487" y="2552301"/>
            <a:ext cx="72000" cy="72000"/>
            <a:chOff x="3275856" y="2998888"/>
            <a:chExt cx="45719" cy="45719"/>
          </a:xfrm>
          <a:solidFill>
            <a:srgbClr val="ACD1E2">
              <a:lumMod val="50000"/>
            </a:srgbClr>
          </a:solidFill>
        </p:grpSpPr>
        <p:sp>
          <p:nvSpPr>
            <p:cNvPr id="440" name="Oval 43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41" name="Oval 44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42" name="Group 441"/>
          <p:cNvGrpSpPr/>
          <p:nvPr/>
        </p:nvGrpSpPr>
        <p:grpSpPr>
          <a:xfrm>
            <a:off x="4193590" y="3216215"/>
            <a:ext cx="72000" cy="72000"/>
            <a:chOff x="3275856" y="2998888"/>
            <a:chExt cx="45719" cy="45719"/>
          </a:xfrm>
          <a:solidFill>
            <a:srgbClr val="ACD1E2">
              <a:lumMod val="50000"/>
            </a:srgbClr>
          </a:solidFill>
        </p:grpSpPr>
        <p:sp>
          <p:nvSpPr>
            <p:cNvPr id="443" name="Oval 44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44" name="Oval 44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45" name="Group 444"/>
          <p:cNvGrpSpPr/>
          <p:nvPr/>
        </p:nvGrpSpPr>
        <p:grpSpPr>
          <a:xfrm>
            <a:off x="4248610" y="3433568"/>
            <a:ext cx="72000" cy="72000"/>
            <a:chOff x="3275856" y="2998888"/>
            <a:chExt cx="45719" cy="45719"/>
          </a:xfrm>
          <a:solidFill>
            <a:srgbClr val="ACD1E2">
              <a:lumMod val="50000"/>
            </a:srgbClr>
          </a:solidFill>
        </p:grpSpPr>
        <p:sp>
          <p:nvSpPr>
            <p:cNvPr id="446" name="Oval 44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47" name="Oval 44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48" name="Group 447"/>
          <p:cNvGrpSpPr/>
          <p:nvPr/>
        </p:nvGrpSpPr>
        <p:grpSpPr>
          <a:xfrm>
            <a:off x="4714541" y="3108215"/>
            <a:ext cx="72000" cy="72000"/>
            <a:chOff x="3275856" y="2998888"/>
            <a:chExt cx="45719" cy="45719"/>
          </a:xfrm>
          <a:solidFill>
            <a:srgbClr val="ACD1E2">
              <a:lumMod val="50000"/>
            </a:srgbClr>
          </a:solidFill>
        </p:grpSpPr>
        <p:sp>
          <p:nvSpPr>
            <p:cNvPr id="449" name="Oval 44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50" name="Oval 44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57" name="Group 456"/>
          <p:cNvGrpSpPr/>
          <p:nvPr/>
        </p:nvGrpSpPr>
        <p:grpSpPr>
          <a:xfrm>
            <a:off x="3751298" y="3666871"/>
            <a:ext cx="72000" cy="72000"/>
            <a:chOff x="3275856" y="2998888"/>
            <a:chExt cx="45719" cy="45719"/>
          </a:xfrm>
          <a:solidFill>
            <a:srgbClr val="ACD1E2">
              <a:lumMod val="50000"/>
            </a:srgbClr>
          </a:solidFill>
        </p:grpSpPr>
        <p:sp>
          <p:nvSpPr>
            <p:cNvPr id="458" name="Oval 45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59" name="Oval 45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60" name="Group 459"/>
          <p:cNvGrpSpPr/>
          <p:nvPr/>
        </p:nvGrpSpPr>
        <p:grpSpPr>
          <a:xfrm>
            <a:off x="3902270" y="3698195"/>
            <a:ext cx="72000" cy="72000"/>
            <a:chOff x="3275856" y="2998888"/>
            <a:chExt cx="45719" cy="45719"/>
          </a:xfrm>
          <a:solidFill>
            <a:srgbClr val="ACD1E2">
              <a:lumMod val="50000"/>
            </a:srgbClr>
          </a:solidFill>
        </p:grpSpPr>
        <p:sp>
          <p:nvSpPr>
            <p:cNvPr id="461" name="Oval 46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62" name="Oval 46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63" name="Group 462"/>
          <p:cNvGrpSpPr/>
          <p:nvPr/>
        </p:nvGrpSpPr>
        <p:grpSpPr>
          <a:xfrm>
            <a:off x="5393620" y="3629483"/>
            <a:ext cx="72000" cy="72000"/>
            <a:chOff x="3275856" y="2998888"/>
            <a:chExt cx="45719" cy="45719"/>
          </a:xfrm>
          <a:solidFill>
            <a:srgbClr val="ACD1E2">
              <a:lumMod val="50000"/>
            </a:srgbClr>
          </a:solidFill>
        </p:grpSpPr>
        <p:sp>
          <p:nvSpPr>
            <p:cNvPr id="464" name="Oval 46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65" name="Oval 46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66" name="Group 465"/>
          <p:cNvGrpSpPr/>
          <p:nvPr/>
        </p:nvGrpSpPr>
        <p:grpSpPr>
          <a:xfrm>
            <a:off x="6391088" y="4216688"/>
            <a:ext cx="72000" cy="72000"/>
            <a:chOff x="3275856" y="2998888"/>
            <a:chExt cx="45719" cy="45719"/>
          </a:xfrm>
          <a:solidFill>
            <a:srgbClr val="ACD1E2">
              <a:lumMod val="50000"/>
            </a:srgbClr>
          </a:solidFill>
        </p:grpSpPr>
        <p:sp>
          <p:nvSpPr>
            <p:cNvPr id="467" name="Oval 46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68" name="Oval 46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469" name="Oval 468"/>
          <p:cNvSpPr/>
          <p:nvPr/>
        </p:nvSpPr>
        <p:spPr bwMode="auto">
          <a:xfrm>
            <a:off x="6092758" y="5498016"/>
            <a:ext cx="17007" cy="17007"/>
          </a:xfrm>
          <a:prstGeom prst="ellipse">
            <a:avLst/>
          </a:prstGeom>
          <a:solidFill>
            <a:srgbClr val="ACD1E2">
              <a:lumMod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476" name="Group 475"/>
          <p:cNvGrpSpPr/>
          <p:nvPr/>
        </p:nvGrpSpPr>
        <p:grpSpPr>
          <a:xfrm>
            <a:off x="4176390" y="4037878"/>
            <a:ext cx="72000" cy="72000"/>
            <a:chOff x="3275856" y="2998888"/>
            <a:chExt cx="45719" cy="45719"/>
          </a:xfrm>
          <a:solidFill>
            <a:srgbClr val="ACD1E2">
              <a:lumMod val="50000"/>
            </a:srgbClr>
          </a:solidFill>
        </p:grpSpPr>
        <p:sp>
          <p:nvSpPr>
            <p:cNvPr id="477" name="Oval 47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78" name="Oval 47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79" name="Group 478"/>
          <p:cNvGrpSpPr/>
          <p:nvPr/>
        </p:nvGrpSpPr>
        <p:grpSpPr>
          <a:xfrm>
            <a:off x="4374511" y="4001237"/>
            <a:ext cx="72000" cy="72000"/>
            <a:chOff x="3275856" y="2998888"/>
            <a:chExt cx="45719" cy="45719"/>
          </a:xfrm>
          <a:solidFill>
            <a:srgbClr val="ACD1E2">
              <a:lumMod val="50000"/>
            </a:srgbClr>
          </a:solidFill>
        </p:grpSpPr>
        <p:sp>
          <p:nvSpPr>
            <p:cNvPr id="480" name="Oval 47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81" name="Oval 48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82" name="Group 481"/>
          <p:cNvGrpSpPr/>
          <p:nvPr/>
        </p:nvGrpSpPr>
        <p:grpSpPr>
          <a:xfrm>
            <a:off x="4322898" y="4709787"/>
            <a:ext cx="72000" cy="72000"/>
            <a:chOff x="3275856" y="2998888"/>
            <a:chExt cx="45719" cy="45719"/>
          </a:xfrm>
          <a:solidFill>
            <a:srgbClr val="ACD1E2">
              <a:lumMod val="50000"/>
            </a:srgbClr>
          </a:solidFill>
        </p:grpSpPr>
        <p:sp>
          <p:nvSpPr>
            <p:cNvPr id="483" name="Oval 48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84" name="Oval 48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85" name="Group 484"/>
          <p:cNvGrpSpPr/>
          <p:nvPr/>
        </p:nvGrpSpPr>
        <p:grpSpPr>
          <a:xfrm>
            <a:off x="3557389" y="2412117"/>
            <a:ext cx="72000" cy="72000"/>
            <a:chOff x="3275856" y="2998888"/>
            <a:chExt cx="45719" cy="45719"/>
          </a:xfrm>
          <a:solidFill>
            <a:srgbClr val="ACD1E2">
              <a:lumMod val="50000"/>
            </a:srgbClr>
          </a:solidFill>
        </p:grpSpPr>
        <p:sp>
          <p:nvSpPr>
            <p:cNvPr id="486" name="Oval 48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87" name="Oval 48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88" name="Group 487"/>
          <p:cNvGrpSpPr/>
          <p:nvPr/>
        </p:nvGrpSpPr>
        <p:grpSpPr>
          <a:xfrm>
            <a:off x="2474078" y="2389504"/>
            <a:ext cx="72000" cy="72000"/>
            <a:chOff x="3275856" y="2998888"/>
            <a:chExt cx="45719" cy="45719"/>
          </a:xfrm>
          <a:solidFill>
            <a:srgbClr val="ACD1E2">
              <a:lumMod val="50000"/>
            </a:srgbClr>
          </a:solidFill>
        </p:grpSpPr>
        <p:sp>
          <p:nvSpPr>
            <p:cNvPr id="489" name="Oval 48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90" name="Oval 48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491" name="Group 490"/>
          <p:cNvGrpSpPr/>
          <p:nvPr/>
        </p:nvGrpSpPr>
        <p:grpSpPr>
          <a:xfrm>
            <a:off x="3917703" y="4226388"/>
            <a:ext cx="72000" cy="72000"/>
            <a:chOff x="3275856" y="2998888"/>
            <a:chExt cx="45719" cy="45719"/>
          </a:xfrm>
          <a:solidFill>
            <a:srgbClr val="ACD1E2">
              <a:lumMod val="50000"/>
            </a:srgbClr>
          </a:solidFill>
        </p:grpSpPr>
        <p:sp>
          <p:nvSpPr>
            <p:cNvPr id="492" name="Oval 49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93" name="Oval 49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494" name="Rectangle 493"/>
          <p:cNvSpPr/>
          <p:nvPr/>
        </p:nvSpPr>
        <p:spPr>
          <a:xfrm>
            <a:off x="2701267" y="3062172"/>
            <a:ext cx="526106" cy="276999"/>
          </a:xfrm>
          <a:prstGeom prst="rect">
            <a:avLst/>
          </a:prstGeom>
        </p:spPr>
        <p:txBody>
          <a:bodyPr wrap="none">
            <a:spAutoFit/>
          </a:bodyPr>
          <a:lstStyle/>
          <a:p>
            <a:pPr algn="ctr"/>
            <a:r>
              <a:rPr lang="nl-NL" b="1" dirty="0">
                <a:solidFill>
                  <a:srgbClr val="AACBEE">
                    <a:lumMod val="50000"/>
                  </a:srgbClr>
                </a:solidFill>
                <a:latin typeface="Arial" panose="020B0604020202020204" pitchFamily="34" charset="0"/>
                <a:cs typeface="Arial" panose="020B0604020202020204" pitchFamily="34" charset="0"/>
              </a:rPr>
              <a:t>CDG</a:t>
            </a:r>
          </a:p>
        </p:txBody>
      </p:sp>
      <p:sp>
        <p:nvSpPr>
          <p:cNvPr id="495" name="Rectangle 494"/>
          <p:cNvSpPr/>
          <p:nvPr/>
        </p:nvSpPr>
        <p:spPr>
          <a:xfrm>
            <a:off x="2936892" y="2215677"/>
            <a:ext cx="526105" cy="276999"/>
          </a:xfrm>
          <a:prstGeom prst="rect">
            <a:avLst/>
          </a:prstGeom>
        </p:spPr>
        <p:txBody>
          <a:bodyPr wrap="none">
            <a:spAutoFit/>
          </a:bodyPr>
          <a:lstStyle/>
          <a:p>
            <a:pPr algn="ctr"/>
            <a:r>
              <a:rPr lang="nl-NL" b="1" dirty="0" smtClean="0">
                <a:latin typeface="Arial" panose="020B0604020202020204" pitchFamily="34" charset="0"/>
                <a:cs typeface="Arial" panose="020B0604020202020204" pitchFamily="34" charset="0"/>
              </a:rPr>
              <a:t>AMS</a:t>
            </a:r>
            <a:endParaRPr lang="nl-NL" b="1" dirty="0">
              <a:latin typeface="Arial" panose="020B0604020202020204" pitchFamily="34" charset="0"/>
              <a:cs typeface="Arial" panose="020B0604020202020204" pitchFamily="34" charset="0"/>
            </a:endParaRPr>
          </a:p>
        </p:txBody>
      </p:sp>
      <p:grpSp>
        <p:nvGrpSpPr>
          <p:cNvPr id="498" name="Group 497"/>
          <p:cNvGrpSpPr/>
          <p:nvPr/>
        </p:nvGrpSpPr>
        <p:grpSpPr>
          <a:xfrm>
            <a:off x="1491898" y="2668250"/>
            <a:ext cx="72000" cy="72000"/>
            <a:chOff x="3275856" y="2998888"/>
            <a:chExt cx="45719" cy="45719"/>
          </a:xfrm>
          <a:solidFill>
            <a:srgbClr val="ACD1E2">
              <a:lumMod val="50000"/>
            </a:srgbClr>
          </a:solidFill>
        </p:grpSpPr>
        <p:sp>
          <p:nvSpPr>
            <p:cNvPr id="499" name="Oval 49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00" name="Oval 49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01" name="Group 500"/>
          <p:cNvGrpSpPr/>
          <p:nvPr/>
        </p:nvGrpSpPr>
        <p:grpSpPr>
          <a:xfrm>
            <a:off x="1423303" y="2513710"/>
            <a:ext cx="72000" cy="72000"/>
            <a:chOff x="3275856" y="2998888"/>
            <a:chExt cx="45719" cy="45719"/>
          </a:xfrm>
          <a:solidFill>
            <a:srgbClr val="ACD1E2">
              <a:lumMod val="50000"/>
            </a:srgbClr>
          </a:solidFill>
        </p:grpSpPr>
        <p:sp>
          <p:nvSpPr>
            <p:cNvPr id="502" name="Oval 50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03" name="Oval 50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04" name="Group 503"/>
          <p:cNvGrpSpPr/>
          <p:nvPr/>
        </p:nvGrpSpPr>
        <p:grpSpPr>
          <a:xfrm>
            <a:off x="2643066" y="2708417"/>
            <a:ext cx="72000" cy="72000"/>
            <a:chOff x="3275856" y="2998888"/>
            <a:chExt cx="45719" cy="45719"/>
          </a:xfrm>
          <a:solidFill>
            <a:srgbClr val="ACD1E2">
              <a:lumMod val="50000"/>
            </a:srgbClr>
          </a:solidFill>
        </p:grpSpPr>
        <p:sp>
          <p:nvSpPr>
            <p:cNvPr id="505" name="Oval 50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06" name="Oval 50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11" name="Group 510"/>
          <p:cNvGrpSpPr/>
          <p:nvPr/>
        </p:nvGrpSpPr>
        <p:grpSpPr>
          <a:xfrm>
            <a:off x="4498786" y="1782883"/>
            <a:ext cx="72000" cy="72000"/>
            <a:chOff x="3275856" y="2998888"/>
            <a:chExt cx="45719" cy="45719"/>
          </a:xfrm>
          <a:solidFill>
            <a:srgbClr val="ACD1E2">
              <a:lumMod val="50000"/>
            </a:srgbClr>
          </a:solidFill>
        </p:grpSpPr>
        <p:sp>
          <p:nvSpPr>
            <p:cNvPr id="512" name="Oval 51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13" name="Oval 51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14" name="Group 513"/>
          <p:cNvGrpSpPr/>
          <p:nvPr/>
        </p:nvGrpSpPr>
        <p:grpSpPr>
          <a:xfrm>
            <a:off x="4995877" y="1085421"/>
            <a:ext cx="72000" cy="72000"/>
            <a:chOff x="3275856" y="2998888"/>
            <a:chExt cx="45719" cy="45719"/>
          </a:xfrm>
          <a:solidFill>
            <a:srgbClr val="ACD1E2">
              <a:lumMod val="50000"/>
            </a:srgbClr>
          </a:solidFill>
        </p:grpSpPr>
        <p:sp>
          <p:nvSpPr>
            <p:cNvPr id="515" name="Oval 51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16" name="Oval 51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17" name="Group 516"/>
          <p:cNvGrpSpPr/>
          <p:nvPr/>
        </p:nvGrpSpPr>
        <p:grpSpPr>
          <a:xfrm>
            <a:off x="3449790" y="558553"/>
            <a:ext cx="72000" cy="72000"/>
            <a:chOff x="3275856" y="2998888"/>
            <a:chExt cx="45719" cy="45719"/>
          </a:xfrm>
          <a:solidFill>
            <a:srgbClr val="ACD1E2">
              <a:lumMod val="50000"/>
            </a:srgbClr>
          </a:solidFill>
        </p:grpSpPr>
        <p:sp>
          <p:nvSpPr>
            <p:cNvPr id="518" name="Oval 51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19" name="Oval 51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20" name="Group 519"/>
          <p:cNvGrpSpPr/>
          <p:nvPr/>
        </p:nvGrpSpPr>
        <p:grpSpPr>
          <a:xfrm>
            <a:off x="4353833" y="1244820"/>
            <a:ext cx="72000" cy="72000"/>
            <a:chOff x="3275856" y="2998888"/>
            <a:chExt cx="45719" cy="45719"/>
          </a:xfrm>
          <a:solidFill>
            <a:srgbClr val="ACD1E2">
              <a:lumMod val="50000"/>
            </a:srgbClr>
          </a:solidFill>
        </p:grpSpPr>
        <p:sp>
          <p:nvSpPr>
            <p:cNvPr id="521" name="Oval 52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22" name="Oval 52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23" name="Group 522"/>
          <p:cNvGrpSpPr/>
          <p:nvPr/>
        </p:nvGrpSpPr>
        <p:grpSpPr>
          <a:xfrm>
            <a:off x="3874763" y="2449599"/>
            <a:ext cx="72000" cy="72000"/>
            <a:chOff x="3275856" y="2998888"/>
            <a:chExt cx="45719" cy="45719"/>
          </a:xfrm>
          <a:solidFill>
            <a:srgbClr val="ACD1E2">
              <a:lumMod val="50000"/>
            </a:srgbClr>
          </a:solidFill>
        </p:grpSpPr>
        <p:sp>
          <p:nvSpPr>
            <p:cNvPr id="524" name="Oval 52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25" name="Oval 52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26" name="Group 525"/>
          <p:cNvGrpSpPr/>
          <p:nvPr/>
        </p:nvGrpSpPr>
        <p:grpSpPr>
          <a:xfrm>
            <a:off x="3642749" y="2737556"/>
            <a:ext cx="72000" cy="72000"/>
            <a:chOff x="3275856" y="2998888"/>
            <a:chExt cx="45719" cy="45719"/>
          </a:xfrm>
          <a:solidFill>
            <a:srgbClr val="ACD1E2">
              <a:lumMod val="50000"/>
            </a:srgbClr>
          </a:solidFill>
        </p:grpSpPr>
        <p:sp>
          <p:nvSpPr>
            <p:cNvPr id="527" name="Oval 52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28" name="Oval 52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29" name="Group 528"/>
          <p:cNvGrpSpPr/>
          <p:nvPr/>
        </p:nvGrpSpPr>
        <p:grpSpPr>
          <a:xfrm>
            <a:off x="3718907" y="2718914"/>
            <a:ext cx="72000" cy="72000"/>
            <a:chOff x="3275856" y="2998888"/>
            <a:chExt cx="45719" cy="45719"/>
          </a:xfrm>
          <a:solidFill>
            <a:srgbClr val="ACD1E2">
              <a:lumMod val="50000"/>
            </a:srgbClr>
          </a:solidFill>
        </p:grpSpPr>
        <p:sp>
          <p:nvSpPr>
            <p:cNvPr id="530" name="Oval 52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31" name="Oval 53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32" name="Group 531"/>
          <p:cNvGrpSpPr/>
          <p:nvPr/>
        </p:nvGrpSpPr>
        <p:grpSpPr>
          <a:xfrm>
            <a:off x="3770520" y="2635832"/>
            <a:ext cx="72000" cy="72000"/>
            <a:chOff x="3275856" y="2998888"/>
            <a:chExt cx="45719" cy="45719"/>
          </a:xfrm>
          <a:solidFill>
            <a:srgbClr val="ACD1E2">
              <a:lumMod val="50000"/>
            </a:srgbClr>
          </a:solidFill>
        </p:grpSpPr>
        <p:sp>
          <p:nvSpPr>
            <p:cNvPr id="533" name="Oval 53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34" name="Oval 53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35" name="Group 534"/>
          <p:cNvGrpSpPr/>
          <p:nvPr/>
        </p:nvGrpSpPr>
        <p:grpSpPr>
          <a:xfrm>
            <a:off x="3615529" y="2612202"/>
            <a:ext cx="72000" cy="72000"/>
            <a:chOff x="3275856" y="2998888"/>
            <a:chExt cx="45719" cy="45719"/>
          </a:xfrm>
          <a:solidFill>
            <a:srgbClr val="ACD1E2">
              <a:lumMod val="50000"/>
            </a:srgbClr>
          </a:solidFill>
        </p:grpSpPr>
        <p:sp>
          <p:nvSpPr>
            <p:cNvPr id="536" name="Oval 53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37" name="Oval 53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38" name="Group 537"/>
          <p:cNvGrpSpPr/>
          <p:nvPr/>
        </p:nvGrpSpPr>
        <p:grpSpPr>
          <a:xfrm>
            <a:off x="4067490" y="2671852"/>
            <a:ext cx="72000" cy="72000"/>
            <a:chOff x="3275856" y="2998888"/>
            <a:chExt cx="45719" cy="45719"/>
          </a:xfrm>
          <a:solidFill>
            <a:srgbClr val="ACD1E2">
              <a:lumMod val="50000"/>
            </a:srgbClr>
          </a:solidFill>
        </p:grpSpPr>
        <p:sp>
          <p:nvSpPr>
            <p:cNvPr id="539" name="Oval 53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40" name="Oval 53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41" name="Group 540"/>
          <p:cNvGrpSpPr/>
          <p:nvPr/>
        </p:nvGrpSpPr>
        <p:grpSpPr>
          <a:xfrm>
            <a:off x="4548353" y="2938746"/>
            <a:ext cx="72000" cy="72000"/>
            <a:chOff x="3275856" y="2998888"/>
            <a:chExt cx="45719" cy="45719"/>
          </a:xfrm>
          <a:solidFill>
            <a:srgbClr val="ACD1E2">
              <a:lumMod val="50000"/>
            </a:srgbClr>
          </a:solidFill>
        </p:grpSpPr>
        <p:sp>
          <p:nvSpPr>
            <p:cNvPr id="542" name="Oval 54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43" name="Oval 54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44" name="Group 543"/>
          <p:cNvGrpSpPr/>
          <p:nvPr/>
        </p:nvGrpSpPr>
        <p:grpSpPr>
          <a:xfrm>
            <a:off x="4367014" y="2902241"/>
            <a:ext cx="72000" cy="72000"/>
            <a:chOff x="3275856" y="2998888"/>
            <a:chExt cx="45719" cy="45719"/>
          </a:xfrm>
          <a:solidFill>
            <a:srgbClr val="ACD1E2">
              <a:lumMod val="50000"/>
            </a:srgbClr>
          </a:solidFill>
        </p:grpSpPr>
        <p:sp>
          <p:nvSpPr>
            <p:cNvPr id="545" name="Oval 54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46" name="Oval 54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47" name="Group 546"/>
          <p:cNvGrpSpPr/>
          <p:nvPr/>
        </p:nvGrpSpPr>
        <p:grpSpPr>
          <a:xfrm>
            <a:off x="4825470" y="3725474"/>
            <a:ext cx="72000" cy="72000"/>
            <a:chOff x="3275856" y="2998888"/>
            <a:chExt cx="45719" cy="45719"/>
          </a:xfrm>
          <a:solidFill>
            <a:srgbClr val="ACD1E2">
              <a:lumMod val="50000"/>
            </a:srgbClr>
          </a:solidFill>
        </p:grpSpPr>
        <p:sp>
          <p:nvSpPr>
            <p:cNvPr id="548" name="Oval 54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49" name="Oval 54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50" name="Group 549"/>
          <p:cNvGrpSpPr/>
          <p:nvPr/>
        </p:nvGrpSpPr>
        <p:grpSpPr>
          <a:xfrm>
            <a:off x="3964829" y="3387847"/>
            <a:ext cx="72000" cy="72000"/>
            <a:chOff x="3275856" y="2998888"/>
            <a:chExt cx="45719" cy="45719"/>
          </a:xfrm>
          <a:solidFill>
            <a:srgbClr val="ACD1E2">
              <a:lumMod val="50000"/>
            </a:srgbClr>
          </a:solidFill>
        </p:grpSpPr>
        <p:sp>
          <p:nvSpPr>
            <p:cNvPr id="551" name="Oval 55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52" name="Oval 55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53" name="Group 552"/>
          <p:cNvGrpSpPr/>
          <p:nvPr/>
        </p:nvGrpSpPr>
        <p:grpSpPr>
          <a:xfrm>
            <a:off x="4069447" y="3682156"/>
            <a:ext cx="72000" cy="72000"/>
            <a:chOff x="3275856" y="2998888"/>
            <a:chExt cx="45719" cy="45719"/>
          </a:xfrm>
          <a:solidFill>
            <a:srgbClr val="ACD1E2">
              <a:lumMod val="50000"/>
            </a:srgbClr>
          </a:solidFill>
        </p:grpSpPr>
        <p:sp>
          <p:nvSpPr>
            <p:cNvPr id="554" name="Oval 55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55" name="Oval 55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56" name="Group 555"/>
          <p:cNvGrpSpPr/>
          <p:nvPr/>
        </p:nvGrpSpPr>
        <p:grpSpPr>
          <a:xfrm>
            <a:off x="5477068" y="3043560"/>
            <a:ext cx="72000" cy="72000"/>
            <a:chOff x="3275856" y="2998888"/>
            <a:chExt cx="45719" cy="45719"/>
          </a:xfrm>
          <a:solidFill>
            <a:srgbClr val="ACD1E2">
              <a:lumMod val="50000"/>
            </a:srgbClr>
          </a:solidFill>
        </p:grpSpPr>
        <p:sp>
          <p:nvSpPr>
            <p:cNvPr id="557" name="Oval 55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58" name="Oval 55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59" name="Group 558"/>
          <p:cNvGrpSpPr/>
          <p:nvPr/>
        </p:nvGrpSpPr>
        <p:grpSpPr>
          <a:xfrm>
            <a:off x="5397348" y="2691105"/>
            <a:ext cx="72000" cy="72000"/>
            <a:chOff x="3275856" y="2998888"/>
            <a:chExt cx="45719" cy="45719"/>
          </a:xfrm>
          <a:solidFill>
            <a:srgbClr val="ACD1E2">
              <a:lumMod val="50000"/>
            </a:srgbClr>
          </a:solidFill>
        </p:grpSpPr>
        <p:sp>
          <p:nvSpPr>
            <p:cNvPr id="560" name="Oval 55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61" name="Oval 56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62" name="Group 561"/>
          <p:cNvGrpSpPr/>
          <p:nvPr/>
        </p:nvGrpSpPr>
        <p:grpSpPr>
          <a:xfrm>
            <a:off x="4569191" y="3623206"/>
            <a:ext cx="72000" cy="72000"/>
            <a:chOff x="3275856" y="2998888"/>
            <a:chExt cx="45719" cy="45719"/>
          </a:xfrm>
          <a:solidFill>
            <a:srgbClr val="ACD1E2">
              <a:lumMod val="50000"/>
            </a:srgbClr>
          </a:solidFill>
        </p:grpSpPr>
        <p:sp>
          <p:nvSpPr>
            <p:cNvPr id="563" name="Oval 56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64" name="Oval 56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65" name="Group 564"/>
          <p:cNvGrpSpPr/>
          <p:nvPr/>
        </p:nvGrpSpPr>
        <p:grpSpPr>
          <a:xfrm>
            <a:off x="2589036" y="5493462"/>
            <a:ext cx="72000" cy="72000"/>
            <a:chOff x="3275856" y="2998888"/>
            <a:chExt cx="45719" cy="45719"/>
          </a:xfrm>
          <a:solidFill>
            <a:srgbClr val="ACD1E2">
              <a:lumMod val="50000"/>
            </a:srgbClr>
          </a:solidFill>
        </p:grpSpPr>
        <p:sp>
          <p:nvSpPr>
            <p:cNvPr id="566" name="Oval 56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67" name="Oval 56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68" name="Group 567"/>
          <p:cNvGrpSpPr/>
          <p:nvPr/>
        </p:nvGrpSpPr>
        <p:grpSpPr>
          <a:xfrm>
            <a:off x="2184047" y="5723626"/>
            <a:ext cx="72000" cy="72000"/>
            <a:chOff x="3275856" y="2998888"/>
            <a:chExt cx="45719" cy="45719"/>
          </a:xfrm>
          <a:solidFill>
            <a:srgbClr val="ACD1E2">
              <a:lumMod val="50000"/>
            </a:srgbClr>
          </a:solidFill>
        </p:grpSpPr>
        <p:sp>
          <p:nvSpPr>
            <p:cNvPr id="569" name="Oval 56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70" name="Oval 56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71" name="Group 570"/>
          <p:cNvGrpSpPr/>
          <p:nvPr/>
        </p:nvGrpSpPr>
        <p:grpSpPr>
          <a:xfrm>
            <a:off x="2602288" y="4803326"/>
            <a:ext cx="72000" cy="72000"/>
            <a:chOff x="3275856" y="2998888"/>
            <a:chExt cx="45719" cy="45719"/>
          </a:xfrm>
          <a:solidFill>
            <a:srgbClr val="ACD1E2">
              <a:lumMod val="50000"/>
            </a:srgbClr>
          </a:solidFill>
        </p:grpSpPr>
        <p:sp>
          <p:nvSpPr>
            <p:cNvPr id="572" name="Oval 57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73" name="Oval 57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74" name="Group 573"/>
          <p:cNvGrpSpPr/>
          <p:nvPr/>
        </p:nvGrpSpPr>
        <p:grpSpPr>
          <a:xfrm>
            <a:off x="1366962" y="4500170"/>
            <a:ext cx="72000" cy="72000"/>
            <a:chOff x="3275856" y="2998888"/>
            <a:chExt cx="45719" cy="45719"/>
          </a:xfrm>
          <a:solidFill>
            <a:srgbClr val="ACD1E2">
              <a:lumMod val="50000"/>
            </a:srgbClr>
          </a:solidFill>
        </p:grpSpPr>
        <p:sp>
          <p:nvSpPr>
            <p:cNvPr id="575" name="Oval 57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76" name="Oval 57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77" name="Group 576"/>
          <p:cNvGrpSpPr/>
          <p:nvPr/>
        </p:nvGrpSpPr>
        <p:grpSpPr>
          <a:xfrm>
            <a:off x="3721485" y="3388230"/>
            <a:ext cx="72000" cy="72000"/>
            <a:chOff x="3275856" y="2998888"/>
            <a:chExt cx="45719" cy="45719"/>
          </a:xfrm>
          <a:solidFill>
            <a:srgbClr val="ACD1E2">
              <a:lumMod val="50000"/>
            </a:srgbClr>
          </a:solidFill>
        </p:grpSpPr>
        <p:sp>
          <p:nvSpPr>
            <p:cNvPr id="578" name="Oval 57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79" name="Oval 57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80" name="Group 579"/>
          <p:cNvGrpSpPr/>
          <p:nvPr/>
        </p:nvGrpSpPr>
        <p:grpSpPr>
          <a:xfrm>
            <a:off x="3043291" y="3355901"/>
            <a:ext cx="215999" cy="215999"/>
            <a:chOff x="3043291" y="3355901"/>
            <a:chExt cx="215999" cy="215999"/>
          </a:xfrm>
        </p:grpSpPr>
        <p:sp>
          <p:nvSpPr>
            <p:cNvPr id="581" name="Oval 580"/>
            <p:cNvSpPr/>
            <p:nvPr/>
          </p:nvSpPr>
          <p:spPr bwMode="auto">
            <a:xfrm>
              <a:off x="3043291" y="3355901"/>
              <a:ext cx="215999" cy="215999"/>
            </a:xfrm>
            <a:prstGeom prst="ellipse">
              <a:avLst/>
            </a:prstGeom>
            <a:solidFill>
              <a:srgbClr val="FBCEB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nl-NL" sz="1000" dirty="0" smtClean="0">
                <a:latin typeface="Arial" panose="020B0604020202020204" pitchFamily="34" charset="0"/>
                <a:cs typeface="Arial" panose="020B0604020202020204" pitchFamily="34" charset="0"/>
              </a:endParaRPr>
            </a:p>
          </p:txBody>
        </p:sp>
        <p:sp>
          <p:nvSpPr>
            <p:cNvPr id="582" name="Oval 581"/>
            <p:cNvSpPr/>
            <p:nvPr/>
          </p:nvSpPr>
          <p:spPr bwMode="auto">
            <a:xfrm>
              <a:off x="3126914" y="3436396"/>
              <a:ext cx="45719" cy="45719"/>
            </a:xfrm>
            <a:prstGeom prst="ellipse">
              <a:avLst/>
            </a:prstGeom>
            <a:solidFill>
              <a:srgbClr val="FBCEB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nl-NL" sz="1000" dirty="0" smtClean="0">
                <a:latin typeface="Arial" panose="020B0604020202020204" pitchFamily="34" charset="0"/>
                <a:cs typeface="Arial" panose="020B0604020202020204" pitchFamily="34" charset="0"/>
              </a:endParaRPr>
            </a:p>
          </p:txBody>
        </p:sp>
      </p:grpSp>
      <p:grpSp>
        <p:nvGrpSpPr>
          <p:cNvPr id="583" name="Group 582"/>
          <p:cNvGrpSpPr/>
          <p:nvPr/>
        </p:nvGrpSpPr>
        <p:grpSpPr>
          <a:xfrm>
            <a:off x="3402611" y="2675733"/>
            <a:ext cx="72000" cy="72000"/>
            <a:chOff x="3275856" y="2998888"/>
            <a:chExt cx="45719" cy="45719"/>
          </a:xfrm>
          <a:solidFill>
            <a:srgbClr val="ACD1E2">
              <a:lumMod val="50000"/>
            </a:srgbClr>
          </a:solidFill>
        </p:grpSpPr>
        <p:sp>
          <p:nvSpPr>
            <p:cNvPr id="584" name="Oval 58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85" name="Oval 58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86" name="Group 585"/>
          <p:cNvGrpSpPr/>
          <p:nvPr/>
        </p:nvGrpSpPr>
        <p:grpSpPr>
          <a:xfrm>
            <a:off x="3464545" y="2733171"/>
            <a:ext cx="72000" cy="72000"/>
            <a:chOff x="3275856" y="2998888"/>
            <a:chExt cx="45719" cy="45719"/>
          </a:xfrm>
          <a:solidFill>
            <a:srgbClr val="ACD1E2">
              <a:lumMod val="50000"/>
            </a:srgbClr>
          </a:solidFill>
        </p:grpSpPr>
        <p:sp>
          <p:nvSpPr>
            <p:cNvPr id="587" name="Oval 58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88" name="Oval 58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89" name="Group 588"/>
          <p:cNvGrpSpPr/>
          <p:nvPr/>
        </p:nvGrpSpPr>
        <p:grpSpPr>
          <a:xfrm>
            <a:off x="3388224" y="2780335"/>
            <a:ext cx="72000" cy="72000"/>
            <a:chOff x="3275856" y="2998888"/>
            <a:chExt cx="45719" cy="45719"/>
          </a:xfrm>
          <a:solidFill>
            <a:srgbClr val="ACD1E2">
              <a:lumMod val="50000"/>
            </a:srgbClr>
          </a:solidFill>
        </p:grpSpPr>
        <p:sp>
          <p:nvSpPr>
            <p:cNvPr id="590" name="Oval 58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91" name="Oval 59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92" name="Group 591"/>
          <p:cNvGrpSpPr/>
          <p:nvPr/>
        </p:nvGrpSpPr>
        <p:grpSpPr>
          <a:xfrm>
            <a:off x="3765616" y="4182878"/>
            <a:ext cx="72000" cy="72000"/>
            <a:chOff x="3275856" y="2998888"/>
            <a:chExt cx="45719" cy="45719"/>
          </a:xfrm>
          <a:solidFill>
            <a:srgbClr val="ACD1E2">
              <a:lumMod val="50000"/>
            </a:srgbClr>
          </a:solidFill>
        </p:grpSpPr>
        <p:sp>
          <p:nvSpPr>
            <p:cNvPr id="593" name="Oval 59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94" name="Oval 59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95" name="Group 594"/>
          <p:cNvGrpSpPr/>
          <p:nvPr/>
        </p:nvGrpSpPr>
        <p:grpSpPr>
          <a:xfrm>
            <a:off x="4040470" y="4070376"/>
            <a:ext cx="72000" cy="72000"/>
            <a:chOff x="3275856" y="2998888"/>
            <a:chExt cx="45719" cy="45719"/>
          </a:xfrm>
          <a:solidFill>
            <a:srgbClr val="ACD1E2">
              <a:lumMod val="50000"/>
            </a:srgbClr>
          </a:solidFill>
        </p:grpSpPr>
        <p:sp>
          <p:nvSpPr>
            <p:cNvPr id="596" name="Oval 59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97" name="Oval 59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598" name="Group 597"/>
          <p:cNvGrpSpPr/>
          <p:nvPr/>
        </p:nvGrpSpPr>
        <p:grpSpPr>
          <a:xfrm>
            <a:off x="4012894" y="4112940"/>
            <a:ext cx="72000" cy="72000"/>
            <a:chOff x="3275856" y="2998888"/>
            <a:chExt cx="45719" cy="45719"/>
          </a:xfrm>
          <a:solidFill>
            <a:srgbClr val="ACD1E2">
              <a:lumMod val="50000"/>
            </a:srgbClr>
          </a:solidFill>
        </p:grpSpPr>
        <p:sp>
          <p:nvSpPr>
            <p:cNvPr id="599" name="Oval 59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00" name="Oval 59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01" name="Group 600"/>
          <p:cNvGrpSpPr/>
          <p:nvPr/>
        </p:nvGrpSpPr>
        <p:grpSpPr>
          <a:xfrm>
            <a:off x="3976296" y="4062980"/>
            <a:ext cx="72000" cy="72000"/>
            <a:chOff x="3275856" y="2998888"/>
            <a:chExt cx="45719" cy="45719"/>
          </a:xfrm>
          <a:solidFill>
            <a:srgbClr val="ACD1E2">
              <a:lumMod val="50000"/>
            </a:srgbClr>
          </a:solidFill>
        </p:grpSpPr>
        <p:sp>
          <p:nvSpPr>
            <p:cNvPr id="602" name="Oval 60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03" name="Oval 60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04" name="Group 603"/>
          <p:cNvGrpSpPr/>
          <p:nvPr/>
        </p:nvGrpSpPr>
        <p:grpSpPr>
          <a:xfrm>
            <a:off x="3313797" y="2519968"/>
            <a:ext cx="215999" cy="215999"/>
            <a:chOff x="6013129" y="4069936"/>
            <a:chExt cx="108000" cy="108000"/>
          </a:xfrm>
        </p:grpSpPr>
        <p:sp>
          <p:nvSpPr>
            <p:cNvPr id="605" name="Oval 604"/>
            <p:cNvSpPr/>
            <p:nvPr/>
          </p:nvSpPr>
          <p:spPr bwMode="auto">
            <a:xfrm>
              <a:off x="6013129" y="4069936"/>
              <a:ext cx="108000" cy="108000"/>
            </a:xfrm>
            <a:prstGeom prst="ellipse">
              <a:avLst/>
            </a:prstGeom>
            <a:solidFill>
              <a:srgbClr val="F4792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nl-NL" sz="1000" dirty="0" smtClean="0">
                <a:latin typeface="Arial" panose="020B0604020202020204" pitchFamily="34" charset="0"/>
                <a:cs typeface="Arial" panose="020B0604020202020204" pitchFamily="34" charset="0"/>
              </a:endParaRPr>
            </a:p>
          </p:txBody>
        </p:sp>
        <p:sp>
          <p:nvSpPr>
            <p:cNvPr id="606" name="Oval 605"/>
            <p:cNvSpPr/>
            <p:nvPr/>
          </p:nvSpPr>
          <p:spPr bwMode="auto">
            <a:xfrm>
              <a:off x="6058968" y="4113802"/>
              <a:ext cx="18000" cy="18000"/>
            </a:xfrm>
            <a:prstGeom prst="ellipse">
              <a:avLst/>
            </a:prstGeom>
            <a:solidFill>
              <a:srgbClr val="F4792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endParaRPr lang="nl-NL" sz="1000" dirty="0" smtClean="0">
                <a:latin typeface="Arial" panose="020B0604020202020204" pitchFamily="34" charset="0"/>
                <a:cs typeface="Arial" panose="020B0604020202020204" pitchFamily="34" charset="0"/>
              </a:endParaRPr>
            </a:p>
          </p:txBody>
        </p:sp>
      </p:grpSp>
      <p:sp>
        <p:nvSpPr>
          <p:cNvPr id="609" name="Rectangle 608"/>
          <p:cNvSpPr/>
          <p:nvPr/>
        </p:nvSpPr>
        <p:spPr bwMode="auto">
          <a:xfrm>
            <a:off x="1527673" y="0"/>
            <a:ext cx="533747" cy="235825"/>
          </a:xfrm>
          <a:prstGeom prst="rect">
            <a:avLst/>
          </a:prstGeom>
          <a:solidFill>
            <a:srgbClr val="FFFFFF"/>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610" name="Group 609"/>
          <p:cNvGrpSpPr/>
          <p:nvPr/>
        </p:nvGrpSpPr>
        <p:grpSpPr>
          <a:xfrm>
            <a:off x="3882784" y="3091582"/>
            <a:ext cx="108000" cy="108000"/>
            <a:chOff x="3275856" y="2998888"/>
            <a:chExt cx="45719" cy="45719"/>
          </a:xfrm>
          <a:solidFill>
            <a:schemeClr val="accent6"/>
          </a:solidFill>
        </p:grpSpPr>
        <p:sp>
          <p:nvSpPr>
            <p:cNvPr id="611" name="Oval 61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12" name="Oval 61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13" name="Group 612"/>
          <p:cNvGrpSpPr/>
          <p:nvPr/>
        </p:nvGrpSpPr>
        <p:grpSpPr>
          <a:xfrm>
            <a:off x="4322896" y="1780557"/>
            <a:ext cx="108000" cy="108000"/>
            <a:chOff x="3275856" y="2998888"/>
            <a:chExt cx="45719" cy="45719"/>
          </a:xfrm>
          <a:solidFill>
            <a:schemeClr val="accent6"/>
          </a:solidFill>
        </p:grpSpPr>
        <p:sp>
          <p:nvSpPr>
            <p:cNvPr id="614" name="Oval 61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15" name="Oval 61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16" name="Group 615"/>
          <p:cNvGrpSpPr/>
          <p:nvPr/>
        </p:nvGrpSpPr>
        <p:grpSpPr>
          <a:xfrm>
            <a:off x="2079095" y="4958958"/>
            <a:ext cx="108000" cy="108000"/>
            <a:chOff x="3275856" y="2998888"/>
            <a:chExt cx="45719" cy="45719"/>
          </a:xfrm>
          <a:solidFill>
            <a:schemeClr val="accent6"/>
          </a:solidFill>
        </p:grpSpPr>
        <p:sp>
          <p:nvSpPr>
            <p:cNvPr id="617" name="Oval 616"/>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18" name="Oval 617"/>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19" name="Group 618"/>
          <p:cNvGrpSpPr/>
          <p:nvPr/>
        </p:nvGrpSpPr>
        <p:grpSpPr>
          <a:xfrm>
            <a:off x="3316764" y="2931902"/>
            <a:ext cx="108000" cy="108000"/>
            <a:chOff x="3275856" y="2998888"/>
            <a:chExt cx="45719" cy="45719"/>
          </a:xfrm>
          <a:solidFill>
            <a:schemeClr val="accent6"/>
          </a:solidFill>
        </p:grpSpPr>
        <p:sp>
          <p:nvSpPr>
            <p:cNvPr id="620" name="Oval 619"/>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1" name="Oval 620"/>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22" name="Group 621"/>
          <p:cNvGrpSpPr/>
          <p:nvPr/>
        </p:nvGrpSpPr>
        <p:grpSpPr>
          <a:xfrm>
            <a:off x="3646366" y="2821913"/>
            <a:ext cx="108000" cy="108000"/>
            <a:chOff x="3275856" y="2998888"/>
            <a:chExt cx="45719" cy="45719"/>
          </a:xfrm>
          <a:solidFill>
            <a:schemeClr val="accent6"/>
          </a:solidFill>
        </p:grpSpPr>
        <p:sp>
          <p:nvSpPr>
            <p:cNvPr id="623" name="Oval 622"/>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4" name="Oval 623"/>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25" name="Group 624"/>
          <p:cNvGrpSpPr/>
          <p:nvPr/>
        </p:nvGrpSpPr>
        <p:grpSpPr>
          <a:xfrm>
            <a:off x="2340747" y="2244240"/>
            <a:ext cx="108000" cy="108000"/>
            <a:chOff x="3275856" y="2998888"/>
            <a:chExt cx="45719" cy="45719"/>
          </a:xfrm>
          <a:solidFill>
            <a:schemeClr val="accent6"/>
          </a:solidFill>
        </p:grpSpPr>
        <p:sp>
          <p:nvSpPr>
            <p:cNvPr id="626" name="Oval 625"/>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7" name="Oval 626"/>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28" name="Group 627"/>
          <p:cNvGrpSpPr/>
          <p:nvPr/>
        </p:nvGrpSpPr>
        <p:grpSpPr>
          <a:xfrm>
            <a:off x="4707558" y="3508175"/>
            <a:ext cx="108000" cy="108000"/>
            <a:chOff x="3275856" y="2998888"/>
            <a:chExt cx="45719" cy="45719"/>
          </a:xfrm>
          <a:solidFill>
            <a:schemeClr val="accent6"/>
          </a:solidFill>
        </p:grpSpPr>
        <p:sp>
          <p:nvSpPr>
            <p:cNvPr id="629" name="Oval 628"/>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30" name="Oval 629"/>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31" name="Group 630"/>
          <p:cNvGrpSpPr/>
          <p:nvPr/>
        </p:nvGrpSpPr>
        <p:grpSpPr>
          <a:xfrm>
            <a:off x="4963895" y="3520468"/>
            <a:ext cx="108000" cy="108000"/>
            <a:chOff x="3275856" y="2998888"/>
            <a:chExt cx="45719" cy="45719"/>
          </a:xfrm>
          <a:solidFill>
            <a:schemeClr val="accent6"/>
          </a:solidFill>
        </p:grpSpPr>
        <p:sp>
          <p:nvSpPr>
            <p:cNvPr id="632" name="Oval 631"/>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33" name="Oval 632"/>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34" name="Group 633"/>
          <p:cNvGrpSpPr/>
          <p:nvPr/>
        </p:nvGrpSpPr>
        <p:grpSpPr>
          <a:xfrm>
            <a:off x="4195035" y="4302214"/>
            <a:ext cx="108000" cy="108000"/>
            <a:chOff x="3275856" y="2998888"/>
            <a:chExt cx="45719" cy="45719"/>
          </a:xfrm>
          <a:solidFill>
            <a:schemeClr val="accent6"/>
          </a:solidFill>
        </p:grpSpPr>
        <p:sp>
          <p:nvSpPr>
            <p:cNvPr id="635" name="Oval 634"/>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36" name="Oval 635"/>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37" name="Group 636"/>
          <p:cNvGrpSpPr/>
          <p:nvPr/>
        </p:nvGrpSpPr>
        <p:grpSpPr>
          <a:xfrm>
            <a:off x="4233780" y="4163261"/>
            <a:ext cx="108000" cy="108000"/>
            <a:chOff x="3275856" y="2998888"/>
            <a:chExt cx="45719" cy="45719"/>
          </a:xfrm>
          <a:solidFill>
            <a:schemeClr val="accent6"/>
          </a:solidFill>
        </p:grpSpPr>
        <p:sp>
          <p:nvSpPr>
            <p:cNvPr id="638" name="Oval 637"/>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39" name="Oval 638"/>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40" name="Group 639"/>
          <p:cNvGrpSpPr/>
          <p:nvPr/>
        </p:nvGrpSpPr>
        <p:grpSpPr>
          <a:xfrm>
            <a:off x="4005934" y="1715893"/>
            <a:ext cx="108000" cy="108000"/>
            <a:chOff x="3275856" y="2998888"/>
            <a:chExt cx="45719" cy="45719"/>
          </a:xfrm>
          <a:solidFill>
            <a:schemeClr val="accent6"/>
          </a:solidFill>
        </p:grpSpPr>
        <p:sp>
          <p:nvSpPr>
            <p:cNvPr id="641" name="Oval 640"/>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42" name="Oval 641"/>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643" name="Group 642"/>
          <p:cNvGrpSpPr/>
          <p:nvPr/>
        </p:nvGrpSpPr>
        <p:grpSpPr>
          <a:xfrm>
            <a:off x="7476870" y="5769456"/>
            <a:ext cx="108000" cy="108000"/>
            <a:chOff x="3275856" y="2998888"/>
            <a:chExt cx="45719" cy="45719"/>
          </a:xfrm>
          <a:solidFill>
            <a:schemeClr val="accent6"/>
          </a:solidFill>
        </p:grpSpPr>
        <p:sp>
          <p:nvSpPr>
            <p:cNvPr id="644" name="Oval 643"/>
            <p:cNvSpPr/>
            <p:nvPr/>
          </p:nvSpPr>
          <p:spPr bwMode="auto">
            <a:xfrm>
              <a:off x="3275856" y="2998888"/>
              <a:ext cx="45719" cy="45719"/>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45" name="Oval 644"/>
            <p:cNvSpPr/>
            <p:nvPr/>
          </p:nvSpPr>
          <p:spPr bwMode="auto">
            <a:xfrm>
              <a:off x="3293315" y="3016347"/>
              <a:ext cx="10800" cy="108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3" name="Rectangle 2"/>
          <p:cNvSpPr/>
          <p:nvPr/>
        </p:nvSpPr>
        <p:spPr>
          <a:xfrm>
            <a:off x="7562594" y="5663341"/>
            <a:ext cx="1407988" cy="276999"/>
          </a:xfrm>
          <a:prstGeom prst="rect">
            <a:avLst/>
          </a:prstGeom>
        </p:spPr>
        <p:txBody>
          <a:bodyPr wrap="square">
            <a:spAutoFit/>
          </a:bodyPr>
          <a:lstStyle/>
          <a:p>
            <a:r>
              <a:rPr lang="en-US" dirty="0" smtClean="0">
                <a:solidFill>
                  <a:schemeClr val="tx1"/>
                </a:solidFill>
              </a:rPr>
              <a:t>= EGFL station</a:t>
            </a:r>
            <a:endParaRPr lang="en-GB" dirty="0">
              <a:solidFill>
                <a:schemeClr val="tx1"/>
              </a:solidFill>
            </a:endParaRPr>
          </a:p>
        </p:txBody>
      </p:sp>
    </p:spTree>
    <p:extLst>
      <p:ext uri="{BB962C8B-B14F-4D97-AF65-F5344CB8AC3E}">
        <p14:creationId xmlns:p14="http://schemas.microsoft.com/office/powerpoint/2010/main" val="320756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0825" y="2974975"/>
            <a:ext cx="8642350" cy="908050"/>
          </a:xfrm>
          <a:prstGeom prst="rect">
            <a:avLst/>
          </a:prstGeom>
        </p:spPr>
        <p:txBody>
          <a:bodyPr anchor="ctr"/>
          <a:lstStyle>
            <a:lvl1pPr algn="l" rtl="0" eaLnBrk="0" fontAlgn="base" hangingPunct="0">
              <a:spcBef>
                <a:spcPct val="0"/>
              </a:spcBef>
              <a:spcAft>
                <a:spcPct val="0"/>
              </a:spcAft>
              <a:defRPr sz="2400" b="1">
                <a:solidFill>
                  <a:schemeClr val="accent1"/>
                </a:solidFill>
                <a:latin typeface="Noa LT Pro" panose="020B0603050000020004" pitchFamily="34" charset="0"/>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a:lstStyle>
          <a:p>
            <a:pPr algn="ctr"/>
            <a:r>
              <a:rPr lang="nl-NL" sz="4000" kern="0" dirty="0" smtClean="0">
                <a:solidFill>
                  <a:srgbClr val="10315F"/>
                </a:solidFill>
                <a:latin typeface="Arial" panose="020B0604020202020204" pitchFamily="34" charset="0"/>
                <a:cs typeface="Arial" panose="020B0604020202020204" pitchFamily="34" charset="0"/>
              </a:rPr>
              <a:t>Appendix</a:t>
            </a:r>
          </a:p>
          <a:p>
            <a:pPr algn="ctr"/>
            <a:r>
              <a:rPr lang="nl-NL" sz="2800" b="0" kern="0" dirty="0" smtClean="0">
                <a:solidFill>
                  <a:srgbClr val="10315F"/>
                </a:solidFill>
                <a:latin typeface="Arial" panose="020B0604020202020204" pitchFamily="34" charset="0"/>
                <a:cs typeface="Arial" panose="020B0604020202020204" pitchFamily="34" charset="0"/>
              </a:rPr>
              <a:t>X-Show varieties</a:t>
            </a:r>
            <a:endParaRPr lang="nl-NL" sz="2800" b="0" kern="0" dirty="0">
              <a:solidFill>
                <a:srgbClr val="1031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311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a:spLocks noGrp="1" noChangeArrowheads="1"/>
          </p:cNvSpPr>
          <p:nvPr/>
        </p:nvSpPr>
        <p:spPr bwMode="auto">
          <a:xfrm>
            <a:off x="435376" y="4545125"/>
            <a:ext cx="1365010" cy="587375"/>
          </a:xfrm>
          <a:prstGeom prst="homePlate">
            <a:avLst>
              <a:gd name="adj" fmla="val 18108"/>
            </a:avLst>
          </a:prstGeom>
          <a:solidFill>
            <a:srgbClr val="41B949">
              <a:lumMod val="40000"/>
              <a:lumOff val="60000"/>
            </a:srgbClr>
          </a:solidFill>
          <a:ln w="9525" algn="ctr">
            <a:solidFill>
              <a:srgbClr val="000066"/>
            </a:solidFill>
            <a:prstDash val="dash"/>
            <a:miter lim="800000"/>
            <a:headEnd/>
            <a:tailEnd/>
          </a:ln>
          <a:effectLst/>
        </p:spPr>
        <p:txBody>
          <a:bodyPr vert="horz" wrap="square" lIns="90000" tIns="46800" rIns="0" bIns="46800" numCol="1" spcCol="0" anchor="ctr" anchorCtr="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Late-show</a:t>
            </a:r>
          </a:p>
        </p:txBody>
      </p:sp>
      <p:sp>
        <p:nvSpPr>
          <p:cNvPr id="14" name="Pentagon 13"/>
          <p:cNvSpPr>
            <a:spLocks noGrp="1" noChangeArrowheads="1"/>
          </p:cNvSpPr>
          <p:nvPr/>
        </p:nvSpPr>
        <p:spPr bwMode="auto">
          <a:xfrm>
            <a:off x="431540" y="1808820"/>
            <a:ext cx="1365010" cy="587375"/>
          </a:xfrm>
          <a:prstGeom prst="homePlate">
            <a:avLst>
              <a:gd name="adj" fmla="val 18108"/>
            </a:avLst>
          </a:prstGeom>
          <a:solidFill>
            <a:srgbClr val="41B949">
              <a:lumMod val="40000"/>
              <a:lumOff val="60000"/>
            </a:srgbClr>
          </a:solidFill>
          <a:ln w="9525" algn="ctr">
            <a:solidFill>
              <a:srgbClr val="000066"/>
            </a:solidFill>
            <a:prstDash val="dash"/>
            <a:miter lim="800000"/>
            <a:headEnd/>
            <a:tailEnd/>
          </a:ln>
          <a:effectLst/>
        </p:spPr>
        <p:txBody>
          <a:bodyPr vert="horz" wrap="square" lIns="90000" tIns="46800" rIns="0" bIns="46800" numCol="1" spcCol="0" anchor="ctr" anchorCtr="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No-show</a:t>
            </a:r>
          </a:p>
        </p:txBody>
      </p:sp>
      <p:sp>
        <p:nvSpPr>
          <p:cNvPr id="15" name="Pentagon 14"/>
          <p:cNvSpPr>
            <a:spLocks noGrp="1" noChangeArrowheads="1"/>
          </p:cNvSpPr>
          <p:nvPr/>
        </p:nvSpPr>
        <p:spPr bwMode="auto">
          <a:xfrm>
            <a:off x="431540" y="2492896"/>
            <a:ext cx="1365010" cy="587375"/>
          </a:xfrm>
          <a:prstGeom prst="homePlate">
            <a:avLst>
              <a:gd name="adj" fmla="val 18108"/>
            </a:avLst>
          </a:prstGeom>
          <a:solidFill>
            <a:srgbClr val="41B949">
              <a:lumMod val="40000"/>
              <a:lumOff val="60000"/>
            </a:srgbClr>
          </a:solidFill>
          <a:ln w="9525" algn="ctr">
            <a:solidFill>
              <a:srgbClr val="000066"/>
            </a:solidFill>
            <a:prstDash val="dash"/>
            <a:miter lim="800000"/>
            <a:headEnd/>
            <a:tailEnd/>
          </a:ln>
          <a:effectLst/>
        </p:spPr>
        <p:txBody>
          <a:bodyPr vert="horz" wrap="square" lIns="90000" tIns="46800" rIns="0" bIns="46800" numCol="1" spcCol="0" anchor="ctr" anchorCtr="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Go-show</a:t>
            </a:r>
          </a:p>
        </p:txBody>
      </p:sp>
      <p:sp>
        <p:nvSpPr>
          <p:cNvPr id="16" name="Pentagon 15"/>
          <p:cNvSpPr>
            <a:spLocks noGrp="1" noChangeArrowheads="1"/>
          </p:cNvSpPr>
          <p:nvPr/>
        </p:nvSpPr>
        <p:spPr bwMode="auto">
          <a:xfrm>
            <a:off x="431540" y="3176972"/>
            <a:ext cx="1365010" cy="587375"/>
          </a:xfrm>
          <a:prstGeom prst="homePlate">
            <a:avLst>
              <a:gd name="adj" fmla="val 18108"/>
            </a:avLst>
          </a:prstGeom>
          <a:solidFill>
            <a:srgbClr val="41B949">
              <a:lumMod val="40000"/>
              <a:lumOff val="60000"/>
            </a:srgbClr>
          </a:solidFill>
          <a:ln w="9525" algn="ctr">
            <a:solidFill>
              <a:srgbClr val="000066"/>
            </a:solidFill>
            <a:prstDash val="dash"/>
            <a:miter lim="800000"/>
            <a:headEnd/>
            <a:tailEnd/>
          </a:ln>
          <a:effectLst/>
        </p:spPr>
        <p:txBody>
          <a:bodyPr vert="horz" wrap="square" lIns="90000" tIns="46800" rIns="0" bIns="46800" numCol="1" spcCol="0" anchor="ctr" anchorCtr="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High-show</a:t>
            </a:r>
          </a:p>
        </p:txBody>
      </p:sp>
      <p:sp>
        <p:nvSpPr>
          <p:cNvPr id="17" name="Pentagon 16"/>
          <p:cNvSpPr>
            <a:spLocks noGrp="1" noChangeArrowheads="1"/>
          </p:cNvSpPr>
          <p:nvPr/>
        </p:nvSpPr>
        <p:spPr bwMode="auto">
          <a:xfrm>
            <a:off x="1885087" y="4545124"/>
            <a:ext cx="5655165" cy="587375"/>
          </a:xfrm>
          <a:prstGeom prst="homePlate">
            <a:avLst>
              <a:gd name="adj" fmla="val 18108"/>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sz="1400" b="1" dirty="0" smtClean="0">
                <a:latin typeface="Arial" panose="020B0604020202020204" pitchFamily="34" charset="0"/>
                <a:cs typeface="Arial" panose="020B0604020202020204" pitchFamily="34" charset="0"/>
              </a:rPr>
              <a:t>Shipment arrives after LAT, but before DEP</a:t>
            </a:r>
          </a:p>
        </p:txBody>
      </p:sp>
      <p:sp>
        <p:nvSpPr>
          <p:cNvPr id="18" name="Pentagon 17"/>
          <p:cNvSpPr>
            <a:spLocks noGrp="1" noChangeArrowheads="1"/>
          </p:cNvSpPr>
          <p:nvPr/>
        </p:nvSpPr>
        <p:spPr bwMode="auto">
          <a:xfrm>
            <a:off x="1885088" y="1808820"/>
            <a:ext cx="5655165" cy="587375"/>
          </a:xfrm>
          <a:prstGeom prst="homePlate">
            <a:avLst>
              <a:gd name="adj" fmla="val 18108"/>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sz="1400" b="1" dirty="0" smtClean="0">
                <a:latin typeface="Arial" panose="020B0604020202020204" pitchFamily="34" charset="0"/>
                <a:cs typeface="Arial" panose="020B0604020202020204" pitchFamily="34" charset="0"/>
              </a:rPr>
              <a:t>Shipment is not there at DEP</a:t>
            </a:r>
          </a:p>
        </p:txBody>
      </p:sp>
      <p:sp>
        <p:nvSpPr>
          <p:cNvPr id="19" name="Pentagon 18"/>
          <p:cNvSpPr>
            <a:spLocks noGrp="1" noChangeArrowheads="1"/>
          </p:cNvSpPr>
          <p:nvPr/>
        </p:nvSpPr>
        <p:spPr bwMode="auto">
          <a:xfrm>
            <a:off x="1890607" y="2492896"/>
            <a:ext cx="5655165" cy="587375"/>
          </a:xfrm>
          <a:prstGeom prst="homePlate">
            <a:avLst>
              <a:gd name="adj" fmla="val 18108"/>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sz="1400" b="1" dirty="0" smtClean="0">
                <a:latin typeface="Arial" panose="020B0604020202020204" pitchFamily="34" charset="0"/>
                <a:cs typeface="Arial" panose="020B0604020202020204" pitchFamily="34" charset="0"/>
              </a:rPr>
              <a:t>Shipment arrives without a booking</a:t>
            </a:r>
          </a:p>
        </p:txBody>
      </p:sp>
      <p:sp>
        <p:nvSpPr>
          <p:cNvPr id="20" name="Pentagon 19"/>
          <p:cNvSpPr>
            <a:spLocks noGrp="1" noChangeArrowheads="1"/>
          </p:cNvSpPr>
          <p:nvPr/>
        </p:nvSpPr>
        <p:spPr bwMode="auto">
          <a:xfrm>
            <a:off x="1885088" y="3176972"/>
            <a:ext cx="5655165" cy="587375"/>
          </a:xfrm>
          <a:prstGeom prst="homePlate">
            <a:avLst>
              <a:gd name="adj" fmla="val 18108"/>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sz="1400" b="1" dirty="0" smtClean="0">
                <a:latin typeface="Arial" panose="020B0604020202020204" pitchFamily="34" charset="0"/>
                <a:cs typeface="Arial" panose="020B0604020202020204" pitchFamily="34" charset="0"/>
              </a:rPr>
              <a:t>Shipment exceeds booked volume or weight</a:t>
            </a:r>
          </a:p>
        </p:txBody>
      </p:sp>
      <p:sp>
        <p:nvSpPr>
          <p:cNvPr id="21" name="Pentagon 20"/>
          <p:cNvSpPr>
            <a:spLocks noGrp="1" noChangeArrowheads="1"/>
          </p:cNvSpPr>
          <p:nvPr/>
        </p:nvSpPr>
        <p:spPr bwMode="auto">
          <a:xfrm>
            <a:off x="431540" y="3861048"/>
            <a:ext cx="1365010" cy="587375"/>
          </a:xfrm>
          <a:prstGeom prst="homePlate">
            <a:avLst>
              <a:gd name="adj" fmla="val 18108"/>
            </a:avLst>
          </a:prstGeom>
          <a:solidFill>
            <a:srgbClr val="41B949">
              <a:lumMod val="40000"/>
              <a:lumOff val="60000"/>
            </a:srgbClr>
          </a:solidFill>
          <a:ln w="9525" algn="ctr">
            <a:solidFill>
              <a:srgbClr val="000066"/>
            </a:solidFill>
            <a:prstDash val="dash"/>
            <a:miter lim="800000"/>
            <a:headEnd/>
            <a:tailEnd/>
          </a:ln>
          <a:effectLst/>
        </p:spPr>
        <p:txBody>
          <a:bodyPr vert="horz" wrap="square" lIns="90000" tIns="46800" rIns="0" bIns="46800" numCol="1" spcCol="0" anchor="ctr" anchorCtr="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Early-show</a:t>
            </a:r>
          </a:p>
        </p:txBody>
      </p:sp>
      <p:sp>
        <p:nvSpPr>
          <p:cNvPr id="22" name="Pentagon 21"/>
          <p:cNvSpPr>
            <a:spLocks noGrp="1" noChangeArrowheads="1"/>
          </p:cNvSpPr>
          <p:nvPr/>
        </p:nvSpPr>
        <p:spPr bwMode="auto">
          <a:xfrm>
            <a:off x="1885087" y="3861048"/>
            <a:ext cx="5655166" cy="587375"/>
          </a:xfrm>
          <a:prstGeom prst="homePlate">
            <a:avLst>
              <a:gd name="adj" fmla="val 18108"/>
            </a:avLst>
          </a:prstGeom>
          <a:noFill/>
          <a:ln w="9525" algn="ctr">
            <a:noFill/>
            <a:miter lim="800000"/>
            <a:headEnd/>
            <a:tailEnd/>
          </a:ln>
          <a:effectLst/>
        </p:spPr>
        <p:txBody>
          <a:bodyPr vert="horz" wrap="square" lIns="90000" tIns="46800" rIns="0" bIns="46800" numCol="1" spcCol="0" anchor="ctr" anchorCtr="0" compatLnSpc="1">
            <a:prstTxWarp prst="textNoShape">
              <a:avLst/>
            </a:prstTxWarp>
            <a:noAutofit/>
          </a:bodyPr>
          <a:lstStyle/>
          <a:p>
            <a:pPr>
              <a:lnSpc>
                <a:spcPct val="90000"/>
              </a:lnSpc>
              <a:spcAft>
                <a:spcPts val="0"/>
              </a:spcAft>
            </a:pPr>
            <a:r>
              <a:rPr lang="en-US" sz="1400" b="1" dirty="0" smtClean="0">
                <a:latin typeface="Arial" panose="020B0604020202020204" pitchFamily="34" charset="0"/>
                <a:cs typeface="Arial" panose="020B0604020202020204" pitchFamily="34" charset="0"/>
              </a:rPr>
              <a:t>Shipment arrives exceedingly early, taking up storage capacity</a:t>
            </a:r>
          </a:p>
        </p:txBody>
      </p:sp>
      <p:sp>
        <p:nvSpPr>
          <p:cNvPr id="24" name="Title 1"/>
          <p:cNvSpPr>
            <a:spLocks noGrp="1"/>
          </p:cNvSpPr>
          <p:nvPr>
            <p:ph type="title"/>
          </p:nvPr>
        </p:nvSpPr>
        <p:spPr/>
        <p:txBody>
          <a:bodyPr/>
          <a:lstStyle/>
          <a:p>
            <a:r>
              <a:rPr lang="en-GB" dirty="0"/>
              <a:t>Acceptance </a:t>
            </a:r>
            <a:r>
              <a:rPr lang="en-GB" dirty="0" smtClean="0"/>
              <a:t>varieties</a:t>
            </a:r>
            <a:endParaRPr lang="en-GB" dirty="0"/>
          </a:p>
        </p:txBody>
      </p:sp>
    </p:spTree>
    <p:extLst>
      <p:ext uri="{BB962C8B-B14F-4D97-AF65-F5344CB8AC3E}">
        <p14:creationId xmlns:p14="http://schemas.microsoft.com/office/powerpoint/2010/main" val="2890073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0825" y="2974975"/>
            <a:ext cx="8642350" cy="908050"/>
          </a:xfrm>
          <a:prstGeom prst="rect">
            <a:avLst/>
          </a:prstGeom>
        </p:spPr>
        <p:txBody>
          <a:bodyPr anchor="ctr"/>
          <a:lstStyle>
            <a:lvl1pPr algn="l" rtl="0" eaLnBrk="0" fontAlgn="base" hangingPunct="0">
              <a:spcBef>
                <a:spcPct val="0"/>
              </a:spcBef>
              <a:spcAft>
                <a:spcPct val="0"/>
              </a:spcAft>
              <a:defRPr sz="2400" b="1">
                <a:solidFill>
                  <a:schemeClr val="accent1"/>
                </a:solidFill>
                <a:latin typeface="Noa LT Pro" panose="020B0603050000020004" pitchFamily="34" charset="0"/>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a:lstStyle>
          <a:p>
            <a:pPr algn="ctr"/>
            <a:r>
              <a:rPr lang="nl-NL" sz="4000" kern="0" dirty="0" smtClean="0">
                <a:solidFill>
                  <a:srgbClr val="10315F"/>
                </a:solidFill>
                <a:latin typeface="Arial" panose="020B0604020202020204" pitchFamily="34" charset="0"/>
                <a:cs typeface="Arial" panose="020B0604020202020204" pitchFamily="34" charset="0"/>
              </a:rPr>
              <a:t>Appendix</a:t>
            </a:r>
          </a:p>
          <a:p>
            <a:pPr algn="ctr"/>
            <a:r>
              <a:rPr lang="nl-NL" sz="2800" b="0" kern="0" dirty="0" smtClean="0">
                <a:solidFill>
                  <a:srgbClr val="10315F"/>
                </a:solidFill>
                <a:latin typeface="Arial" panose="020B0604020202020204" pitchFamily="34" charset="0"/>
                <a:cs typeface="Arial" panose="020B0604020202020204" pitchFamily="34" charset="0"/>
              </a:rPr>
              <a:t>GHA Visit Manual and Checklist</a:t>
            </a:r>
            <a:endParaRPr lang="nl-NL" sz="2800" b="0" kern="0" dirty="0">
              <a:solidFill>
                <a:srgbClr val="1031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706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European Green Fast Lanes</a:t>
            </a:r>
            <a:endParaRPr lang="en-GB" dirty="0"/>
          </a:p>
        </p:txBody>
      </p:sp>
      <p:sp>
        <p:nvSpPr>
          <p:cNvPr id="4" name="Text Placeholder 3"/>
          <p:cNvSpPr>
            <a:spLocks noGrp="1"/>
          </p:cNvSpPr>
          <p:nvPr>
            <p:ph type="body" sz="quarter" idx="14"/>
          </p:nvPr>
        </p:nvSpPr>
        <p:spPr/>
        <p:txBody>
          <a:bodyPr/>
          <a:lstStyle/>
          <a:p>
            <a:r>
              <a:rPr lang="en-GB" dirty="0" smtClean="0"/>
              <a:t>GHA Go-Live Visit Manual</a:t>
            </a:r>
            <a:endParaRPr lang="en-GB" dirty="0"/>
          </a:p>
        </p:txBody>
      </p:sp>
      <p:grpSp>
        <p:nvGrpSpPr>
          <p:cNvPr id="7" name="Group 6"/>
          <p:cNvGrpSpPr>
            <a:grpSpLocks noChangeAspect="1"/>
          </p:cNvGrpSpPr>
          <p:nvPr/>
        </p:nvGrpSpPr>
        <p:grpSpPr>
          <a:xfrm>
            <a:off x="251520" y="4443027"/>
            <a:ext cx="2019121" cy="980041"/>
            <a:chOff x="1950579" y="4531465"/>
            <a:chExt cx="2088355" cy="1013645"/>
          </a:xfrm>
        </p:grpSpPr>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50579" y="4531465"/>
              <a:ext cx="2088355" cy="101364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4800" y="4932000"/>
              <a:ext cx="1013760" cy="316800"/>
            </a:xfrm>
            <a:prstGeom prst="rect">
              <a:avLst/>
            </a:prstGeom>
          </p:spPr>
        </p:pic>
      </p:grpSp>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2455" r="10584" b="3800"/>
          <a:stretch/>
        </p:blipFill>
        <p:spPr>
          <a:xfrm rot="5904968">
            <a:off x="3667213" y="5368245"/>
            <a:ext cx="1085936" cy="1013999"/>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03561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99649032"/>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935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265236"/>
                        <a:ext cx="1465" cy="1465"/>
                      </a:xfrm>
                      <a:prstGeom prst="rect">
                        <a:avLst/>
                      </a:prstGeom>
                    </p:spPr>
                  </p:pic>
                </p:oleObj>
              </mc:Fallback>
            </mc:AlternateContent>
          </a:graphicData>
        </a:graphic>
      </p:graphicFrame>
      <p:sp>
        <p:nvSpPr>
          <p:cNvPr id="7" name="Rectangle 6"/>
          <p:cNvSpPr/>
          <p:nvPr/>
        </p:nvSpPr>
        <p:spPr>
          <a:xfrm>
            <a:off x="384458" y="1400000"/>
            <a:ext cx="4719294" cy="2658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4" name="Title 3"/>
          <p:cNvSpPr>
            <a:spLocks noGrp="1"/>
          </p:cNvSpPr>
          <p:nvPr>
            <p:ph type="title"/>
          </p:nvPr>
        </p:nvSpPr>
        <p:spPr/>
        <p:txBody>
          <a:bodyPr/>
          <a:lstStyle/>
          <a:p>
            <a:r>
              <a:rPr lang="en-GB" dirty="0" err="1" smtClean="0"/>
              <a:t>Handleiding</a:t>
            </a:r>
            <a:r>
              <a:rPr lang="en-GB" dirty="0" smtClean="0"/>
              <a:t> </a:t>
            </a:r>
            <a:r>
              <a:rPr lang="en-GB" dirty="0" err="1" smtClean="0"/>
              <a:t>stationsbezoek</a:t>
            </a:r>
            <a:endParaRPr lang="en-GB" dirty="0"/>
          </a:p>
        </p:txBody>
      </p:sp>
      <p:sp>
        <p:nvSpPr>
          <p:cNvPr id="5" name="Rectangle 4"/>
          <p:cNvSpPr/>
          <p:nvPr/>
        </p:nvSpPr>
        <p:spPr>
          <a:xfrm>
            <a:off x="384458" y="1368464"/>
            <a:ext cx="5583390" cy="1046697"/>
          </a:xfrm>
          <a:prstGeom prst="rect">
            <a:avLst/>
          </a:prstGeom>
        </p:spPr>
        <p:txBody>
          <a:bodyPr wrap="square">
            <a:spAutoFit/>
          </a:bodyPr>
          <a:lstStyle/>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Aandachtspunten: waar let je op?</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Wekelijks rapport</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Communicatielijnen: wie vertelt wat aan wie, en wanneer?</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GHA Information package</a:t>
            </a:r>
          </a:p>
        </p:txBody>
      </p:sp>
    </p:spTree>
    <p:extLst>
      <p:ext uri="{BB962C8B-B14F-4D97-AF65-F5344CB8AC3E}">
        <p14:creationId xmlns:p14="http://schemas.microsoft.com/office/powerpoint/2010/main" val="3486752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61435921"/>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9459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66" y="265236"/>
                        <a:ext cx="1465" cy="1465"/>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sz="1477" dirty="0"/>
              <a:t>GHA Go-Live Visit</a:t>
            </a:r>
            <a:br>
              <a:rPr lang="en-GB" sz="1477" dirty="0"/>
            </a:br>
            <a:r>
              <a:rPr lang="en-GB" sz="1477" b="0" dirty="0" err="1"/>
              <a:t>Aandachtspunten</a:t>
            </a:r>
            <a:endParaRPr lang="en-GB" sz="1477" dirty="0"/>
          </a:p>
        </p:txBody>
      </p:sp>
      <p:sp>
        <p:nvSpPr>
          <p:cNvPr id="3" name="Rectangle 2"/>
          <p:cNvSpPr/>
          <p:nvPr/>
        </p:nvSpPr>
        <p:spPr>
          <a:xfrm>
            <a:off x="234512" y="1172146"/>
            <a:ext cx="8674977" cy="4513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6154" rIns="166154" rtlCol="0" anchor="ctr"/>
          <a:lstStyle/>
          <a:p>
            <a:r>
              <a:rPr lang="en-GB" sz="1154" b="1" u="sng" dirty="0">
                <a:solidFill>
                  <a:srgbClr val="10315F"/>
                </a:solidFill>
                <a:latin typeface="Arial" panose="020B0604020202020204" pitchFamily="34" charset="0"/>
                <a:cs typeface="Arial" panose="020B0604020202020204" pitchFamily="34" charset="0"/>
              </a:rPr>
              <a:t>Go-Live visit (~5 </a:t>
            </a:r>
            <a:r>
              <a:rPr lang="en-GB" sz="1154" b="1" u="sng" dirty="0" err="1">
                <a:solidFill>
                  <a:srgbClr val="10315F"/>
                </a:solidFill>
                <a:latin typeface="Arial" panose="020B0604020202020204" pitchFamily="34" charset="0"/>
                <a:cs typeface="Arial" panose="020B0604020202020204" pitchFamily="34" charset="0"/>
              </a:rPr>
              <a:t>dagen</a:t>
            </a:r>
            <a:r>
              <a:rPr lang="en-GB" sz="1154" b="1" u="sng" dirty="0">
                <a:solidFill>
                  <a:srgbClr val="10315F"/>
                </a:solidFill>
                <a:latin typeface="Arial" panose="020B0604020202020204" pitchFamily="34" charset="0"/>
                <a:cs typeface="Arial" panose="020B0604020202020204" pitchFamily="34" charset="0"/>
              </a:rPr>
              <a:t>)</a:t>
            </a:r>
          </a:p>
          <a:p>
            <a:r>
              <a:rPr lang="en-GB" sz="1154" i="1" dirty="0" err="1">
                <a:solidFill>
                  <a:srgbClr val="10315F"/>
                </a:solidFill>
                <a:latin typeface="Arial" panose="020B0604020202020204" pitchFamily="34" charset="0"/>
                <a:cs typeface="Arial" panose="020B0604020202020204" pitchFamily="34" charset="0"/>
              </a:rPr>
              <a:t>Vooraf</a:t>
            </a:r>
            <a:r>
              <a:rPr lang="en-GB" sz="1154" i="1" dirty="0">
                <a:solidFill>
                  <a:srgbClr val="10315F"/>
                </a:solidFill>
                <a:latin typeface="Arial" panose="020B0604020202020204" pitchFamily="34" charset="0"/>
                <a:cs typeface="Arial" panose="020B0604020202020204" pitchFamily="34" charset="0"/>
              </a:rPr>
              <a:t>:</a:t>
            </a:r>
          </a:p>
          <a:p>
            <a:pPr marL="263776" indent="-263776">
              <a:buFont typeface="Arial" panose="020B0604020202020204" pitchFamily="34" charset="0"/>
              <a:buChar char="•"/>
            </a:pPr>
            <a:r>
              <a:rPr lang="en-GB" sz="1154" dirty="0" err="1">
                <a:solidFill>
                  <a:srgbClr val="10315F"/>
                </a:solidFill>
                <a:latin typeface="Arial" panose="020B0604020202020204" pitchFamily="34" charset="0"/>
                <a:cs typeface="Arial" panose="020B0604020202020204" pitchFamily="34" charset="0"/>
              </a:rPr>
              <a:t>Vluchten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regelen</a:t>
            </a:r>
            <a:r>
              <a:rPr lang="en-GB" sz="1154" dirty="0">
                <a:solidFill>
                  <a:srgbClr val="10315F"/>
                </a:solidFill>
                <a:latin typeface="Arial" panose="020B0604020202020204" pitchFamily="34" charset="0"/>
                <a:cs typeface="Arial" panose="020B0604020202020204" pitchFamily="34" charset="0"/>
              </a:rPr>
              <a:t>, hotel </a:t>
            </a:r>
            <a:r>
              <a:rPr lang="en-GB" sz="1154" dirty="0" err="1">
                <a:solidFill>
                  <a:srgbClr val="10315F"/>
                </a:solidFill>
                <a:latin typeface="Arial" panose="020B0604020202020204" pitchFamily="34" charset="0"/>
                <a:cs typeface="Arial" panose="020B0604020202020204" pitchFamily="34" charset="0"/>
              </a:rPr>
              <a:t>regelen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schoenen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regelen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pasje</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regelen</a:t>
            </a:r>
            <a:endParaRPr lang="en-GB" sz="1154" dirty="0">
              <a:solidFill>
                <a:srgbClr val="10315F"/>
              </a:solidFill>
              <a:latin typeface="Arial" panose="020B0604020202020204" pitchFamily="34" charset="0"/>
              <a:cs typeface="Arial" panose="020B0604020202020204" pitchFamily="34" charset="0"/>
            </a:endParaRPr>
          </a:p>
          <a:p>
            <a:pPr marL="263776" indent="-263776">
              <a:buFont typeface="Arial" panose="020B0604020202020204" pitchFamily="34" charset="0"/>
              <a:buChar char="•"/>
            </a:pPr>
            <a:r>
              <a:rPr lang="en-GB" sz="1154" dirty="0">
                <a:solidFill>
                  <a:srgbClr val="10315F"/>
                </a:solidFill>
                <a:latin typeface="Arial" panose="020B0604020202020204" pitchFamily="34" charset="0"/>
                <a:cs typeface="Arial" panose="020B0604020202020204" pitchFamily="34" charset="0"/>
              </a:rPr>
              <a:t>Ga </a:t>
            </a:r>
            <a:r>
              <a:rPr lang="en-GB" sz="1154" dirty="0" err="1">
                <a:solidFill>
                  <a:srgbClr val="10315F"/>
                </a:solidFill>
                <a:latin typeface="Arial" panose="020B0604020202020204" pitchFamily="34" charset="0"/>
                <a:cs typeface="Arial" panose="020B0604020202020204" pitchFamily="34" charset="0"/>
              </a:rPr>
              <a:t>langs</a:t>
            </a:r>
            <a:r>
              <a:rPr lang="en-GB" sz="1154" dirty="0">
                <a:solidFill>
                  <a:srgbClr val="10315F"/>
                </a:solidFill>
                <a:latin typeface="Arial" panose="020B0604020202020204" pitchFamily="34" charset="0"/>
                <a:cs typeface="Arial" panose="020B0604020202020204" pitchFamily="34" charset="0"/>
              </a:rPr>
              <a:t> het NP </a:t>
            </a:r>
            <a:r>
              <a:rPr lang="en-GB" sz="1154" dirty="0" err="1">
                <a:solidFill>
                  <a:srgbClr val="10315F"/>
                </a:solidFill>
                <a:latin typeface="Arial" panose="020B0604020202020204" pitchFamily="34" charset="0"/>
                <a:cs typeface="Arial" panose="020B0604020202020204" pitchFamily="34" charset="0"/>
              </a:rPr>
              <a:t>blok</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verantwoordelijk</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voor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jouw</a:t>
            </a:r>
            <a:r>
              <a:rPr lang="en-GB" sz="1154" dirty="0">
                <a:solidFill>
                  <a:srgbClr val="10315F"/>
                </a:solidFill>
                <a:latin typeface="Arial" panose="020B0604020202020204" pitchFamily="34" charset="0"/>
                <a:cs typeface="Arial" panose="020B0604020202020204" pitchFamily="34" charset="0"/>
              </a:rPr>
              <a:t> station om </a:t>
            </a:r>
            <a:r>
              <a:rPr lang="en-GB" sz="1154" dirty="0" err="1">
                <a:solidFill>
                  <a:srgbClr val="10315F"/>
                </a:solidFill>
                <a:latin typeface="Arial" panose="020B0604020202020204" pitchFamily="34" charset="0"/>
                <a:cs typeface="Arial" panose="020B0604020202020204" pitchFamily="34" charset="0"/>
              </a:rPr>
              <a:t>kennis</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te</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maken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noteer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telefoonnummers</a:t>
            </a:r>
            <a:r>
              <a:rPr lang="en-GB" sz="1154" dirty="0">
                <a:solidFill>
                  <a:srgbClr val="10315F"/>
                </a:solidFill>
                <a:latin typeface="Arial" panose="020B0604020202020204" pitchFamily="34" charset="0"/>
                <a:cs typeface="Arial" panose="020B0604020202020204" pitchFamily="34" charset="0"/>
              </a:rPr>
              <a:t>.</a:t>
            </a:r>
          </a:p>
          <a:p>
            <a:pPr marL="263776" indent="-263776">
              <a:buFont typeface="Arial" panose="020B0604020202020204" pitchFamily="34" charset="0"/>
              <a:buChar char="•"/>
            </a:pPr>
            <a:r>
              <a:rPr lang="en-GB" sz="1154" dirty="0">
                <a:solidFill>
                  <a:srgbClr val="10315F"/>
                </a:solidFill>
                <a:latin typeface="Arial" panose="020B0604020202020204" pitchFamily="34" charset="0"/>
                <a:cs typeface="Arial" panose="020B0604020202020204" pitchFamily="34" charset="0"/>
              </a:rPr>
              <a:t>Agenda </a:t>
            </a:r>
            <a:r>
              <a:rPr lang="en-GB" sz="1154" dirty="0" err="1">
                <a:solidFill>
                  <a:srgbClr val="10315F"/>
                </a:solidFill>
                <a:latin typeface="Arial" panose="020B0604020202020204" pitchFamily="34" charset="0"/>
                <a:cs typeface="Arial" panose="020B0604020202020204" pitchFamily="34" charset="0"/>
              </a:rPr>
              <a:t>maken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voor</a:t>
            </a:r>
            <a:r>
              <a:rPr lang="en-GB" sz="1154" dirty="0">
                <a:solidFill>
                  <a:srgbClr val="10315F"/>
                </a:solidFill>
                <a:latin typeface="Arial" panose="020B0604020202020204" pitchFamily="34" charset="0"/>
                <a:cs typeface="Arial" panose="020B0604020202020204" pitchFamily="34" charset="0"/>
              </a:rPr>
              <a:t> stations </a:t>
            </a:r>
            <a:r>
              <a:rPr lang="en-GB" sz="1154" dirty="0" err="1">
                <a:solidFill>
                  <a:srgbClr val="10315F"/>
                </a:solidFill>
                <a:latin typeface="Arial" panose="020B0604020202020204" pitchFamily="34" charset="0"/>
                <a:cs typeface="Arial" panose="020B0604020202020204" pitchFamily="34" charset="0"/>
              </a:rPr>
              <a:t>bezoek</a:t>
            </a:r>
            <a:endParaRPr lang="en-GB" sz="1154" dirty="0">
              <a:solidFill>
                <a:srgbClr val="10315F"/>
              </a:solidFill>
              <a:latin typeface="Arial" panose="020B0604020202020204" pitchFamily="34" charset="0"/>
              <a:cs typeface="Arial" panose="020B0604020202020204" pitchFamily="34" charset="0"/>
            </a:endParaRPr>
          </a:p>
          <a:p>
            <a:pPr marL="263776" indent="-263776">
              <a:buFont typeface="Arial" panose="020B0604020202020204" pitchFamily="34" charset="0"/>
              <a:buChar char="•"/>
            </a:pPr>
            <a:r>
              <a:rPr lang="en-GB" sz="1154" dirty="0" err="1">
                <a:solidFill>
                  <a:srgbClr val="10315F"/>
                </a:solidFill>
                <a:latin typeface="Arial" panose="020B0604020202020204" pitchFamily="34" charset="0"/>
                <a:cs typeface="Arial" panose="020B0604020202020204" pitchFamily="34" charset="0"/>
              </a:rPr>
              <a:t>Communiceer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aanwezigheid</a:t>
            </a:r>
            <a:r>
              <a:rPr lang="en-GB" sz="1154" dirty="0">
                <a:solidFill>
                  <a:srgbClr val="10315F"/>
                </a:solidFill>
                <a:latin typeface="Arial" panose="020B0604020202020204" pitchFamily="34" charset="0"/>
                <a:cs typeface="Arial" panose="020B0604020202020204" pitchFamily="34" charset="0"/>
              </a:rPr>
              <a:t> op station in de planner, </a:t>
            </a:r>
            <a:r>
              <a:rPr lang="en-GB" sz="1154" dirty="0" err="1">
                <a:solidFill>
                  <a:srgbClr val="10315F"/>
                </a:solidFill>
                <a:latin typeface="Arial" panose="020B0604020202020204" pitchFamily="34" charset="0"/>
                <a:cs typeface="Arial" panose="020B0604020202020204" pitchFamily="34" charset="0"/>
              </a:rPr>
              <a:t>geef</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vluchten</a:t>
            </a:r>
            <a:r>
              <a:rPr lang="en-GB" sz="1154" dirty="0">
                <a:solidFill>
                  <a:srgbClr val="10315F"/>
                </a:solidFill>
                <a:latin typeface="Arial" panose="020B0604020202020204" pitchFamily="34" charset="0"/>
                <a:cs typeface="Arial" panose="020B0604020202020204" pitchFamily="34" charset="0"/>
              </a:rPr>
              <a:t> en </a:t>
            </a:r>
            <a:r>
              <a:rPr lang="en-GB" sz="1154" dirty="0" err="1">
                <a:solidFill>
                  <a:srgbClr val="10315F"/>
                </a:solidFill>
                <a:latin typeface="Arial" panose="020B0604020202020204" pitchFamily="34" charset="0"/>
                <a:cs typeface="Arial" panose="020B0604020202020204" pitchFamily="34" charset="0"/>
              </a:rPr>
              <a:t>hotelboekingen</a:t>
            </a:r>
            <a:r>
              <a:rPr lang="en-GB" sz="1154" dirty="0">
                <a:solidFill>
                  <a:srgbClr val="10315F"/>
                </a:solidFill>
                <a:latin typeface="Arial" panose="020B0604020202020204" pitchFamily="34" charset="0"/>
                <a:cs typeface="Arial" panose="020B0604020202020204" pitchFamily="34" charset="0"/>
              </a:rPr>
              <a:t> door in schema (tab 2 in de Planner)</a:t>
            </a:r>
          </a:p>
          <a:p>
            <a:endParaRPr lang="en-GB" sz="1154" dirty="0">
              <a:solidFill>
                <a:srgbClr val="10315F"/>
              </a:solidFill>
              <a:latin typeface="Arial" panose="020B0604020202020204" pitchFamily="34" charset="0"/>
              <a:cs typeface="Arial" panose="020B0604020202020204" pitchFamily="34" charset="0"/>
            </a:endParaRPr>
          </a:p>
          <a:p>
            <a:r>
              <a:rPr lang="en-GB" sz="1154" i="1" dirty="0" err="1">
                <a:solidFill>
                  <a:srgbClr val="10315F"/>
                </a:solidFill>
                <a:latin typeface="Arial" panose="020B0604020202020204" pitchFamily="34" charset="0"/>
                <a:cs typeface="Arial" panose="020B0604020202020204" pitchFamily="34" charset="0"/>
              </a:rPr>
              <a:t>Tijdens</a:t>
            </a:r>
            <a:r>
              <a:rPr lang="en-GB" sz="1154" i="1" dirty="0">
                <a:solidFill>
                  <a:srgbClr val="10315F"/>
                </a:solidFill>
                <a:latin typeface="Arial" panose="020B0604020202020204" pitchFamily="34" charset="0"/>
                <a:cs typeface="Arial" panose="020B0604020202020204" pitchFamily="34" charset="0"/>
              </a:rPr>
              <a:t>:</a:t>
            </a:r>
          </a:p>
          <a:p>
            <a:pPr marL="263776" indent="-263776">
              <a:buFont typeface="Arial" panose="020B0604020202020204" pitchFamily="34" charset="0"/>
              <a:buChar char="•"/>
            </a:pPr>
            <a:r>
              <a:rPr lang="en-GB" sz="1154" b="1" dirty="0" err="1">
                <a:solidFill>
                  <a:srgbClr val="10315F"/>
                </a:solidFill>
                <a:latin typeface="Arial" panose="020B0604020202020204" pitchFamily="34" charset="0"/>
                <a:cs typeface="Arial" panose="020B0604020202020204" pitchFamily="34" charset="0"/>
              </a:rPr>
              <a:t>Participeren</a:t>
            </a:r>
            <a:r>
              <a:rPr lang="en-GB" sz="1154" b="1" dirty="0">
                <a:solidFill>
                  <a:srgbClr val="10315F"/>
                </a:solidFill>
                <a:latin typeface="Arial" panose="020B0604020202020204" pitchFamily="34" charset="0"/>
                <a:cs typeface="Arial" panose="020B0604020202020204" pitchFamily="34" charset="0"/>
              </a:rPr>
              <a:t> </a:t>
            </a:r>
            <a:r>
              <a:rPr lang="en-GB" sz="1154" dirty="0">
                <a:solidFill>
                  <a:srgbClr val="10315F"/>
                </a:solidFill>
                <a:latin typeface="Arial" panose="020B0604020202020204" pitchFamily="34" charset="0"/>
                <a:cs typeface="Arial" panose="020B0604020202020204" pitchFamily="34" charset="0"/>
              </a:rPr>
              <a:t>in de </a:t>
            </a:r>
            <a:r>
              <a:rPr lang="en-GB" sz="1154" dirty="0" err="1">
                <a:solidFill>
                  <a:srgbClr val="10315F"/>
                </a:solidFill>
                <a:latin typeface="Arial" panose="020B0604020202020204" pitchFamily="34" charset="0"/>
                <a:cs typeface="Arial" panose="020B0604020202020204" pitchFamily="34" charset="0"/>
              </a:rPr>
              <a:t>operatie</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eigenaarschap</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nemen</a:t>
            </a:r>
            <a:r>
              <a:rPr lang="en-GB" sz="1154" dirty="0">
                <a:solidFill>
                  <a:srgbClr val="10315F"/>
                </a:solidFill>
                <a:latin typeface="Arial" panose="020B0604020202020204" pitchFamily="34" charset="0"/>
                <a:cs typeface="Arial" panose="020B0604020202020204" pitchFamily="34" charset="0"/>
              </a:rPr>
              <a:t> van station. </a:t>
            </a:r>
            <a:r>
              <a:rPr lang="en-GB" sz="1154" u="sng" dirty="0" err="1">
                <a:solidFill>
                  <a:srgbClr val="10315F"/>
                </a:solidFill>
                <a:latin typeface="Arial" panose="020B0604020202020204" pitchFamily="34" charset="0"/>
                <a:cs typeface="Arial" panose="020B0604020202020204" pitchFamily="34" charset="0"/>
              </a:rPr>
              <a:t>Eerste</a:t>
            </a:r>
            <a:r>
              <a:rPr lang="en-GB" sz="1154" u="sng" dirty="0">
                <a:solidFill>
                  <a:srgbClr val="10315F"/>
                </a:solidFill>
                <a:latin typeface="Arial" panose="020B0604020202020204" pitchFamily="34" charset="0"/>
                <a:cs typeface="Arial" panose="020B0604020202020204" pitchFamily="34" charset="0"/>
              </a:rPr>
              <a:t> </a:t>
            </a:r>
            <a:r>
              <a:rPr lang="en-GB" sz="1154" u="sng" dirty="0" err="1">
                <a:solidFill>
                  <a:srgbClr val="10315F"/>
                </a:solidFill>
                <a:latin typeface="Arial" panose="020B0604020202020204" pitchFamily="34" charset="0"/>
                <a:cs typeface="Arial" panose="020B0604020202020204" pitchFamily="34" charset="0"/>
              </a:rPr>
              <a:t>prioriteit</a:t>
            </a:r>
            <a:r>
              <a:rPr lang="en-GB" sz="1154" u="sng" dirty="0">
                <a:solidFill>
                  <a:srgbClr val="10315F"/>
                </a:solidFill>
                <a:latin typeface="Arial" panose="020B0604020202020204" pitchFamily="34" charset="0"/>
                <a:cs typeface="Arial" panose="020B0604020202020204" pitchFamily="34" charset="0"/>
              </a:rPr>
              <a:t> is het </a:t>
            </a:r>
            <a:r>
              <a:rPr lang="en-GB" sz="1154" u="sng" dirty="0" err="1">
                <a:solidFill>
                  <a:srgbClr val="10315F"/>
                </a:solidFill>
                <a:latin typeface="Arial" panose="020B0604020202020204" pitchFamily="34" charset="0"/>
                <a:cs typeface="Arial" panose="020B0604020202020204" pitchFamily="34" charset="0"/>
              </a:rPr>
              <a:t>tijdig</a:t>
            </a:r>
            <a:r>
              <a:rPr lang="en-GB" sz="1154" u="sng" dirty="0">
                <a:solidFill>
                  <a:srgbClr val="10315F"/>
                </a:solidFill>
                <a:latin typeface="Arial" panose="020B0604020202020204" pitchFamily="34" charset="0"/>
                <a:cs typeface="Arial" panose="020B0604020202020204" pitchFamily="34" charset="0"/>
              </a:rPr>
              <a:t> </a:t>
            </a:r>
            <a:r>
              <a:rPr lang="en-GB" sz="1154" u="sng" dirty="0" err="1">
                <a:solidFill>
                  <a:srgbClr val="10315F"/>
                </a:solidFill>
                <a:latin typeface="Arial" panose="020B0604020202020204" pitchFamily="34" charset="0"/>
                <a:cs typeface="Arial" panose="020B0604020202020204" pitchFamily="34" charset="0"/>
              </a:rPr>
              <a:t>vertrek</a:t>
            </a:r>
            <a:r>
              <a:rPr lang="en-GB" sz="1154" u="sng" dirty="0">
                <a:solidFill>
                  <a:srgbClr val="10315F"/>
                </a:solidFill>
                <a:latin typeface="Arial" panose="020B0604020202020204" pitchFamily="34" charset="0"/>
                <a:cs typeface="Arial" panose="020B0604020202020204" pitchFamily="34" charset="0"/>
              </a:rPr>
              <a:t> van de truck. En </a:t>
            </a:r>
            <a:r>
              <a:rPr lang="en-GB" sz="1154" u="sng" dirty="0" err="1">
                <a:solidFill>
                  <a:srgbClr val="10315F"/>
                </a:solidFill>
                <a:latin typeface="Arial" panose="020B0604020202020204" pitchFamily="34" charset="0"/>
                <a:cs typeface="Arial" panose="020B0604020202020204" pitchFamily="34" charset="0"/>
              </a:rPr>
              <a:t>géén</a:t>
            </a:r>
            <a:r>
              <a:rPr lang="en-GB" sz="1154" u="sng" dirty="0">
                <a:solidFill>
                  <a:srgbClr val="10315F"/>
                </a:solidFill>
                <a:latin typeface="Arial" panose="020B0604020202020204" pitchFamily="34" charset="0"/>
                <a:cs typeface="Arial" panose="020B0604020202020204" pitchFamily="34" charset="0"/>
              </a:rPr>
              <a:t> RCS </a:t>
            </a:r>
            <a:r>
              <a:rPr lang="en-GB" sz="1154" u="sng" dirty="0" err="1">
                <a:solidFill>
                  <a:srgbClr val="10315F"/>
                </a:solidFill>
                <a:latin typeface="Arial" panose="020B0604020202020204" pitchFamily="34" charset="0"/>
                <a:cs typeface="Arial" panose="020B0604020202020204" pitchFamily="34" charset="0"/>
              </a:rPr>
              <a:t>geven</a:t>
            </a:r>
            <a:r>
              <a:rPr lang="en-GB" sz="1154" u="sng" dirty="0">
                <a:solidFill>
                  <a:srgbClr val="10315F"/>
                </a:solidFill>
                <a:latin typeface="Arial" panose="020B0604020202020204" pitchFamily="34" charset="0"/>
                <a:cs typeface="Arial" panose="020B0604020202020204" pitchFamily="34" charset="0"/>
              </a:rPr>
              <a:t> </a:t>
            </a:r>
            <a:r>
              <a:rPr lang="en-GB" sz="1154" u="sng" dirty="0" err="1">
                <a:solidFill>
                  <a:srgbClr val="10315F"/>
                </a:solidFill>
                <a:latin typeface="Arial" panose="020B0604020202020204" pitchFamily="34" charset="0"/>
                <a:cs typeface="Arial" panose="020B0604020202020204" pitchFamily="34" charset="0"/>
              </a:rPr>
              <a:t>totdat</a:t>
            </a:r>
            <a:r>
              <a:rPr lang="en-GB" sz="1154" u="sng" dirty="0">
                <a:solidFill>
                  <a:srgbClr val="10315F"/>
                </a:solidFill>
                <a:latin typeface="Arial" panose="020B0604020202020204" pitchFamily="34" charset="0"/>
                <a:cs typeface="Arial" panose="020B0604020202020204" pitchFamily="34" charset="0"/>
              </a:rPr>
              <a:t> </a:t>
            </a:r>
            <a:r>
              <a:rPr lang="en-GB" sz="1154" u="sng" dirty="0" err="1">
                <a:solidFill>
                  <a:srgbClr val="10315F"/>
                </a:solidFill>
                <a:latin typeface="Arial" panose="020B0604020202020204" pitchFamily="34" charset="0"/>
                <a:cs typeface="Arial" panose="020B0604020202020204" pitchFamily="34" charset="0"/>
              </a:rPr>
              <a:t>vracht</a:t>
            </a:r>
            <a:r>
              <a:rPr lang="en-GB" sz="1154" u="sng" dirty="0">
                <a:solidFill>
                  <a:srgbClr val="10315F"/>
                </a:solidFill>
                <a:latin typeface="Arial" panose="020B0604020202020204" pitchFamily="34" charset="0"/>
                <a:cs typeface="Arial" panose="020B0604020202020204" pitchFamily="34" charset="0"/>
              </a:rPr>
              <a:t> </a:t>
            </a:r>
            <a:r>
              <a:rPr lang="en-GB" sz="1154" u="sng" dirty="0" err="1">
                <a:solidFill>
                  <a:srgbClr val="10315F"/>
                </a:solidFill>
                <a:latin typeface="Arial" panose="020B0604020202020204" pitchFamily="34" charset="0"/>
                <a:cs typeface="Arial" panose="020B0604020202020204" pitchFamily="34" charset="0"/>
              </a:rPr>
              <a:t>daadwerkelijk</a:t>
            </a:r>
            <a:r>
              <a:rPr lang="en-GB" sz="1154" u="sng" dirty="0">
                <a:solidFill>
                  <a:srgbClr val="10315F"/>
                </a:solidFill>
                <a:latin typeface="Arial" panose="020B0604020202020204" pitchFamily="34" charset="0"/>
                <a:cs typeface="Arial" panose="020B0604020202020204" pitchFamily="34" charset="0"/>
              </a:rPr>
              <a:t> </a:t>
            </a:r>
            <a:r>
              <a:rPr lang="en-GB" sz="1154" u="sng" dirty="0" err="1">
                <a:solidFill>
                  <a:srgbClr val="10315F"/>
                </a:solidFill>
                <a:latin typeface="Arial" panose="020B0604020202020204" pitchFamily="34" charset="0"/>
                <a:cs typeface="Arial" panose="020B0604020202020204" pitchFamily="34" charset="0"/>
              </a:rPr>
              <a:t>goed</a:t>
            </a:r>
            <a:r>
              <a:rPr lang="en-GB" sz="1154" u="sng" dirty="0">
                <a:solidFill>
                  <a:srgbClr val="10315F"/>
                </a:solidFill>
                <a:latin typeface="Arial" panose="020B0604020202020204" pitchFamily="34" charset="0"/>
                <a:cs typeface="Arial" panose="020B0604020202020204" pitchFamily="34" charset="0"/>
              </a:rPr>
              <a:t> </a:t>
            </a:r>
            <a:r>
              <a:rPr lang="en-GB" sz="1154" u="sng" dirty="0" err="1">
                <a:solidFill>
                  <a:srgbClr val="10315F"/>
                </a:solidFill>
                <a:latin typeface="Arial" panose="020B0604020202020204" pitchFamily="34" charset="0"/>
                <a:cs typeface="Arial" panose="020B0604020202020204" pitchFamily="34" charset="0"/>
              </a:rPr>
              <a:t>bevonden</a:t>
            </a:r>
            <a:r>
              <a:rPr lang="en-GB" sz="1154" u="sng" dirty="0">
                <a:solidFill>
                  <a:srgbClr val="10315F"/>
                </a:solidFill>
                <a:latin typeface="Arial" panose="020B0604020202020204" pitchFamily="34" charset="0"/>
                <a:cs typeface="Arial" panose="020B0604020202020204" pitchFamily="34" charset="0"/>
              </a:rPr>
              <a:t> is.</a:t>
            </a:r>
            <a:endParaRPr lang="en-GB" sz="1154" dirty="0">
              <a:solidFill>
                <a:srgbClr val="10315F"/>
              </a:solidFill>
              <a:latin typeface="Arial" panose="020B0604020202020204" pitchFamily="34" charset="0"/>
              <a:cs typeface="Arial" panose="020B0604020202020204" pitchFamily="34" charset="0"/>
            </a:endParaRPr>
          </a:p>
          <a:p>
            <a:pPr marL="263776" indent="-263776">
              <a:buFont typeface="Arial" panose="020B0604020202020204" pitchFamily="34" charset="0"/>
              <a:buChar char="•"/>
            </a:pPr>
            <a:r>
              <a:rPr lang="en-GB" sz="1154" b="1" dirty="0" err="1">
                <a:solidFill>
                  <a:srgbClr val="10315F"/>
                </a:solidFill>
                <a:latin typeface="Arial" panose="020B0604020202020204" pitchFamily="34" charset="0"/>
                <a:cs typeface="Arial" panose="020B0604020202020204" pitchFamily="34" charset="0"/>
              </a:rPr>
              <a:t>Registreren</a:t>
            </a:r>
            <a:r>
              <a:rPr lang="en-GB" sz="1154" b="1"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wat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er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gebeurt</a:t>
            </a:r>
            <a:r>
              <a:rPr lang="en-GB" sz="1154" b="1" dirty="0">
                <a:solidFill>
                  <a:srgbClr val="10315F"/>
                </a:solidFill>
                <a:latin typeface="Arial" panose="020B0604020202020204" pitchFamily="34" charset="0"/>
                <a:cs typeface="Arial" panose="020B0604020202020204" pitchFamily="34" charset="0"/>
              </a:rPr>
              <a:t>: </a:t>
            </a:r>
            <a:r>
              <a:rPr lang="en-GB" sz="1154" dirty="0">
                <a:solidFill>
                  <a:srgbClr val="10315F"/>
                </a:solidFill>
                <a:latin typeface="Arial" panose="020B0604020202020204" pitchFamily="34" charset="0"/>
                <a:cs typeface="Arial" panose="020B0604020202020204" pitchFamily="34" charset="0"/>
              </a:rPr>
              <a:t>Hoe </a:t>
            </a:r>
            <a:r>
              <a:rPr lang="en-GB" sz="1154" dirty="0" err="1">
                <a:solidFill>
                  <a:srgbClr val="10315F"/>
                </a:solidFill>
                <a:latin typeface="Arial" panose="020B0604020202020204" pitchFamily="34" charset="0"/>
                <a:cs typeface="Arial" panose="020B0604020202020204" pitchFamily="34" charset="0"/>
              </a:rPr>
              <a:t>wordt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vracht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aangeleverd</a:t>
            </a:r>
            <a:r>
              <a:rPr lang="en-GB" sz="1154" dirty="0">
                <a:solidFill>
                  <a:srgbClr val="10315F"/>
                </a:solidFill>
                <a:latin typeface="Arial" panose="020B0604020202020204" pitchFamily="34" charset="0"/>
                <a:cs typeface="Arial" panose="020B0604020202020204" pitchFamily="34" charset="0"/>
              </a:rPr>
              <a:t> en </a:t>
            </a:r>
            <a:r>
              <a:rPr lang="en-GB" sz="1154" dirty="0" err="1">
                <a:solidFill>
                  <a:srgbClr val="10315F"/>
                </a:solidFill>
                <a:latin typeface="Arial" panose="020B0604020202020204" pitchFamily="34" charset="0"/>
                <a:cs typeface="Arial" panose="020B0604020202020204" pitchFamily="34" charset="0"/>
              </a:rPr>
              <a:t>geaccepteerd</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Wat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gebeurt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er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als</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vracht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te</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laat</a:t>
            </a:r>
            <a:r>
              <a:rPr lang="en-GB" sz="1154" dirty="0">
                <a:solidFill>
                  <a:srgbClr val="10315F"/>
                </a:solidFill>
                <a:latin typeface="Arial" panose="020B0604020202020204" pitchFamily="34" charset="0"/>
                <a:cs typeface="Arial" panose="020B0604020202020204" pitchFamily="34" charset="0"/>
              </a:rPr>
              <a:t> is? Hoe </a:t>
            </a:r>
            <a:r>
              <a:rPr lang="en-GB" sz="1154" dirty="0" err="1">
                <a:solidFill>
                  <a:srgbClr val="10315F"/>
                </a:solidFill>
                <a:latin typeface="Arial" panose="020B0604020202020204" pitchFamily="34" charset="0"/>
                <a:cs typeface="Arial" panose="020B0604020202020204" pitchFamily="34" charset="0"/>
              </a:rPr>
              <a:t>worden</a:t>
            </a:r>
            <a:r>
              <a:rPr lang="en-GB" sz="1154" dirty="0">
                <a:solidFill>
                  <a:srgbClr val="10315F"/>
                </a:solidFill>
                <a:latin typeface="Arial" panose="020B0604020202020204" pitchFamily="34" charset="0"/>
                <a:cs typeface="Arial" panose="020B0604020202020204" pitchFamily="34" charset="0"/>
              </a:rPr>
              <a:t> trucks </a:t>
            </a:r>
            <a:r>
              <a:rPr lang="en-GB" sz="1154" dirty="0" err="1">
                <a:solidFill>
                  <a:srgbClr val="10315F"/>
                </a:solidFill>
                <a:latin typeface="Arial" panose="020B0604020202020204" pitchFamily="34" charset="0"/>
                <a:cs typeface="Arial" panose="020B0604020202020204" pitchFamily="34" charset="0"/>
              </a:rPr>
              <a:t>geregistreerd</a:t>
            </a:r>
            <a:r>
              <a:rPr lang="en-GB" sz="1154" dirty="0">
                <a:solidFill>
                  <a:srgbClr val="10315F"/>
                </a:solidFill>
                <a:latin typeface="Arial" panose="020B0604020202020204" pitchFamily="34" charset="0"/>
                <a:cs typeface="Arial" panose="020B0604020202020204" pitchFamily="34" charset="0"/>
              </a:rPr>
              <a:t>? Hoe is het contact met NP? </a:t>
            </a:r>
            <a:r>
              <a:rPr lang="en-GB" sz="1154" dirty="0" err="1">
                <a:solidFill>
                  <a:srgbClr val="10315F"/>
                </a:solidFill>
                <a:latin typeface="Arial" panose="020B0604020202020204" pitchFamily="34" charset="0"/>
                <a:cs typeface="Arial" panose="020B0604020202020204" pitchFamily="34" charset="0"/>
              </a:rPr>
              <a:t>Komen</a:t>
            </a:r>
            <a:r>
              <a:rPr lang="en-GB" sz="1154" dirty="0">
                <a:solidFill>
                  <a:srgbClr val="10315F"/>
                </a:solidFill>
                <a:latin typeface="Arial" panose="020B0604020202020204" pitchFamily="34" charset="0"/>
                <a:cs typeface="Arial" panose="020B0604020202020204" pitchFamily="34" charset="0"/>
              </a:rPr>
              <a:t> de </a:t>
            </a:r>
            <a:r>
              <a:rPr lang="en-GB" sz="1154" dirty="0" err="1">
                <a:solidFill>
                  <a:srgbClr val="10315F"/>
                </a:solidFill>
                <a:latin typeface="Arial" panose="020B0604020202020204" pitchFamily="34" charset="0"/>
                <a:cs typeface="Arial" panose="020B0604020202020204" pitchFamily="34" charset="0"/>
              </a:rPr>
              <a:t>bestelde</a:t>
            </a:r>
            <a:r>
              <a:rPr lang="en-GB" sz="1154" dirty="0">
                <a:solidFill>
                  <a:srgbClr val="10315F"/>
                </a:solidFill>
                <a:latin typeface="Arial" panose="020B0604020202020204" pitchFamily="34" charset="0"/>
                <a:cs typeface="Arial" panose="020B0604020202020204" pitchFamily="34" charset="0"/>
              </a:rPr>
              <a:t> trucks op </a:t>
            </a:r>
            <a:r>
              <a:rPr lang="en-GB" sz="1154" dirty="0" err="1">
                <a:solidFill>
                  <a:srgbClr val="10315F"/>
                </a:solidFill>
                <a:latin typeface="Arial" panose="020B0604020202020204" pitchFamily="34" charset="0"/>
                <a:cs typeface="Arial" panose="020B0604020202020204" pitchFamily="34" charset="0"/>
              </a:rPr>
              <a:t>tijd</a:t>
            </a:r>
            <a:r>
              <a:rPr lang="en-GB" sz="1154" dirty="0">
                <a:solidFill>
                  <a:srgbClr val="10315F"/>
                </a:solidFill>
                <a:latin typeface="Arial" panose="020B0604020202020204" pitchFamily="34" charset="0"/>
                <a:cs typeface="Arial" panose="020B0604020202020204" pitchFamily="34" charset="0"/>
              </a:rPr>
              <a:t> (palletized 1 </a:t>
            </a:r>
            <a:r>
              <a:rPr lang="en-GB" sz="1154" dirty="0" err="1">
                <a:solidFill>
                  <a:srgbClr val="10315F"/>
                </a:solidFill>
                <a:latin typeface="Arial" panose="020B0604020202020204" pitchFamily="34" charset="0"/>
                <a:cs typeface="Arial" panose="020B0604020202020204" pitchFamily="34" charset="0"/>
              </a:rPr>
              <a:t>uur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vóór</a:t>
            </a:r>
            <a:r>
              <a:rPr lang="en-GB" sz="1154" dirty="0">
                <a:solidFill>
                  <a:srgbClr val="10315F"/>
                </a:solidFill>
                <a:latin typeface="Arial" panose="020B0604020202020204" pitchFamily="34" charset="0"/>
                <a:cs typeface="Arial" panose="020B0604020202020204" pitchFamily="34" charset="0"/>
              </a:rPr>
              <a:t> DEP, Loose 2 </a:t>
            </a:r>
            <a:r>
              <a:rPr lang="en-GB" sz="1154" dirty="0" err="1">
                <a:solidFill>
                  <a:srgbClr val="10315F"/>
                </a:solidFill>
                <a:latin typeface="Arial" panose="020B0604020202020204" pitchFamily="34" charset="0"/>
                <a:cs typeface="Arial" panose="020B0604020202020204" pitchFamily="34" charset="0"/>
              </a:rPr>
              <a:t>uur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vóór</a:t>
            </a:r>
            <a:r>
              <a:rPr lang="en-GB" sz="1154" dirty="0">
                <a:solidFill>
                  <a:srgbClr val="10315F"/>
                </a:solidFill>
                <a:latin typeface="Arial" panose="020B0604020202020204" pitchFamily="34" charset="0"/>
                <a:cs typeface="Arial" panose="020B0604020202020204" pitchFamily="34" charset="0"/>
              </a:rPr>
              <a:t> DEP, </a:t>
            </a:r>
            <a:r>
              <a:rPr lang="en-GB" sz="1154" dirty="0" err="1">
                <a:solidFill>
                  <a:srgbClr val="10315F"/>
                </a:solidFill>
                <a:latin typeface="Arial" panose="020B0604020202020204" pitchFamily="34" charset="0"/>
                <a:cs typeface="Arial" panose="020B0604020202020204" pitchFamily="34" charset="0"/>
              </a:rPr>
              <a:t>zie</a:t>
            </a:r>
            <a:r>
              <a:rPr lang="en-GB" sz="1154" dirty="0">
                <a:solidFill>
                  <a:srgbClr val="10315F"/>
                </a:solidFill>
                <a:latin typeface="Arial" panose="020B0604020202020204" pitchFamily="34" charset="0"/>
                <a:cs typeface="Arial" panose="020B0604020202020204" pitchFamily="34" charset="0"/>
              </a:rPr>
              <a:t> ok </a:t>
            </a:r>
            <a:r>
              <a:rPr lang="en-GB" sz="1154" dirty="0" err="1">
                <a:solidFill>
                  <a:srgbClr val="10315F"/>
                </a:solidFill>
                <a:latin typeface="Arial" panose="020B0604020202020204" pitchFamily="34" charset="0"/>
                <a:cs typeface="Arial" panose="020B0604020202020204" pitchFamily="34" charset="0"/>
              </a:rPr>
              <a:t>CPWorkflow</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Wordt</a:t>
            </a:r>
            <a:r>
              <a:rPr lang="en-GB" sz="1154" dirty="0">
                <a:solidFill>
                  <a:srgbClr val="10315F"/>
                </a:solidFill>
                <a:latin typeface="Arial" panose="020B0604020202020204" pitchFamily="34" charset="0"/>
                <a:cs typeface="Arial" panose="020B0604020202020204" pitchFamily="34" charset="0"/>
              </a:rPr>
              <a:t> de FBL op </a:t>
            </a:r>
            <a:r>
              <a:rPr lang="en-GB" sz="1154" dirty="0" err="1">
                <a:solidFill>
                  <a:srgbClr val="10315F"/>
                </a:solidFill>
                <a:latin typeface="Arial" panose="020B0604020202020204" pitchFamily="34" charset="0"/>
                <a:cs typeface="Arial" panose="020B0604020202020204" pitchFamily="34" charset="0"/>
              </a:rPr>
              <a:t>tijd</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ontvangen</a:t>
            </a:r>
            <a:r>
              <a:rPr lang="en-GB" sz="1154" dirty="0">
                <a:solidFill>
                  <a:srgbClr val="10315F"/>
                </a:solidFill>
                <a:latin typeface="Arial" panose="020B0604020202020204" pitchFamily="34" charset="0"/>
                <a:cs typeface="Arial" panose="020B0604020202020204" pitchFamily="34" charset="0"/>
              </a:rPr>
              <a:t> (~5 </a:t>
            </a:r>
            <a:r>
              <a:rPr lang="en-GB" sz="1154" dirty="0" err="1">
                <a:solidFill>
                  <a:srgbClr val="10315F"/>
                </a:solidFill>
                <a:latin typeface="Arial" panose="020B0604020202020204" pitchFamily="34" charset="0"/>
                <a:cs typeface="Arial" panose="020B0604020202020204" pitchFamily="34" charset="0"/>
              </a:rPr>
              <a:t>uur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vóór</a:t>
            </a:r>
            <a:r>
              <a:rPr lang="en-GB" sz="1154" dirty="0">
                <a:solidFill>
                  <a:srgbClr val="10315F"/>
                </a:solidFill>
                <a:latin typeface="Arial" panose="020B0604020202020204" pitchFamily="34" charset="0"/>
                <a:cs typeface="Arial" panose="020B0604020202020204" pitchFamily="34" charset="0"/>
              </a:rPr>
              <a:t> DEP)? </a:t>
            </a:r>
            <a:r>
              <a:rPr lang="en-GB" sz="1154" dirty="0" err="1">
                <a:solidFill>
                  <a:srgbClr val="10315F"/>
                </a:solidFill>
                <a:latin typeface="Arial" panose="020B0604020202020204" pitchFamily="34" charset="0"/>
                <a:cs typeface="Arial" panose="020B0604020202020204" pitchFamily="34" charset="0"/>
              </a:rPr>
              <a:t>Wordt</a:t>
            </a:r>
            <a:r>
              <a:rPr lang="en-GB" sz="1154" dirty="0">
                <a:solidFill>
                  <a:srgbClr val="10315F"/>
                </a:solidFill>
                <a:latin typeface="Arial" panose="020B0604020202020204" pitchFamily="34" charset="0"/>
                <a:cs typeface="Arial" panose="020B0604020202020204" pitchFamily="34" charset="0"/>
              </a:rPr>
              <a:t> de final planning op </a:t>
            </a:r>
            <a:r>
              <a:rPr lang="en-GB" sz="1154" dirty="0" err="1">
                <a:solidFill>
                  <a:srgbClr val="10315F"/>
                </a:solidFill>
                <a:latin typeface="Arial" panose="020B0604020202020204" pitchFamily="34" charset="0"/>
                <a:cs typeface="Arial" panose="020B0604020202020204" pitchFamily="34" charset="0"/>
              </a:rPr>
              <a:t>tijd</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ontvangen</a:t>
            </a:r>
            <a:r>
              <a:rPr lang="en-GB" sz="1154" dirty="0">
                <a:solidFill>
                  <a:srgbClr val="10315F"/>
                </a:solidFill>
                <a:latin typeface="Arial" panose="020B0604020202020204" pitchFamily="34" charset="0"/>
                <a:cs typeface="Arial" panose="020B0604020202020204" pitchFamily="34" charset="0"/>
              </a:rPr>
              <a:t>? Worden de FWB’s </a:t>
            </a:r>
            <a:r>
              <a:rPr lang="en-GB" sz="1154" dirty="0" err="1">
                <a:solidFill>
                  <a:srgbClr val="10315F"/>
                </a:solidFill>
                <a:latin typeface="Arial" panose="020B0604020202020204" pitchFamily="34" charset="0"/>
                <a:cs typeface="Arial" panose="020B0604020202020204" pitchFamily="34" charset="0"/>
              </a:rPr>
              <a:t>goed</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ontvangen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vanuit</a:t>
            </a:r>
            <a:r>
              <a:rPr lang="en-GB" sz="1154" dirty="0">
                <a:solidFill>
                  <a:srgbClr val="10315F"/>
                </a:solidFill>
                <a:latin typeface="Arial" panose="020B0604020202020204" pitchFamily="34" charset="0"/>
                <a:cs typeface="Arial" panose="020B0604020202020204" pitchFamily="34" charset="0"/>
              </a:rPr>
              <a:t> de </a:t>
            </a:r>
            <a:r>
              <a:rPr lang="en-GB" sz="1154" dirty="0" err="1">
                <a:solidFill>
                  <a:srgbClr val="10315F"/>
                </a:solidFill>
                <a:latin typeface="Arial" panose="020B0604020202020204" pitchFamily="34" charset="0"/>
                <a:cs typeface="Arial" panose="020B0604020202020204" pitchFamily="34" charset="0"/>
              </a:rPr>
              <a:t>klanten</a:t>
            </a:r>
            <a:r>
              <a:rPr lang="en-GB" sz="1154" dirty="0">
                <a:solidFill>
                  <a:srgbClr val="10315F"/>
                </a:solidFill>
                <a:latin typeface="Arial" panose="020B0604020202020204" pitchFamily="34" charset="0"/>
                <a:cs typeface="Arial" panose="020B0604020202020204" pitchFamily="34" charset="0"/>
              </a:rPr>
              <a:t> via KLM (</a:t>
            </a:r>
            <a:r>
              <a:rPr lang="en-GB" sz="1154" dirty="0" err="1">
                <a:solidFill>
                  <a:srgbClr val="10315F"/>
                </a:solidFill>
                <a:latin typeface="Arial" panose="020B0604020202020204" pitchFamily="34" charset="0"/>
                <a:cs typeface="Arial" panose="020B0604020202020204" pitchFamily="34" charset="0"/>
              </a:rPr>
              <a:t>Klant</a:t>
            </a:r>
            <a:r>
              <a:rPr lang="en-GB" sz="1154" dirty="0">
                <a:solidFill>
                  <a:srgbClr val="10315F"/>
                </a:solidFill>
                <a:latin typeface="Arial" panose="020B0604020202020204" pitchFamily="34" charset="0"/>
                <a:cs typeface="Arial" panose="020B0604020202020204" pitchFamily="34" charset="0"/>
              </a:rPr>
              <a:t> </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KLM  GHA)? </a:t>
            </a:r>
            <a:r>
              <a:rPr lang="en-GB" sz="1154" dirty="0">
                <a:solidFill>
                  <a:srgbClr val="10315F"/>
                </a:solidFill>
                <a:latin typeface="Arial" panose="020B0604020202020204" pitchFamily="34" charset="0"/>
                <a:cs typeface="Arial" panose="020B0604020202020204" pitchFamily="34" charset="0"/>
              </a:rPr>
              <a:t>Hoe </a:t>
            </a:r>
            <a:r>
              <a:rPr lang="en-GB" sz="1154" dirty="0" err="1">
                <a:solidFill>
                  <a:srgbClr val="10315F"/>
                </a:solidFill>
                <a:latin typeface="Arial" panose="020B0604020202020204" pitchFamily="34" charset="0"/>
                <a:cs typeface="Arial" panose="020B0604020202020204" pitchFamily="34" charset="0"/>
              </a:rPr>
              <a:t>gaat</a:t>
            </a:r>
            <a:r>
              <a:rPr lang="en-GB" sz="1154" dirty="0">
                <a:solidFill>
                  <a:srgbClr val="10315F"/>
                </a:solidFill>
                <a:latin typeface="Arial" panose="020B0604020202020204" pitchFamily="34" charset="0"/>
                <a:cs typeface="Arial" panose="020B0604020202020204" pitchFamily="34" charset="0"/>
              </a:rPr>
              <a:t> men om met </a:t>
            </a:r>
            <a:r>
              <a:rPr lang="en-GB" sz="1154" dirty="0" err="1">
                <a:solidFill>
                  <a:srgbClr val="10315F"/>
                </a:solidFill>
                <a:latin typeface="Arial" panose="020B0604020202020204" pitchFamily="34" charset="0"/>
                <a:cs typeface="Arial" panose="020B0604020202020204" pitchFamily="34" charset="0"/>
              </a:rPr>
              <a:t>versturen</a:t>
            </a:r>
            <a:r>
              <a:rPr lang="en-GB" sz="1154" dirty="0">
                <a:solidFill>
                  <a:srgbClr val="10315F"/>
                </a:solidFill>
                <a:latin typeface="Arial" panose="020B0604020202020204" pitchFamily="34" charset="0"/>
                <a:cs typeface="Arial" panose="020B0604020202020204" pitchFamily="34" charset="0"/>
              </a:rPr>
              <a:t> van </a:t>
            </a:r>
            <a:r>
              <a:rPr lang="en-GB" sz="1154" dirty="0" err="1">
                <a:solidFill>
                  <a:srgbClr val="10315F"/>
                </a:solidFill>
                <a:latin typeface="Arial" panose="020B0604020202020204" pitchFamily="34" charset="0"/>
                <a:cs typeface="Arial" panose="020B0604020202020204" pitchFamily="34" charset="0"/>
              </a:rPr>
              <a:t>berichten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Updaten</a:t>
            </a:r>
            <a:r>
              <a:rPr lang="en-GB" sz="1154" dirty="0">
                <a:solidFill>
                  <a:srgbClr val="10315F"/>
                </a:solidFill>
                <a:latin typeface="Arial" panose="020B0604020202020204" pitchFamily="34" charset="0"/>
                <a:cs typeface="Arial" panose="020B0604020202020204" pitchFamily="34" charset="0"/>
              </a:rPr>
              <a:t> FWB (FWB’)? </a:t>
            </a:r>
            <a:r>
              <a:rPr lang="en-GB" sz="1154" dirty="0" err="1">
                <a:solidFill>
                  <a:srgbClr val="10315F"/>
                </a:solidFill>
                <a:latin typeface="Arial" panose="020B0604020202020204" pitchFamily="34" charset="0"/>
                <a:cs typeface="Arial" panose="020B0604020202020204" pitchFamily="34" charset="0"/>
              </a:rPr>
              <a:t>Wordt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er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gewogen</a:t>
            </a:r>
            <a:r>
              <a:rPr lang="en-GB" sz="1154" dirty="0">
                <a:solidFill>
                  <a:srgbClr val="10315F"/>
                </a:solidFill>
                <a:latin typeface="Arial" panose="020B0604020202020204" pitchFamily="34" charset="0"/>
                <a:cs typeface="Arial" panose="020B0604020202020204" pitchFamily="34" charset="0"/>
              </a:rPr>
              <a:t>? Worden </a:t>
            </a:r>
            <a:r>
              <a:rPr lang="en-GB" sz="1154" dirty="0" err="1">
                <a:solidFill>
                  <a:srgbClr val="10315F"/>
                </a:solidFill>
                <a:latin typeface="Arial" panose="020B0604020202020204" pitchFamily="34" charset="0"/>
                <a:cs typeface="Arial" panose="020B0604020202020204" pitchFamily="34" charset="0"/>
              </a:rPr>
              <a:t>weegbonnen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gemaakt</a:t>
            </a:r>
            <a:r>
              <a:rPr lang="en-GB" sz="1154" dirty="0">
                <a:solidFill>
                  <a:srgbClr val="10315F"/>
                </a:solidFill>
                <a:latin typeface="Arial" panose="020B0604020202020204" pitchFamily="34" charset="0"/>
                <a:cs typeface="Arial" panose="020B0604020202020204" pitchFamily="34" charset="0"/>
              </a:rPr>
              <a:t> en </a:t>
            </a:r>
            <a:r>
              <a:rPr lang="en-GB" sz="1154" dirty="0" err="1">
                <a:solidFill>
                  <a:srgbClr val="10315F"/>
                </a:solidFill>
                <a:latin typeface="Arial" panose="020B0604020202020204" pitchFamily="34" charset="0"/>
                <a:cs typeface="Arial" panose="020B0604020202020204" pitchFamily="34" charset="0"/>
              </a:rPr>
              <a:t>bewaard</a:t>
            </a:r>
            <a:r>
              <a:rPr lang="en-GB" sz="1154" dirty="0">
                <a:solidFill>
                  <a:srgbClr val="10315F"/>
                </a:solidFill>
                <a:latin typeface="Arial" panose="020B0604020202020204" pitchFamily="34" charset="0"/>
                <a:cs typeface="Arial" panose="020B0604020202020204" pitchFamily="34" charset="0"/>
              </a:rPr>
              <a:t>? Hoe? </a:t>
            </a:r>
            <a:r>
              <a:rPr lang="en-GB" sz="1154" dirty="0" err="1">
                <a:solidFill>
                  <a:srgbClr val="10315F"/>
                </a:solidFill>
                <a:latin typeface="Arial" panose="020B0604020202020204" pitchFamily="34" charset="0"/>
                <a:cs typeface="Arial" panose="020B0604020202020204" pitchFamily="34" charset="0"/>
              </a:rPr>
              <a:t>Maak</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notities</a:t>
            </a:r>
            <a:r>
              <a:rPr lang="en-GB" sz="1154" dirty="0">
                <a:solidFill>
                  <a:srgbClr val="10315F"/>
                </a:solidFill>
                <a:latin typeface="Arial" panose="020B0604020202020204" pitchFamily="34" charset="0"/>
                <a:cs typeface="Arial" panose="020B0604020202020204" pitchFamily="34" charset="0"/>
              </a:rPr>
              <a:t>.</a:t>
            </a:r>
          </a:p>
          <a:p>
            <a:pPr marL="263776" indent="-263776">
              <a:buFont typeface="Arial" panose="020B0604020202020204" pitchFamily="34" charset="0"/>
              <a:buChar char="•"/>
            </a:pPr>
            <a:r>
              <a:rPr lang="en-GB" sz="1154" b="1" dirty="0" err="1">
                <a:solidFill>
                  <a:srgbClr val="10315F"/>
                </a:solidFill>
                <a:latin typeface="Arial" panose="020B0604020202020204" pitchFamily="34" charset="0"/>
                <a:cs typeface="Arial" panose="020B0604020202020204" pitchFamily="34" charset="0"/>
              </a:rPr>
              <a:t>Communiceren</a:t>
            </a:r>
            <a:r>
              <a:rPr lang="en-GB" sz="1154" b="1" dirty="0">
                <a:solidFill>
                  <a:srgbClr val="10315F"/>
                </a:solidFill>
                <a:latin typeface="Arial" panose="020B0604020202020204" pitchFamily="34" charset="0"/>
                <a:cs typeface="Arial" panose="020B0604020202020204" pitchFamily="34" charset="0"/>
              </a:rPr>
              <a:t>: </a:t>
            </a:r>
            <a:r>
              <a:rPr lang="en-GB" sz="1154" dirty="0">
                <a:solidFill>
                  <a:srgbClr val="10315F"/>
                </a:solidFill>
                <a:latin typeface="Arial" panose="020B0604020202020204" pitchFamily="34" charset="0"/>
                <a:cs typeface="Arial" panose="020B0604020202020204" pitchFamily="34" charset="0"/>
              </a:rPr>
              <a:t>Leg </a:t>
            </a:r>
            <a:r>
              <a:rPr lang="en-GB" sz="1154" dirty="0" err="1">
                <a:solidFill>
                  <a:srgbClr val="10315F"/>
                </a:solidFill>
                <a:latin typeface="Arial" panose="020B0604020202020204" pitchFamily="34" charset="0"/>
                <a:cs typeface="Arial" panose="020B0604020202020204" pitchFamily="34" charset="0"/>
              </a:rPr>
              <a:t>aan</a:t>
            </a:r>
            <a:r>
              <a:rPr lang="en-GB" sz="1154" dirty="0">
                <a:solidFill>
                  <a:srgbClr val="10315F"/>
                </a:solidFill>
                <a:latin typeface="Arial" panose="020B0604020202020204" pitchFamily="34" charset="0"/>
                <a:cs typeface="Arial" panose="020B0604020202020204" pitchFamily="34" charset="0"/>
              </a:rPr>
              <a:t> de </a:t>
            </a:r>
            <a:r>
              <a:rPr lang="en-GB" sz="1154" dirty="0" err="1">
                <a:solidFill>
                  <a:srgbClr val="10315F"/>
                </a:solidFill>
                <a:latin typeface="Arial" panose="020B0604020202020204" pitchFamily="34" charset="0"/>
                <a:cs typeface="Arial" panose="020B0604020202020204" pitchFamily="34" charset="0"/>
              </a:rPr>
              <a:t>mensen</a:t>
            </a:r>
            <a:r>
              <a:rPr lang="en-GB" sz="1154" dirty="0">
                <a:solidFill>
                  <a:srgbClr val="10315F"/>
                </a:solidFill>
                <a:latin typeface="Arial" panose="020B0604020202020204" pitchFamily="34" charset="0"/>
                <a:cs typeface="Arial" panose="020B0604020202020204" pitchFamily="34" charset="0"/>
              </a:rPr>
              <a:t> op de </a:t>
            </a:r>
            <a:r>
              <a:rPr lang="en-GB" sz="1154" dirty="0" err="1">
                <a:solidFill>
                  <a:srgbClr val="10315F"/>
                </a:solidFill>
                <a:latin typeface="Arial" panose="020B0604020202020204" pitchFamily="34" charset="0"/>
                <a:cs typeface="Arial" panose="020B0604020202020204" pitchFamily="34" charset="0"/>
              </a:rPr>
              <a:t>vloer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bij</a:t>
            </a:r>
            <a:r>
              <a:rPr lang="en-GB" sz="1154" dirty="0">
                <a:solidFill>
                  <a:srgbClr val="10315F"/>
                </a:solidFill>
                <a:latin typeface="Arial" panose="020B0604020202020204" pitchFamily="34" charset="0"/>
                <a:cs typeface="Arial" panose="020B0604020202020204" pitchFamily="34" charset="0"/>
              </a:rPr>
              <a:t> de GHA </a:t>
            </a:r>
            <a:r>
              <a:rPr lang="en-GB" sz="1154" dirty="0" err="1">
                <a:solidFill>
                  <a:srgbClr val="10315F"/>
                </a:solidFill>
                <a:latin typeface="Arial" panose="020B0604020202020204" pitchFamily="34" charset="0"/>
                <a:cs typeface="Arial" panose="020B0604020202020204" pitchFamily="34" charset="0"/>
              </a:rPr>
              <a:t>uit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waar</a:t>
            </a:r>
            <a:r>
              <a:rPr lang="en-GB" sz="1154" dirty="0">
                <a:solidFill>
                  <a:srgbClr val="10315F"/>
                </a:solidFill>
                <a:latin typeface="Arial" panose="020B0604020202020204" pitchFamily="34" charset="0"/>
                <a:cs typeface="Arial" panose="020B0604020202020204" pitchFamily="34" charset="0"/>
              </a:rPr>
              <a:t> we </a:t>
            </a:r>
            <a:r>
              <a:rPr lang="en-GB" sz="1154" dirty="0" err="1">
                <a:solidFill>
                  <a:srgbClr val="10315F"/>
                </a:solidFill>
                <a:latin typeface="Arial" panose="020B0604020202020204" pitchFamily="34" charset="0"/>
                <a:cs typeface="Arial" panose="020B0604020202020204" pitchFamily="34" charset="0"/>
              </a:rPr>
              <a:t>mee</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bezig</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zijn</a:t>
            </a:r>
            <a:r>
              <a:rPr lang="en-GB" sz="1154" dirty="0">
                <a:solidFill>
                  <a:srgbClr val="10315F"/>
                </a:solidFill>
                <a:latin typeface="Arial" panose="020B0604020202020204" pitchFamily="34" charset="0"/>
                <a:cs typeface="Arial" panose="020B0604020202020204" pitchFamily="34" charset="0"/>
              </a:rPr>
              <a:t>, en </a:t>
            </a:r>
            <a:r>
              <a:rPr lang="en-GB" sz="1154" dirty="0" err="1">
                <a:solidFill>
                  <a:srgbClr val="10315F"/>
                </a:solidFill>
                <a:latin typeface="Arial" panose="020B0604020202020204" pitchFamily="34" charset="0"/>
                <a:cs typeface="Arial" panose="020B0604020202020204" pitchFamily="34" charset="0"/>
              </a:rPr>
              <a:t>waarom</a:t>
            </a:r>
            <a:r>
              <a:rPr lang="en-GB" sz="1154" dirty="0">
                <a:solidFill>
                  <a:srgbClr val="10315F"/>
                </a:solidFill>
                <a:latin typeface="Arial" panose="020B0604020202020204" pitchFamily="34" charset="0"/>
                <a:cs typeface="Arial" panose="020B0604020202020204" pitchFamily="34" charset="0"/>
              </a:rPr>
              <a:t> (je </a:t>
            </a:r>
            <a:r>
              <a:rPr lang="en-GB" sz="1154" dirty="0" err="1">
                <a:solidFill>
                  <a:srgbClr val="10315F"/>
                </a:solidFill>
                <a:latin typeface="Arial" panose="020B0604020202020204" pitchFamily="34" charset="0"/>
                <a:cs typeface="Arial" panose="020B0604020202020204" pitchFamily="34" charset="0"/>
              </a:rPr>
              <a:t>kunt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hier</a:t>
            </a:r>
            <a:r>
              <a:rPr lang="en-GB" sz="1154" dirty="0">
                <a:solidFill>
                  <a:srgbClr val="10315F"/>
                </a:solidFill>
                <a:latin typeface="Arial" panose="020B0604020202020204" pitchFamily="34" charset="0"/>
                <a:cs typeface="Arial" panose="020B0604020202020204" pitchFamily="34" charset="0"/>
              </a:rPr>
              <a:t> het GHA info </a:t>
            </a:r>
            <a:r>
              <a:rPr lang="en-GB" sz="1154" dirty="0" err="1">
                <a:solidFill>
                  <a:srgbClr val="10315F"/>
                </a:solidFill>
                <a:latin typeface="Arial" panose="020B0604020202020204" pitchFamily="34" charset="0"/>
                <a:cs typeface="Arial" panose="020B0604020202020204" pitchFamily="34" charset="0"/>
              </a:rPr>
              <a:t>pakketje</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voor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gebruiken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zie</a:t>
            </a:r>
            <a:r>
              <a:rPr lang="en-GB" sz="1154" dirty="0">
                <a:solidFill>
                  <a:srgbClr val="10315F"/>
                </a:solidFill>
                <a:latin typeface="Arial" panose="020B0604020202020204" pitchFamily="34" charset="0"/>
                <a:cs typeface="Arial" panose="020B0604020202020204" pitchFamily="34" charset="0"/>
              </a:rPr>
              <a:t> DB). </a:t>
            </a:r>
            <a:r>
              <a:rPr lang="en-GB" sz="1154" dirty="0" err="1">
                <a:solidFill>
                  <a:srgbClr val="10315F"/>
                </a:solidFill>
                <a:latin typeface="Arial" panose="020B0604020202020204" pitchFamily="34" charset="0"/>
                <a:cs typeface="Arial" panose="020B0604020202020204" pitchFamily="34" charset="0"/>
              </a:rPr>
              <a:t>Gaat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er</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iets</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niet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volgens</a:t>
            </a:r>
            <a:r>
              <a:rPr lang="en-GB" sz="1154" dirty="0">
                <a:solidFill>
                  <a:srgbClr val="10315F"/>
                </a:solidFill>
                <a:latin typeface="Arial" panose="020B0604020202020204" pitchFamily="34" charset="0"/>
                <a:cs typeface="Arial" panose="020B0604020202020204" pitchFamily="34" charset="0"/>
              </a:rPr>
              <a:t> plan (truckers </a:t>
            </a:r>
            <a:r>
              <a:rPr lang="en-GB" sz="1154" dirty="0" err="1">
                <a:solidFill>
                  <a:srgbClr val="10315F"/>
                </a:solidFill>
                <a:latin typeface="Arial" panose="020B0604020202020204" pitchFamily="34" charset="0"/>
                <a:cs typeface="Arial" panose="020B0604020202020204" pitchFamily="34" charset="0"/>
              </a:rPr>
              <a:t>te</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laat</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klanten</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te</a:t>
            </a:r>
            <a:r>
              <a:rPr lang="en-GB" sz="1154" dirty="0">
                <a:solidFill>
                  <a:srgbClr val="10315F"/>
                </a:solidFill>
                <a:latin typeface="Arial" panose="020B0604020202020204" pitchFamily="34" charset="0"/>
                <a:cs typeface="Arial" panose="020B0604020202020204" pitchFamily="34" charset="0"/>
              </a:rPr>
              <a:t> </a:t>
            </a:r>
            <a:r>
              <a:rPr lang="en-GB" sz="1154" dirty="0" err="1">
                <a:solidFill>
                  <a:srgbClr val="10315F"/>
                </a:solidFill>
                <a:latin typeface="Arial" panose="020B0604020202020204" pitchFamily="34" charset="0"/>
                <a:cs typeface="Arial" panose="020B0604020202020204" pitchFamily="34" charset="0"/>
              </a:rPr>
              <a:t>laat</a:t>
            </a:r>
            <a:r>
              <a:rPr lang="en-GB" sz="1154" dirty="0">
                <a:solidFill>
                  <a:srgbClr val="10315F"/>
                </a:solidFill>
                <a:latin typeface="Arial" panose="020B0604020202020204" pitchFamily="34" charset="0"/>
                <a:cs typeface="Arial" panose="020B0604020202020204" pitchFamily="34" charset="0"/>
              </a:rPr>
              <a:t>?) </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escalatie</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naar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FJ’s en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zorgen</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dat</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er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snel</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actie</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resultaat</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komt</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Overleg</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ook</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als</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interns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onder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elkaar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 help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elkaar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p>
          <a:p>
            <a:pPr marL="263776" indent="-263776">
              <a:buFont typeface="Arial" panose="020B0604020202020204" pitchFamily="34" charset="0"/>
              <a:buChar char="•"/>
            </a:pPr>
            <a:r>
              <a:rPr lang="en-GB" sz="1154" b="1" dirty="0" err="1">
                <a:solidFill>
                  <a:srgbClr val="10315F"/>
                </a:solidFill>
                <a:latin typeface="Arial" panose="020B0604020202020204" pitchFamily="34" charset="0"/>
                <a:cs typeface="Arial" panose="020B0604020202020204" pitchFamily="34" charset="0"/>
                <a:sym typeface="Wingdings" panose="05000000000000000000" pitchFamily="2" charset="2"/>
              </a:rPr>
              <a:t>Rapporteren</a:t>
            </a:r>
            <a:r>
              <a:rPr lang="en-GB" sz="1154" b="1"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Dagelijks</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feedback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naar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Simon/Vincent over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voortgang</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Op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welke</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punten</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moet</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het plan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aangepast</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worden</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a:t>
            </a:r>
            <a:endParaRPr lang="en-GB" sz="1154" b="1" dirty="0">
              <a:solidFill>
                <a:srgbClr val="10315F"/>
              </a:solidFill>
              <a:latin typeface="Arial" panose="020B0604020202020204" pitchFamily="34" charset="0"/>
              <a:cs typeface="Arial" panose="020B0604020202020204" pitchFamily="34" charset="0"/>
              <a:sym typeface="Wingdings" panose="05000000000000000000" pitchFamily="2" charset="2"/>
            </a:endParaRPr>
          </a:p>
          <a:p>
            <a:pPr marL="263776" indent="-263776">
              <a:buFont typeface="Arial" panose="020B0604020202020204" pitchFamily="34" charset="0"/>
              <a:buChar char="•"/>
            </a:pPr>
            <a:r>
              <a:rPr lang="en-GB" sz="1154" b="1" dirty="0">
                <a:solidFill>
                  <a:srgbClr val="10315F"/>
                </a:solidFill>
                <a:latin typeface="Arial" panose="020B0604020202020204" pitchFamily="34" charset="0"/>
                <a:cs typeface="Arial" panose="020B0604020202020204" pitchFamily="34" charset="0"/>
                <a:sym typeface="Wingdings" panose="05000000000000000000" pitchFamily="2" charset="2"/>
              </a:rPr>
              <a:t>Plan </a:t>
            </a:r>
            <a:r>
              <a:rPr lang="en-GB" sz="1154" b="1" dirty="0" err="1">
                <a:solidFill>
                  <a:srgbClr val="10315F"/>
                </a:solidFill>
                <a:latin typeface="Arial" panose="020B0604020202020204" pitchFamily="34" charset="0"/>
                <a:cs typeface="Arial" panose="020B0604020202020204" pitchFamily="34" charset="0"/>
                <a:sym typeface="Wingdings" panose="05000000000000000000" pitchFamily="2" charset="2"/>
              </a:rPr>
              <a:t>maken</a:t>
            </a:r>
            <a:r>
              <a:rPr lang="en-GB" sz="1154" b="1"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Maak</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met de GHA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een</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plan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voor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de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volgende</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stappen</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(per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wanneer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100%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wegen</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Wat</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is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er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hiervoor</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 </a:t>
            </a:r>
            <a:r>
              <a:rPr lang="en-GB" sz="1154" dirty="0" err="1">
                <a:solidFill>
                  <a:srgbClr val="10315F"/>
                </a:solidFill>
                <a:latin typeface="Arial" panose="020B0604020202020204" pitchFamily="34" charset="0"/>
                <a:cs typeface="Arial" panose="020B0604020202020204" pitchFamily="34" charset="0"/>
                <a:sym typeface="Wingdings" panose="05000000000000000000" pitchFamily="2" charset="2"/>
              </a:rPr>
              <a:t>nodig</a:t>
            </a:r>
            <a:r>
              <a:rPr lang="en-GB" sz="1154" dirty="0">
                <a:solidFill>
                  <a:srgbClr val="10315F"/>
                </a:solidFill>
                <a:latin typeface="Arial" panose="020B0604020202020204" pitchFamily="34" charset="0"/>
                <a:cs typeface="Arial" panose="020B0604020202020204" pitchFamily="34" charset="0"/>
                <a:sym typeface="Wingdings" panose="05000000000000000000" pitchFamily="2" charset="2"/>
              </a:rPr>
              <a:t>?)</a:t>
            </a:r>
          </a:p>
          <a:p>
            <a:pPr marL="263776" indent="-263776">
              <a:buFont typeface="Arial" panose="020B0604020202020204" pitchFamily="34" charset="0"/>
              <a:buChar char="•"/>
            </a:pPr>
            <a:endParaRPr lang="en-GB" sz="1154" dirty="0">
              <a:solidFill>
                <a:srgbClr val="10315F"/>
              </a:solidFill>
              <a:latin typeface="Arial" panose="020B0604020202020204" pitchFamily="34" charset="0"/>
              <a:cs typeface="Arial" panose="020B0604020202020204" pitchFamily="34" charset="0"/>
            </a:endParaRPr>
          </a:p>
          <a:p>
            <a:r>
              <a:rPr lang="en-GB" sz="1154" i="1" dirty="0">
                <a:solidFill>
                  <a:srgbClr val="10315F"/>
                </a:solidFill>
                <a:latin typeface="Arial" panose="020B0604020202020204" pitchFamily="34" charset="0"/>
                <a:cs typeface="Arial" panose="020B0604020202020204" pitchFamily="34" charset="0"/>
              </a:rPr>
              <a:t>Na: </a:t>
            </a:r>
          </a:p>
          <a:p>
            <a:pPr marL="263776" indent="-263776">
              <a:buFont typeface="Arial" panose="020B0604020202020204" pitchFamily="34" charset="0"/>
              <a:buChar char="•"/>
            </a:pPr>
            <a:r>
              <a:rPr lang="nl-NL" sz="1154" b="1" dirty="0">
                <a:solidFill>
                  <a:srgbClr val="10315F"/>
                </a:solidFill>
                <a:latin typeface="Arial" panose="020B0604020202020204" pitchFamily="34" charset="0"/>
                <a:cs typeface="Arial" panose="020B0604020202020204" pitchFamily="34" charset="0"/>
              </a:rPr>
              <a:t>Rapportage</a:t>
            </a:r>
            <a:r>
              <a:rPr lang="nl-NL" sz="1154" dirty="0">
                <a:solidFill>
                  <a:srgbClr val="10315F"/>
                </a:solidFill>
                <a:latin typeface="Arial" panose="020B0604020202020204" pitchFamily="34" charset="0"/>
                <a:cs typeface="Arial" panose="020B0604020202020204" pitchFamily="34" charset="0"/>
              </a:rPr>
              <a:t> maken van bezoek o.b.v. wat je gezien hebt en je notities, gebruik template</a:t>
            </a:r>
          </a:p>
          <a:p>
            <a:pPr marL="263776" indent="-263776">
              <a:buFont typeface="Arial" panose="020B0604020202020204" pitchFamily="34" charset="0"/>
              <a:buChar char="•"/>
            </a:pPr>
            <a:r>
              <a:rPr lang="nl-NL" sz="1154" dirty="0">
                <a:solidFill>
                  <a:srgbClr val="10315F"/>
                </a:solidFill>
                <a:latin typeface="Arial" panose="020B0604020202020204" pitchFamily="34" charset="0"/>
                <a:cs typeface="Arial" panose="020B0604020202020204" pitchFamily="34" charset="0"/>
              </a:rPr>
              <a:t>Bijhouden voortgangstracker, met notities waar nodig. Markeer issues.</a:t>
            </a:r>
          </a:p>
        </p:txBody>
      </p:sp>
      <p:sp>
        <p:nvSpPr>
          <p:cNvPr id="4" name="Rectangle 3" hidden="1"/>
          <p:cNvSpPr/>
          <p:nvPr>
            <p:custDataLst>
              <p:tags r:id="rId3"/>
            </p:custDataLst>
          </p:nvPr>
        </p:nvSpPr>
        <p:spPr bwMode="auto">
          <a:xfrm>
            <a:off x="0" y="263769"/>
            <a:ext cx="146538" cy="1465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GB" sz="1292"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40490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1660" dirty="0"/>
              <a:t>Scope (2/2)</a:t>
            </a:r>
            <a:br>
              <a:rPr lang="en-US" sz="1660" dirty="0"/>
            </a:br>
            <a:r>
              <a:rPr lang="en-US" sz="1660" b="0" dirty="0"/>
              <a:t>IATA-led industry group CargoIQ has defined air cargo milestones, which the EGFL programme follows</a:t>
            </a:r>
            <a:endParaRPr lang="en-GB" sz="1660" b="0" dirty="0"/>
          </a:p>
        </p:txBody>
      </p:sp>
      <p:sp>
        <p:nvSpPr>
          <p:cNvPr id="105" name="Rectangle 104"/>
          <p:cNvSpPr>
            <a:spLocks noChangeAspect="1"/>
          </p:cNvSpPr>
          <p:nvPr/>
        </p:nvSpPr>
        <p:spPr bwMode="auto">
          <a:xfrm>
            <a:off x="3445223" y="3272236"/>
            <a:ext cx="2355914" cy="1260140"/>
          </a:xfrm>
          <a:prstGeom prst="rect">
            <a:avLst/>
          </a:prstGeom>
          <a:gradFill>
            <a:gsLst>
              <a:gs pos="100000">
                <a:srgbClr val="00A4DE"/>
              </a:gs>
              <a:gs pos="0">
                <a:srgbClr val="00B0F0"/>
              </a:gs>
            </a:gsLst>
            <a:lin ang="54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3960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b="1" kern="0" dirty="0">
                <a:solidFill>
                  <a:schemeClr val="bg1"/>
                </a:solidFill>
                <a:latin typeface="Arial" panose="020B0604020202020204" pitchFamily="34" charset="0"/>
                <a:cs typeface="Arial" panose="020B0604020202020204" pitchFamily="34" charset="0"/>
              </a:rPr>
              <a:t>Hub (AMS/CDG</a:t>
            </a:r>
            <a:r>
              <a:rPr lang="nl-NL" b="1" kern="0" dirty="0" smtClean="0">
                <a:solidFill>
                  <a:schemeClr val="bg1"/>
                </a:solidFill>
                <a:latin typeface="Arial" panose="020B0604020202020204" pitchFamily="34" charset="0"/>
                <a:cs typeface="Arial" panose="020B0604020202020204" pitchFamily="34" charset="0"/>
              </a:rPr>
              <a:t>)</a:t>
            </a:r>
            <a:endParaRPr lang="nl-NL" b="1" kern="0" dirty="0">
              <a:solidFill>
                <a:schemeClr val="bg1"/>
              </a:solidFill>
              <a:latin typeface="Arial" panose="020B0604020202020204" pitchFamily="34" charset="0"/>
              <a:cs typeface="Arial" panose="020B0604020202020204" pitchFamily="34" charset="0"/>
            </a:endParaRPr>
          </a:p>
        </p:txBody>
      </p:sp>
      <p:cxnSp>
        <p:nvCxnSpPr>
          <p:cNvPr id="106" name="Straight Arrow Connector 105"/>
          <p:cNvCxnSpPr>
            <a:cxnSpLocks noChangeAspect="1"/>
            <a:stCxn id="120" idx="3"/>
            <a:endCxn id="105" idx="1"/>
          </p:cNvCxnSpPr>
          <p:nvPr/>
        </p:nvCxnSpPr>
        <p:spPr bwMode="auto">
          <a:xfrm flipV="1">
            <a:off x="2931470" y="3902306"/>
            <a:ext cx="513753" cy="1"/>
          </a:xfrm>
          <a:prstGeom prst="straightConnector1">
            <a:avLst/>
          </a:prstGeom>
          <a:solidFill>
            <a:srgbClr val="BEE7F9"/>
          </a:solidFill>
          <a:ln w="9525" cap="flat" cmpd="sng" algn="ctr">
            <a:solidFill>
              <a:srgbClr val="009BE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Arrow Connector 106"/>
          <p:cNvCxnSpPr>
            <a:cxnSpLocks noChangeAspect="1"/>
            <a:stCxn id="105" idx="3"/>
            <a:endCxn id="129" idx="1"/>
          </p:cNvCxnSpPr>
          <p:nvPr/>
        </p:nvCxnSpPr>
        <p:spPr bwMode="auto">
          <a:xfrm>
            <a:off x="5801137" y="3902306"/>
            <a:ext cx="486649" cy="3162"/>
          </a:xfrm>
          <a:prstGeom prst="straightConnector1">
            <a:avLst/>
          </a:prstGeom>
          <a:solidFill>
            <a:srgbClr val="BEE7F9"/>
          </a:solidFill>
          <a:ln w="9525" cap="flat" cmpd="sng" algn="ctr">
            <a:solidFill>
              <a:srgbClr val="FFFFFF">
                <a:lumMod val="75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Rectangle 107"/>
          <p:cNvSpPr>
            <a:spLocks noChangeAspect="1"/>
          </p:cNvSpPr>
          <p:nvPr/>
        </p:nvSpPr>
        <p:spPr bwMode="auto">
          <a:xfrm>
            <a:off x="629766" y="1216288"/>
            <a:ext cx="2355914" cy="1260140"/>
          </a:xfrm>
          <a:prstGeom prst="rect">
            <a:avLst/>
          </a:prstGeom>
          <a:gradFill>
            <a:gsLst>
              <a:gs pos="100000">
                <a:srgbClr val="00A4DE"/>
              </a:gs>
              <a:gs pos="0">
                <a:srgbClr val="00B0F0"/>
              </a:gs>
            </a:gsLst>
            <a:lin ang="54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3960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Forwarder</a:t>
            </a:r>
          </a:p>
        </p:txBody>
      </p:sp>
      <p:sp>
        <p:nvSpPr>
          <p:cNvPr id="109" name="Rectangle 108"/>
          <p:cNvSpPr>
            <a:spLocks noChangeAspect="1"/>
          </p:cNvSpPr>
          <p:nvPr/>
        </p:nvSpPr>
        <p:spPr bwMode="auto">
          <a:xfrm>
            <a:off x="6287786" y="1216288"/>
            <a:ext cx="2355914" cy="1260140"/>
          </a:xfrm>
          <a:prstGeom prst="rect">
            <a:avLst/>
          </a:prstGeom>
          <a:gradFill>
            <a:gsLst>
              <a:gs pos="100000">
                <a:srgbClr val="00A4DE"/>
              </a:gs>
              <a:gs pos="0">
                <a:srgbClr val="00B0F0"/>
              </a:gs>
            </a:gsLst>
            <a:lin ang="54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3960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Outstation</a:t>
            </a:r>
          </a:p>
        </p:txBody>
      </p:sp>
      <p:cxnSp>
        <p:nvCxnSpPr>
          <p:cNvPr id="110" name="Elbow Connector 109"/>
          <p:cNvCxnSpPr>
            <a:stCxn id="109" idx="2"/>
            <a:endCxn id="120" idx="0"/>
          </p:cNvCxnSpPr>
          <p:nvPr/>
        </p:nvCxnSpPr>
        <p:spPr bwMode="auto">
          <a:xfrm rot="5400000">
            <a:off x="4211724" y="18217"/>
            <a:ext cx="795809" cy="5712230"/>
          </a:xfrm>
          <a:prstGeom prst="bentConnector3">
            <a:avLst>
              <a:gd name="adj1" fmla="val 50000"/>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Arrow Connector 110"/>
          <p:cNvCxnSpPr>
            <a:cxnSpLocks noChangeAspect="1"/>
            <a:stCxn id="108" idx="3"/>
            <a:endCxn id="113" idx="1"/>
          </p:cNvCxnSpPr>
          <p:nvPr/>
        </p:nvCxnSpPr>
        <p:spPr bwMode="auto">
          <a:xfrm flipV="1">
            <a:off x="2985680" y="1846357"/>
            <a:ext cx="408363" cy="1"/>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Arrow Connector 111"/>
          <p:cNvCxnSpPr>
            <a:cxnSpLocks noChangeAspect="1"/>
            <a:stCxn id="113" idx="3"/>
            <a:endCxn id="109" idx="1"/>
          </p:cNvCxnSpPr>
          <p:nvPr/>
        </p:nvCxnSpPr>
        <p:spPr bwMode="auto">
          <a:xfrm>
            <a:off x="5749957" y="1846357"/>
            <a:ext cx="537829" cy="1"/>
          </a:xfrm>
          <a:prstGeom prst="straightConnector1">
            <a:avLst/>
          </a:prstGeom>
          <a:solidFill>
            <a:srgbClr val="BEE7F9"/>
          </a:solidFill>
          <a:ln w="9525" cap="flat" cmpd="sng" algn="ctr">
            <a:solidFill>
              <a:srgbClr val="0094D8"/>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Rectangle 112"/>
          <p:cNvSpPr/>
          <p:nvPr/>
        </p:nvSpPr>
        <p:spPr bwMode="auto">
          <a:xfrm>
            <a:off x="3394042" y="1216286"/>
            <a:ext cx="2355913" cy="1260139"/>
          </a:xfrm>
          <a:prstGeom prst="rect">
            <a:avLst/>
          </a:prstGeom>
          <a:solidFill>
            <a:srgbClr val="FFFFFF"/>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114" name="Group 113"/>
          <p:cNvGrpSpPr>
            <a:grpSpLocks noChangeAspect="1"/>
          </p:cNvGrpSpPr>
          <p:nvPr/>
        </p:nvGrpSpPr>
        <p:grpSpPr>
          <a:xfrm>
            <a:off x="3861764" y="1505735"/>
            <a:ext cx="1420467" cy="681245"/>
            <a:chOff x="7931150" y="4370388"/>
            <a:chExt cx="933450" cy="447675"/>
          </a:xfrm>
          <a:solidFill>
            <a:srgbClr val="10315F"/>
          </a:solidFill>
        </p:grpSpPr>
        <p:sp>
          <p:nvSpPr>
            <p:cNvPr id="115" name="Oval 51"/>
            <p:cNvSpPr>
              <a:spLocks noChangeArrowheads="1"/>
            </p:cNvSpPr>
            <p:nvPr/>
          </p:nvSpPr>
          <p:spPr bwMode="auto">
            <a:xfrm>
              <a:off x="8626475" y="4684713"/>
              <a:ext cx="133350" cy="1333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6" name="Freeform 52"/>
            <p:cNvSpPr>
              <a:spLocks noEditPoints="1"/>
            </p:cNvSpPr>
            <p:nvPr/>
          </p:nvSpPr>
          <p:spPr bwMode="auto">
            <a:xfrm>
              <a:off x="8636000" y="4437063"/>
              <a:ext cx="228600" cy="314325"/>
            </a:xfrm>
            <a:custGeom>
              <a:avLst/>
              <a:gdLst>
                <a:gd name="T0" fmla="*/ 275 w 300"/>
                <a:gd name="T1" fmla="*/ 75 h 412"/>
                <a:gd name="T2" fmla="*/ 200 w 300"/>
                <a:gd name="T3" fmla="*/ 0 h 412"/>
                <a:gd name="T4" fmla="*/ 0 w 300"/>
                <a:gd name="T5" fmla="*/ 0 h 412"/>
                <a:gd name="T6" fmla="*/ 0 w 300"/>
                <a:gd name="T7" fmla="*/ 287 h 412"/>
                <a:gd name="T8" fmla="*/ 75 w 300"/>
                <a:gd name="T9" fmla="*/ 287 h 412"/>
                <a:gd name="T10" fmla="*/ 200 w 300"/>
                <a:gd name="T11" fmla="*/ 412 h 412"/>
                <a:gd name="T12" fmla="*/ 300 w 300"/>
                <a:gd name="T13" fmla="*/ 412 h 412"/>
                <a:gd name="T14" fmla="*/ 300 w 300"/>
                <a:gd name="T15" fmla="*/ 250 h 412"/>
                <a:gd name="T16" fmla="*/ 275 w 300"/>
                <a:gd name="T17" fmla="*/ 75 h 412"/>
                <a:gd name="T18" fmla="*/ 112 w 300"/>
                <a:gd name="T19" fmla="*/ 212 h 412"/>
                <a:gd name="T20" fmla="*/ 112 w 300"/>
                <a:gd name="T21" fmla="*/ 87 h 412"/>
                <a:gd name="T22" fmla="*/ 214 w 300"/>
                <a:gd name="T23" fmla="*/ 87 h 412"/>
                <a:gd name="T24" fmla="*/ 232 w 300"/>
                <a:gd name="T25" fmla="*/ 212 h 412"/>
                <a:gd name="T26" fmla="*/ 112 w 300"/>
                <a:gd name="T27" fmla="*/ 2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412">
                  <a:moveTo>
                    <a:pt x="275" y="75"/>
                  </a:moveTo>
                  <a:cubicBezTo>
                    <a:pt x="269" y="37"/>
                    <a:pt x="237" y="0"/>
                    <a:pt x="200" y="0"/>
                  </a:cubicBezTo>
                  <a:lnTo>
                    <a:pt x="0" y="0"/>
                  </a:lnTo>
                  <a:lnTo>
                    <a:pt x="0" y="287"/>
                  </a:lnTo>
                  <a:lnTo>
                    <a:pt x="75" y="287"/>
                  </a:lnTo>
                  <a:cubicBezTo>
                    <a:pt x="144" y="287"/>
                    <a:pt x="200" y="343"/>
                    <a:pt x="200" y="412"/>
                  </a:cubicBezTo>
                  <a:lnTo>
                    <a:pt x="300" y="412"/>
                  </a:lnTo>
                  <a:lnTo>
                    <a:pt x="300" y="250"/>
                  </a:lnTo>
                  <a:lnTo>
                    <a:pt x="275" y="75"/>
                  </a:lnTo>
                  <a:close/>
                  <a:moveTo>
                    <a:pt x="112" y="212"/>
                  </a:moveTo>
                  <a:lnTo>
                    <a:pt x="112" y="87"/>
                  </a:lnTo>
                  <a:lnTo>
                    <a:pt x="214" y="87"/>
                  </a:lnTo>
                  <a:lnTo>
                    <a:pt x="232" y="212"/>
                  </a:lnTo>
                  <a:lnTo>
                    <a:pt x="112" y="2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7" name="Freeform 53"/>
            <p:cNvSpPr>
              <a:spLocks/>
            </p:cNvSpPr>
            <p:nvPr/>
          </p:nvSpPr>
          <p:spPr bwMode="auto">
            <a:xfrm>
              <a:off x="7931150" y="4370388"/>
              <a:ext cx="666750" cy="323850"/>
            </a:xfrm>
            <a:custGeom>
              <a:avLst/>
              <a:gdLst>
                <a:gd name="T0" fmla="*/ 0 w 875"/>
                <a:gd name="T1" fmla="*/ 0 h 425"/>
                <a:gd name="T2" fmla="*/ 0 w 875"/>
                <a:gd name="T3" fmla="*/ 425 h 425"/>
                <a:gd name="T4" fmla="*/ 187 w 875"/>
                <a:gd name="T5" fmla="*/ 425 h 425"/>
                <a:gd name="T6" fmla="*/ 287 w 875"/>
                <a:gd name="T7" fmla="*/ 375 h 425"/>
                <a:gd name="T8" fmla="*/ 387 w 875"/>
                <a:gd name="T9" fmla="*/ 425 h 425"/>
                <a:gd name="T10" fmla="*/ 875 w 875"/>
                <a:gd name="T11" fmla="*/ 425 h 425"/>
                <a:gd name="T12" fmla="*/ 875 w 875"/>
                <a:gd name="T13" fmla="*/ 0 h 425"/>
                <a:gd name="T14" fmla="*/ 0 w 875"/>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5" h="425">
                  <a:moveTo>
                    <a:pt x="0" y="0"/>
                  </a:moveTo>
                  <a:lnTo>
                    <a:pt x="0" y="425"/>
                  </a:lnTo>
                  <a:lnTo>
                    <a:pt x="187" y="425"/>
                  </a:lnTo>
                  <a:cubicBezTo>
                    <a:pt x="210" y="395"/>
                    <a:pt x="246" y="375"/>
                    <a:pt x="287" y="375"/>
                  </a:cubicBezTo>
                  <a:cubicBezTo>
                    <a:pt x="328" y="375"/>
                    <a:pt x="364" y="395"/>
                    <a:pt x="387" y="425"/>
                  </a:cubicBezTo>
                  <a:lnTo>
                    <a:pt x="875" y="425"/>
                  </a:lnTo>
                  <a:lnTo>
                    <a:pt x="87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8" name="Oval 54"/>
            <p:cNvSpPr>
              <a:spLocks noChangeArrowheads="1"/>
            </p:cNvSpPr>
            <p:nvPr/>
          </p:nvSpPr>
          <p:spPr bwMode="auto">
            <a:xfrm>
              <a:off x="8083550" y="4684713"/>
              <a:ext cx="133350" cy="1333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120" name="Rectangle 119"/>
          <p:cNvSpPr/>
          <p:nvPr/>
        </p:nvSpPr>
        <p:spPr bwMode="auto">
          <a:xfrm>
            <a:off x="575556" y="3272237"/>
            <a:ext cx="2355914" cy="1260140"/>
          </a:xfrm>
          <a:prstGeom prst="rect">
            <a:avLst/>
          </a:prstGeom>
          <a:solidFill>
            <a:srgbClr val="FFFFFF"/>
          </a:solidFill>
          <a:ln w="9525" cap="flat" cmpd="sng" algn="ctr">
            <a:solidFill>
              <a:srgbClr val="0094D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121" name="Group 120"/>
          <p:cNvGrpSpPr>
            <a:grpSpLocks noChangeAspect="1"/>
          </p:cNvGrpSpPr>
          <p:nvPr/>
        </p:nvGrpSpPr>
        <p:grpSpPr>
          <a:xfrm>
            <a:off x="1102616" y="3561684"/>
            <a:ext cx="1420467" cy="681245"/>
            <a:chOff x="7931150" y="4370388"/>
            <a:chExt cx="933450" cy="447675"/>
          </a:xfrm>
          <a:solidFill>
            <a:srgbClr val="10315F"/>
          </a:solidFill>
        </p:grpSpPr>
        <p:sp>
          <p:nvSpPr>
            <p:cNvPr id="122" name="Oval 51"/>
            <p:cNvSpPr>
              <a:spLocks noChangeArrowheads="1"/>
            </p:cNvSpPr>
            <p:nvPr/>
          </p:nvSpPr>
          <p:spPr bwMode="auto">
            <a:xfrm>
              <a:off x="8626475" y="4684713"/>
              <a:ext cx="133350" cy="1333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3" name="Freeform 52"/>
            <p:cNvSpPr>
              <a:spLocks noEditPoints="1"/>
            </p:cNvSpPr>
            <p:nvPr/>
          </p:nvSpPr>
          <p:spPr bwMode="auto">
            <a:xfrm>
              <a:off x="8636000" y="4437063"/>
              <a:ext cx="228600" cy="314325"/>
            </a:xfrm>
            <a:custGeom>
              <a:avLst/>
              <a:gdLst>
                <a:gd name="T0" fmla="*/ 275 w 300"/>
                <a:gd name="T1" fmla="*/ 75 h 412"/>
                <a:gd name="T2" fmla="*/ 200 w 300"/>
                <a:gd name="T3" fmla="*/ 0 h 412"/>
                <a:gd name="T4" fmla="*/ 0 w 300"/>
                <a:gd name="T5" fmla="*/ 0 h 412"/>
                <a:gd name="T6" fmla="*/ 0 w 300"/>
                <a:gd name="T7" fmla="*/ 287 h 412"/>
                <a:gd name="T8" fmla="*/ 75 w 300"/>
                <a:gd name="T9" fmla="*/ 287 h 412"/>
                <a:gd name="T10" fmla="*/ 200 w 300"/>
                <a:gd name="T11" fmla="*/ 412 h 412"/>
                <a:gd name="T12" fmla="*/ 300 w 300"/>
                <a:gd name="T13" fmla="*/ 412 h 412"/>
                <a:gd name="T14" fmla="*/ 300 w 300"/>
                <a:gd name="T15" fmla="*/ 250 h 412"/>
                <a:gd name="T16" fmla="*/ 275 w 300"/>
                <a:gd name="T17" fmla="*/ 75 h 412"/>
                <a:gd name="T18" fmla="*/ 112 w 300"/>
                <a:gd name="T19" fmla="*/ 212 h 412"/>
                <a:gd name="T20" fmla="*/ 112 w 300"/>
                <a:gd name="T21" fmla="*/ 87 h 412"/>
                <a:gd name="T22" fmla="*/ 214 w 300"/>
                <a:gd name="T23" fmla="*/ 87 h 412"/>
                <a:gd name="T24" fmla="*/ 232 w 300"/>
                <a:gd name="T25" fmla="*/ 212 h 412"/>
                <a:gd name="T26" fmla="*/ 112 w 300"/>
                <a:gd name="T27" fmla="*/ 2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412">
                  <a:moveTo>
                    <a:pt x="275" y="75"/>
                  </a:moveTo>
                  <a:cubicBezTo>
                    <a:pt x="269" y="37"/>
                    <a:pt x="237" y="0"/>
                    <a:pt x="200" y="0"/>
                  </a:cubicBezTo>
                  <a:lnTo>
                    <a:pt x="0" y="0"/>
                  </a:lnTo>
                  <a:lnTo>
                    <a:pt x="0" y="287"/>
                  </a:lnTo>
                  <a:lnTo>
                    <a:pt x="75" y="287"/>
                  </a:lnTo>
                  <a:cubicBezTo>
                    <a:pt x="144" y="287"/>
                    <a:pt x="200" y="343"/>
                    <a:pt x="200" y="412"/>
                  </a:cubicBezTo>
                  <a:lnTo>
                    <a:pt x="300" y="412"/>
                  </a:lnTo>
                  <a:lnTo>
                    <a:pt x="300" y="250"/>
                  </a:lnTo>
                  <a:lnTo>
                    <a:pt x="275" y="75"/>
                  </a:lnTo>
                  <a:close/>
                  <a:moveTo>
                    <a:pt x="112" y="212"/>
                  </a:moveTo>
                  <a:lnTo>
                    <a:pt x="112" y="87"/>
                  </a:lnTo>
                  <a:lnTo>
                    <a:pt x="214" y="87"/>
                  </a:lnTo>
                  <a:lnTo>
                    <a:pt x="232" y="212"/>
                  </a:lnTo>
                  <a:lnTo>
                    <a:pt x="112" y="2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4" name="Freeform 53"/>
            <p:cNvSpPr>
              <a:spLocks/>
            </p:cNvSpPr>
            <p:nvPr/>
          </p:nvSpPr>
          <p:spPr bwMode="auto">
            <a:xfrm>
              <a:off x="7931150" y="4370388"/>
              <a:ext cx="666750" cy="323850"/>
            </a:xfrm>
            <a:custGeom>
              <a:avLst/>
              <a:gdLst>
                <a:gd name="T0" fmla="*/ 0 w 875"/>
                <a:gd name="T1" fmla="*/ 0 h 425"/>
                <a:gd name="T2" fmla="*/ 0 w 875"/>
                <a:gd name="T3" fmla="*/ 425 h 425"/>
                <a:gd name="T4" fmla="*/ 187 w 875"/>
                <a:gd name="T5" fmla="*/ 425 h 425"/>
                <a:gd name="T6" fmla="*/ 287 w 875"/>
                <a:gd name="T7" fmla="*/ 375 h 425"/>
                <a:gd name="T8" fmla="*/ 387 w 875"/>
                <a:gd name="T9" fmla="*/ 425 h 425"/>
                <a:gd name="T10" fmla="*/ 875 w 875"/>
                <a:gd name="T11" fmla="*/ 425 h 425"/>
                <a:gd name="T12" fmla="*/ 875 w 875"/>
                <a:gd name="T13" fmla="*/ 0 h 425"/>
                <a:gd name="T14" fmla="*/ 0 w 875"/>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5" h="425">
                  <a:moveTo>
                    <a:pt x="0" y="0"/>
                  </a:moveTo>
                  <a:lnTo>
                    <a:pt x="0" y="425"/>
                  </a:lnTo>
                  <a:lnTo>
                    <a:pt x="187" y="425"/>
                  </a:lnTo>
                  <a:cubicBezTo>
                    <a:pt x="210" y="395"/>
                    <a:pt x="246" y="375"/>
                    <a:pt x="287" y="375"/>
                  </a:cubicBezTo>
                  <a:cubicBezTo>
                    <a:pt x="328" y="375"/>
                    <a:pt x="364" y="395"/>
                    <a:pt x="387" y="425"/>
                  </a:cubicBezTo>
                  <a:lnTo>
                    <a:pt x="875" y="425"/>
                  </a:lnTo>
                  <a:lnTo>
                    <a:pt x="87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5" name="Oval 54"/>
            <p:cNvSpPr>
              <a:spLocks noChangeArrowheads="1"/>
            </p:cNvSpPr>
            <p:nvPr/>
          </p:nvSpPr>
          <p:spPr bwMode="auto">
            <a:xfrm>
              <a:off x="8083550" y="4684713"/>
              <a:ext cx="133350" cy="1333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26" name="Group 125"/>
          <p:cNvGrpSpPr/>
          <p:nvPr/>
        </p:nvGrpSpPr>
        <p:grpSpPr>
          <a:xfrm>
            <a:off x="6287786" y="3275398"/>
            <a:ext cx="2355915" cy="1260140"/>
            <a:chOff x="4691950" y="2986103"/>
            <a:chExt cx="2355915" cy="1260140"/>
          </a:xfrm>
        </p:grpSpPr>
        <p:grpSp>
          <p:nvGrpSpPr>
            <p:cNvPr id="127" name="Group 126"/>
            <p:cNvGrpSpPr>
              <a:grpSpLocks noChangeAspect="1"/>
            </p:cNvGrpSpPr>
            <p:nvPr/>
          </p:nvGrpSpPr>
          <p:grpSpPr>
            <a:xfrm>
              <a:off x="4691951" y="2986103"/>
              <a:ext cx="2355914" cy="1260140"/>
              <a:chOff x="4572001" y="2708920"/>
              <a:chExt cx="1548172" cy="828092"/>
            </a:xfrm>
          </p:grpSpPr>
          <p:sp>
            <p:nvSpPr>
              <p:cNvPr id="129" name="Rectangle 128"/>
              <p:cNvSpPr/>
              <p:nvPr/>
            </p:nvSpPr>
            <p:spPr bwMode="auto">
              <a:xfrm>
                <a:off x="4572001" y="2708920"/>
                <a:ext cx="1548172" cy="828092"/>
              </a:xfrm>
              <a:prstGeom prst="rect">
                <a:avLst/>
              </a:prstGeom>
              <a:solidFill>
                <a:srgbClr val="FFFFFF"/>
              </a:solidFill>
              <a:ln w="9525" cap="flat" cmpd="sng" algn="ctr">
                <a:solidFill>
                  <a:srgbClr val="009B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130" name="Group 129"/>
              <p:cNvGrpSpPr>
                <a:grpSpLocks noChangeAspect="1"/>
              </p:cNvGrpSpPr>
              <p:nvPr/>
            </p:nvGrpSpPr>
            <p:grpSpPr>
              <a:xfrm>
                <a:off x="4976842" y="2839275"/>
                <a:ext cx="746617" cy="567377"/>
                <a:chOff x="7942263" y="3903663"/>
                <a:chExt cx="919162" cy="698499"/>
              </a:xfrm>
            </p:grpSpPr>
            <p:sp>
              <p:nvSpPr>
                <p:cNvPr id="131" name="Freeform 11"/>
                <p:cNvSpPr>
                  <a:spLocks/>
                </p:cNvSpPr>
                <p:nvPr/>
              </p:nvSpPr>
              <p:spPr bwMode="auto">
                <a:xfrm>
                  <a:off x="8081963" y="4565650"/>
                  <a:ext cx="338138" cy="36512"/>
                </a:xfrm>
                <a:custGeom>
                  <a:avLst/>
                  <a:gdLst>
                    <a:gd name="T0" fmla="*/ 419 w 443"/>
                    <a:gd name="T1" fmla="*/ 0 h 47"/>
                    <a:gd name="T2" fmla="*/ 24 w 443"/>
                    <a:gd name="T3" fmla="*/ 0 h 47"/>
                    <a:gd name="T4" fmla="*/ 0 w 443"/>
                    <a:gd name="T5" fmla="*/ 24 h 47"/>
                    <a:gd name="T6" fmla="*/ 24 w 443"/>
                    <a:gd name="T7" fmla="*/ 47 h 47"/>
                    <a:gd name="T8" fmla="*/ 419 w 443"/>
                    <a:gd name="T9" fmla="*/ 47 h 47"/>
                    <a:gd name="T10" fmla="*/ 443 w 443"/>
                    <a:gd name="T11" fmla="*/ 24 h 47"/>
                    <a:gd name="T12" fmla="*/ 419 w 44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43" h="47">
                      <a:moveTo>
                        <a:pt x="419" y="0"/>
                      </a:moveTo>
                      <a:lnTo>
                        <a:pt x="24" y="0"/>
                      </a:lnTo>
                      <a:cubicBezTo>
                        <a:pt x="10" y="0"/>
                        <a:pt x="0" y="11"/>
                        <a:pt x="0" y="24"/>
                      </a:cubicBezTo>
                      <a:cubicBezTo>
                        <a:pt x="0" y="37"/>
                        <a:pt x="11" y="47"/>
                        <a:pt x="24" y="47"/>
                      </a:cubicBezTo>
                      <a:lnTo>
                        <a:pt x="419" y="47"/>
                      </a:lnTo>
                      <a:cubicBezTo>
                        <a:pt x="433" y="47"/>
                        <a:pt x="443" y="36"/>
                        <a:pt x="443" y="24"/>
                      </a:cubicBezTo>
                      <a:cubicBezTo>
                        <a:pt x="443" y="11"/>
                        <a:pt x="431" y="0"/>
                        <a:pt x="4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2" name="Freeform 12"/>
                <p:cNvSpPr>
                  <a:spLocks/>
                </p:cNvSpPr>
                <p:nvPr/>
              </p:nvSpPr>
              <p:spPr bwMode="auto">
                <a:xfrm>
                  <a:off x="7942263" y="4060825"/>
                  <a:ext cx="160338" cy="87312"/>
                </a:xfrm>
                <a:custGeom>
                  <a:avLst/>
                  <a:gdLst>
                    <a:gd name="T0" fmla="*/ 34 w 211"/>
                    <a:gd name="T1" fmla="*/ 114 h 115"/>
                    <a:gd name="T2" fmla="*/ 193 w 211"/>
                    <a:gd name="T3" fmla="*/ 49 h 115"/>
                    <a:gd name="T4" fmla="*/ 207 w 211"/>
                    <a:gd name="T5" fmla="*/ 18 h 115"/>
                    <a:gd name="T6" fmla="*/ 176 w 211"/>
                    <a:gd name="T7" fmla="*/ 4 h 115"/>
                    <a:gd name="T8" fmla="*/ 17 w 211"/>
                    <a:gd name="T9" fmla="*/ 69 h 115"/>
                    <a:gd name="T10" fmla="*/ 3 w 211"/>
                    <a:gd name="T11" fmla="*/ 100 h 115"/>
                    <a:gd name="T12" fmla="*/ 26 w 211"/>
                    <a:gd name="T13" fmla="*/ 115 h 115"/>
                    <a:gd name="T14" fmla="*/ 34 w 211"/>
                    <a:gd name="T15" fmla="*/ 114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115">
                      <a:moveTo>
                        <a:pt x="34" y="114"/>
                      </a:moveTo>
                      <a:lnTo>
                        <a:pt x="193" y="49"/>
                      </a:lnTo>
                      <a:cubicBezTo>
                        <a:pt x="206" y="44"/>
                        <a:pt x="211" y="30"/>
                        <a:pt x="207" y="18"/>
                      </a:cubicBezTo>
                      <a:cubicBezTo>
                        <a:pt x="202" y="5"/>
                        <a:pt x="188" y="0"/>
                        <a:pt x="176" y="4"/>
                      </a:cubicBezTo>
                      <a:lnTo>
                        <a:pt x="17" y="69"/>
                      </a:lnTo>
                      <a:cubicBezTo>
                        <a:pt x="5" y="74"/>
                        <a:pt x="0" y="88"/>
                        <a:pt x="3" y="100"/>
                      </a:cubicBezTo>
                      <a:cubicBezTo>
                        <a:pt x="7" y="109"/>
                        <a:pt x="16" y="115"/>
                        <a:pt x="26" y="115"/>
                      </a:cubicBezTo>
                      <a:cubicBezTo>
                        <a:pt x="28" y="115"/>
                        <a:pt x="32" y="115"/>
                        <a:pt x="34" y="11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3" name="Freeform 13"/>
                <p:cNvSpPr>
                  <a:spLocks/>
                </p:cNvSpPr>
                <p:nvPr/>
              </p:nvSpPr>
              <p:spPr bwMode="auto">
                <a:xfrm>
                  <a:off x="7983538" y="4476750"/>
                  <a:ext cx="652463" cy="36512"/>
                </a:xfrm>
                <a:custGeom>
                  <a:avLst/>
                  <a:gdLst>
                    <a:gd name="T0" fmla="*/ 831 w 855"/>
                    <a:gd name="T1" fmla="*/ 0 h 48"/>
                    <a:gd name="T2" fmla="*/ 24 w 855"/>
                    <a:gd name="T3" fmla="*/ 0 h 48"/>
                    <a:gd name="T4" fmla="*/ 0 w 855"/>
                    <a:gd name="T5" fmla="*/ 24 h 48"/>
                    <a:gd name="T6" fmla="*/ 24 w 855"/>
                    <a:gd name="T7" fmla="*/ 48 h 48"/>
                    <a:gd name="T8" fmla="*/ 831 w 855"/>
                    <a:gd name="T9" fmla="*/ 48 h 48"/>
                    <a:gd name="T10" fmla="*/ 855 w 855"/>
                    <a:gd name="T11" fmla="*/ 24 h 48"/>
                    <a:gd name="T12" fmla="*/ 831 w 85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55" h="48">
                      <a:moveTo>
                        <a:pt x="831" y="0"/>
                      </a:moveTo>
                      <a:lnTo>
                        <a:pt x="24" y="0"/>
                      </a:lnTo>
                      <a:cubicBezTo>
                        <a:pt x="10" y="0"/>
                        <a:pt x="0" y="12"/>
                        <a:pt x="0" y="24"/>
                      </a:cubicBezTo>
                      <a:cubicBezTo>
                        <a:pt x="0" y="38"/>
                        <a:pt x="12" y="48"/>
                        <a:pt x="24" y="48"/>
                      </a:cubicBezTo>
                      <a:lnTo>
                        <a:pt x="831" y="48"/>
                      </a:lnTo>
                      <a:cubicBezTo>
                        <a:pt x="845" y="48"/>
                        <a:pt x="855" y="37"/>
                        <a:pt x="855" y="24"/>
                      </a:cubicBezTo>
                      <a:cubicBezTo>
                        <a:pt x="855" y="10"/>
                        <a:pt x="845" y="0"/>
                        <a:pt x="83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4" name="Freeform 14"/>
                <p:cNvSpPr>
                  <a:spLocks/>
                </p:cNvSpPr>
                <p:nvPr/>
              </p:nvSpPr>
              <p:spPr bwMode="auto">
                <a:xfrm>
                  <a:off x="7947025" y="3903663"/>
                  <a:ext cx="914400" cy="469900"/>
                </a:xfrm>
                <a:custGeom>
                  <a:avLst/>
                  <a:gdLst>
                    <a:gd name="T0" fmla="*/ 1187 w 1199"/>
                    <a:gd name="T1" fmla="*/ 89 h 616"/>
                    <a:gd name="T2" fmla="*/ 1181 w 1199"/>
                    <a:gd name="T3" fmla="*/ 75 h 616"/>
                    <a:gd name="T4" fmla="*/ 1116 w 1199"/>
                    <a:gd name="T5" fmla="*/ 18 h 616"/>
                    <a:gd name="T6" fmla="*/ 925 w 1199"/>
                    <a:gd name="T7" fmla="*/ 48 h 616"/>
                    <a:gd name="T8" fmla="*/ 924 w 1199"/>
                    <a:gd name="T9" fmla="*/ 48 h 616"/>
                    <a:gd name="T10" fmla="*/ 629 w 1199"/>
                    <a:gd name="T11" fmla="*/ 210 h 616"/>
                    <a:gd name="T12" fmla="*/ 344 w 1199"/>
                    <a:gd name="T13" fmla="*/ 55 h 616"/>
                    <a:gd name="T14" fmla="*/ 322 w 1199"/>
                    <a:gd name="T15" fmla="*/ 55 h 616"/>
                    <a:gd name="T16" fmla="*/ 196 w 1199"/>
                    <a:gd name="T17" fmla="*/ 114 h 616"/>
                    <a:gd name="T18" fmla="*/ 182 w 1199"/>
                    <a:gd name="T19" fmla="*/ 133 h 616"/>
                    <a:gd name="T20" fmla="*/ 191 w 1199"/>
                    <a:gd name="T21" fmla="*/ 154 h 616"/>
                    <a:gd name="T22" fmla="*/ 417 w 1199"/>
                    <a:gd name="T23" fmla="*/ 325 h 616"/>
                    <a:gd name="T24" fmla="*/ 224 w 1199"/>
                    <a:gd name="T25" fmla="*/ 431 h 616"/>
                    <a:gd name="T26" fmla="*/ 122 w 1199"/>
                    <a:gd name="T27" fmla="*/ 376 h 616"/>
                    <a:gd name="T28" fmla="*/ 101 w 1199"/>
                    <a:gd name="T29" fmla="*/ 376 h 616"/>
                    <a:gd name="T30" fmla="*/ 15 w 1199"/>
                    <a:gd name="T31" fmla="*/ 416 h 616"/>
                    <a:gd name="T32" fmla="*/ 1 w 1199"/>
                    <a:gd name="T33" fmla="*/ 435 h 616"/>
                    <a:gd name="T34" fmla="*/ 10 w 1199"/>
                    <a:gd name="T35" fmla="*/ 456 h 616"/>
                    <a:gd name="T36" fmla="*/ 194 w 1199"/>
                    <a:gd name="T37" fmla="*/ 596 h 616"/>
                    <a:gd name="T38" fmla="*/ 252 w 1199"/>
                    <a:gd name="T39" fmla="*/ 616 h 616"/>
                    <a:gd name="T40" fmla="*/ 294 w 1199"/>
                    <a:gd name="T41" fmla="*/ 608 h 616"/>
                    <a:gd name="T42" fmla="*/ 387 w 1199"/>
                    <a:gd name="T43" fmla="*/ 564 h 616"/>
                    <a:gd name="T44" fmla="*/ 1137 w 1199"/>
                    <a:gd name="T45" fmla="*/ 205 h 616"/>
                    <a:gd name="T46" fmla="*/ 1186 w 1199"/>
                    <a:gd name="T47" fmla="*/ 158 h 616"/>
                    <a:gd name="T48" fmla="*/ 1187 w 1199"/>
                    <a:gd name="T49"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9" h="616">
                      <a:moveTo>
                        <a:pt x="1187" y="89"/>
                      </a:moveTo>
                      <a:lnTo>
                        <a:pt x="1181" y="75"/>
                      </a:lnTo>
                      <a:cubicBezTo>
                        <a:pt x="1169" y="48"/>
                        <a:pt x="1146" y="28"/>
                        <a:pt x="1116" y="18"/>
                      </a:cubicBezTo>
                      <a:cubicBezTo>
                        <a:pt x="1067" y="0"/>
                        <a:pt x="1001" y="10"/>
                        <a:pt x="925" y="48"/>
                      </a:cubicBezTo>
                      <a:lnTo>
                        <a:pt x="924" y="48"/>
                      </a:lnTo>
                      <a:lnTo>
                        <a:pt x="629" y="210"/>
                      </a:lnTo>
                      <a:lnTo>
                        <a:pt x="344" y="55"/>
                      </a:lnTo>
                      <a:cubicBezTo>
                        <a:pt x="337" y="51"/>
                        <a:pt x="329" y="51"/>
                        <a:pt x="322" y="55"/>
                      </a:cubicBezTo>
                      <a:lnTo>
                        <a:pt x="196" y="114"/>
                      </a:lnTo>
                      <a:cubicBezTo>
                        <a:pt x="188" y="118"/>
                        <a:pt x="184" y="125"/>
                        <a:pt x="182" y="133"/>
                      </a:cubicBezTo>
                      <a:cubicBezTo>
                        <a:pt x="181" y="141"/>
                        <a:pt x="185" y="149"/>
                        <a:pt x="191" y="154"/>
                      </a:cubicBezTo>
                      <a:lnTo>
                        <a:pt x="417" y="325"/>
                      </a:lnTo>
                      <a:lnTo>
                        <a:pt x="224" y="431"/>
                      </a:lnTo>
                      <a:lnTo>
                        <a:pt x="122" y="376"/>
                      </a:lnTo>
                      <a:cubicBezTo>
                        <a:pt x="116" y="373"/>
                        <a:pt x="107" y="373"/>
                        <a:pt x="101" y="376"/>
                      </a:cubicBezTo>
                      <a:lnTo>
                        <a:pt x="15" y="416"/>
                      </a:lnTo>
                      <a:cubicBezTo>
                        <a:pt x="7" y="420"/>
                        <a:pt x="2" y="428"/>
                        <a:pt x="1" y="435"/>
                      </a:cubicBezTo>
                      <a:cubicBezTo>
                        <a:pt x="0" y="444"/>
                        <a:pt x="4" y="451"/>
                        <a:pt x="10" y="456"/>
                      </a:cubicBezTo>
                      <a:lnTo>
                        <a:pt x="194" y="596"/>
                      </a:lnTo>
                      <a:cubicBezTo>
                        <a:pt x="211" y="610"/>
                        <a:pt x="231" y="616"/>
                        <a:pt x="252" y="616"/>
                      </a:cubicBezTo>
                      <a:cubicBezTo>
                        <a:pt x="266" y="616"/>
                        <a:pt x="280" y="614"/>
                        <a:pt x="294" y="608"/>
                      </a:cubicBezTo>
                      <a:lnTo>
                        <a:pt x="387" y="564"/>
                      </a:lnTo>
                      <a:lnTo>
                        <a:pt x="1137" y="205"/>
                      </a:lnTo>
                      <a:cubicBezTo>
                        <a:pt x="1160" y="195"/>
                        <a:pt x="1177" y="178"/>
                        <a:pt x="1186" y="158"/>
                      </a:cubicBezTo>
                      <a:cubicBezTo>
                        <a:pt x="1199" y="136"/>
                        <a:pt x="1199" y="113"/>
                        <a:pt x="1187" y="8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5" name="Freeform 15"/>
                <p:cNvSpPr>
                  <a:spLocks/>
                </p:cNvSpPr>
                <p:nvPr/>
              </p:nvSpPr>
              <p:spPr bwMode="auto">
                <a:xfrm>
                  <a:off x="8691563" y="4476750"/>
                  <a:ext cx="103188" cy="36512"/>
                </a:xfrm>
                <a:custGeom>
                  <a:avLst/>
                  <a:gdLst>
                    <a:gd name="T0" fmla="*/ 110 w 135"/>
                    <a:gd name="T1" fmla="*/ 0 h 48"/>
                    <a:gd name="T2" fmla="*/ 23 w 135"/>
                    <a:gd name="T3" fmla="*/ 0 h 48"/>
                    <a:gd name="T4" fmla="*/ 0 w 135"/>
                    <a:gd name="T5" fmla="*/ 24 h 48"/>
                    <a:gd name="T6" fmla="*/ 23 w 135"/>
                    <a:gd name="T7" fmla="*/ 48 h 48"/>
                    <a:gd name="T8" fmla="*/ 110 w 135"/>
                    <a:gd name="T9" fmla="*/ 48 h 48"/>
                    <a:gd name="T10" fmla="*/ 134 w 135"/>
                    <a:gd name="T11" fmla="*/ 24 h 48"/>
                    <a:gd name="T12" fmla="*/ 110 w 13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35" h="48">
                      <a:moveTo>
                        <a:pt x="110" y="0"/>
                      </a:moveTo>
                      <a:lnTo>
                        <a:pt x="23" y="0"/>
                      </a:lnTo>
                      <a:cubicBezTo>
                        <a:pt x="10" y="0"/>
                        <a:pt x="0" y="12"/>
                        <a:pt x="0" y="24"/>
                      </a:cubicBezTo>
                      <a:cubicBezTo>
                        <a:pt x="0" y="38"/>
                        <a:pt x="11" y="48"/>
                        <a:pt x="23" y="48"/>
                      </a:cubicBezTo>
                      <a:lnTo>
                        <a:pt x="110" y="48"/>
                      </a:lnTo>
                      <a:cubicBezTo>
                        <a:pt x="123" y="48"/>
                        <a:pt x="134" y="37"/>
                        <a:pt x="134" y="24"/>
                      </a:cubicBezTo>
                      <a:cubicBezTo>
                        <a:pt x="135" y="10"/>
                        <a:pt x="124" y="0"/>
                        <a:pt x="11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sp>
          <p:nvSpPr>
            <p:cNvPr id="128" name="Rectangle 127"/>
            <p:cNvSpPr>
              <a:spLocks noChangeAspect="1"/>
            </p:cNvSpPr>
            <p:nvPr/>
          </p:nvSpPr>
          <p:spPr bwMode="auto">
            <a:xfrm>
              <a:off x="4691950" y="2986103"/>
              <a:ext cx="2355914" cy="1260140"/>
            </a:xfrm>
            <a:prstGeom prst="rect">
              <a:avLst/>
            </a:prstGeom>
            <a:solidFill>
              <a:srgbClr val="FFFFFF">
                <a:lumMod val="95000"/>
                <a:alpha val="80000"/>
              </a:srgbClr>
            </a:solidFill>
            <a:ln w="25400" cap="flat" cmpd="sng" algn="ctr">
              <a:solidFill>
                <a:srgbClr val="FFFFFF">
                  <a:lumMod val="95000"/>
                  <a:alpha val="8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136" name="Rectangle 135"/>
          <p:cNvSpPr/>
          <p:nvPr/>
        </p:nvSpPr>
        <p:spPr bwMode="auto">
          <a:xfrm>
            <a:off x="340102" y="4761148"/>
            <a:ext cx="5564046" cy="1167924"/>
          </a:xfrm>
          <a:prstGeom prst="rect">
            <a:avLst/>
          </a:prstGeom>
          <a:noFill/>
          <a:ln w="9525" cap="flat" cmpd="sng" algn="ctr">
            <a:solidFill>
              <a:srgbClr val="0094D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BKD = </a:t>
            </a:r>
            <a:r>
              <a:rPr kumimoji="0" lang="en-US"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Capacity confirmed by carrier and </a:t>
            </a:r>
            <a:r>
              <a:rPr kumimoji="0" lang="en-US" sz="850" b="0" i="0" u="none" strike="noStrike" kern="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Routemap</a:t>
            </a:r>
            <a:r>
              <a:rPr kumimoji="0" lang="en-US"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generated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FWB = </a:t>
            </a:r>
            <a:r>
              <a:rPr kumimoji="0" lang="en-US"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Freight Waybill (Electronic Air Waybill message) sent to carrier</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LAT = </a:t>
            </a: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Latest Acceptance Time</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FOH = </a:t>
            </a: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Freight On Hand message sent to forwarder upon warehouse receipt (message to Forwarder)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RCS = </a:t>
            </a:r>
            <a:r>
              <a:rPr kumimoji="0" lang="en-US"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Cargo and documents received from shipper by GHA, 'Ready For Carriage‘ (message to Forwarder)</a:t>
            </a:r>
            <a:endPar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DEP = </a:t>
            </a: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Departed at Outstation / Origin airport</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ARR = </a:t>
            </a:r>
            <a:r>
              <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Arrival at Hub</a:t>
            </a:r>
            <a:endParaRPr kumimoji="0" lang="nl-NL"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RCF = </a:t>
            </a:r>
            <a:r>
              <a:rPr kumimoji="0" lang="en-US"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Cargo and Air Waybill have been received at final destination, ‘Ready for Carriage’</a:t>
            </a:r>
            <a:endParaRPr kumimoji="0" lang="nl-NL" sz="85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137" name="Rectangle 136"/>
          <p:cNvSpPr/>
          <p:nvPr/>
        </p:nvSpPr>
        <p:spPr bwMode="auto">
          <a:xfrm>
            <a:off x="5965884" y="3337108"/>
            <a:ext cx="611786" cy="414046"/>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DEP</a:t>
            </a:r>
            <a:r>
              <a:rPr kumimoji="0" lang="nl-NL" sz="11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a:t>
            </a:r>
          </a:p>
        </p:txBody>
      </p:sp>
      <p:sp>
        <p:nvSpPr>
          <p:cNvPr id="138" name="Rectangle 137"/>
          <p:cNvSpPr/>
          <p:nvPr/>
        </p:nvSpPr>
        <p:spPr bwMode="auto">
          <a:xfrm>
            <a:off x="2635683" y="1290733"/>
            <a:ext cx="579768" cy="415625"/>
          </a:xfrm>
          <a:prstGeom prst="rect">
            <a:avLst/>
          </a:prstGeom>
          <a:solidFill>
            <a:srgbClr val="00006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FWB</a:t>
            </a:r>
          </a:p>
        </p:txBody>
      </p:sp>
      <p:sp>
        <p:nvSpPr>
          <p:cNvPr id="139" name="Rectangle 138"/>
          <p:cNvSpPr/>
          <p:nvPr/>
        </p:nvSpPr>
        <p:spPr bwMode="auto">
          <a:xfrm>
            <a:off x="3168646" y="3339074"/>
            <a:ext cx="579768" cy="414046"/>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ARR</a:t>
            </a:r>
          </a:p>
        </p:txBody>
      </p:sp>
      <p:grpSp>
        <p:nvGrpSpPr>
          <p:cNvPr id="140" name="Group 139"/>
          <p:cNvGrpSpPr/>
          <p:nvPr/>
        </p:nvGrpSpPr>
        <p:grpSpPr>
          <a:xfrm>
            <a:off x="6080920" y="4885551"/>
            <a:ext cx="2812254" cy="936476"/>
            <a:chOff x="6012160" y="4978587"/>
            <a:chExt cx="2812254" cy="936476"/>
          </a:xfrm>
        </p:grpSpPr>
        <p:sp>
          <p:nvSpPr>
            <p:cNvPr id="141" name="Rectangle 140"/>
            <p:cNvSpPr/>
            <p:nvPr/>
          </p:nvSpPr>
          <p:spPr bwMode="auto">
            <a:xfrm>
              <a:off x="6012160" y="4978587"/>
              <a:ext cx="579768" cy="414046"/>
            </a:xfrm>
            <a:prstGeom prst="rect">
              <a:avLst/>
            </a:prstGeom>
            <a:solidFill>
              <a:srgbClr val="00006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142" name="Rectangle 141"/>
            <p:cNvSpPr/>
            <p:nvPr/>
          </p:nvSpPr>
          <p:spPr bwMode="auto">
            <a:xfrm>
              <a:off x="6012160" y="5501017"/>
              <a:ext cx="579768" cy="414046"/>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143" name="Rectangle 142"/>
            <p:cNvSpPr/>
            <p:nvPr/>
          </p:nvSpPr>
          <p:spPr bwMode="auto">
            <a:xfrm>
              <a:off x="6591928" y="4978587"/>
              <a:ext cx="2051772" cy="41404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General CargoIQ indicator</a:t>
              </a:r>
            </a:p>
          </p:txBody>
        </p:sp>
        <p:sp>
          <p:nvSpPr>
            <p:cNvPr id="144" name="Rectangle 143"/>
            <p:cNvSpPr/>
            <p:nvPr/>
          </p:nvSpPr>
          <p:spPr bwMode="auto">
            <a:xfrm>
              <a:off x="6591927" y="5501017"/>
              <a:ext cx="2232487" cy="41404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EGFL Performance Milestone</a:t>
              </a:r>
            </a:p>
          </p:txBody>
        </p:sp>
      </p:grpSp>
      <p:sp>
        <p:nvSpPr>
          <p:cNvPr id="145" name="Rectangle 144"/>
          <p:cNvSpPr/>
          <p:nvPr/>
        </p:nvSpPr>
        <p:spPr bwMode="auto">
          <a:xfrm>
            <a:off x="4319744" y="3334205"/>
            <a:ext cx="579768" cy="414046"/>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RCF</a:t>
            </a:r>
          </a:p>
        </p:txBody>
      </p:sp>
      <p:sp>
        <p:nvSpPr>
          <p:cNvPr id="146" name="Rectangle 145"/>
          <p:cNvSpPr/>
          <p:nvPr/>
        </p:nvSpPr>
        <p:spPr bwMode="auto">
          <a:xfrm>
            <a:off x="7565162" y="1290086"/>
            <a:ext cx="579768" cy="414046"/>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RCS</a:t>
            </a:r>
          </a:p>
        </p:txBody>
      </p:sp>
      <p:sp>
        <p:nvSpPr>
          <p:cNvPr id="147" name="Rectangle 146"/>
          <p:cNvSpPr/>
          <p:nvPr/>
        </p:nvSpPr>
        <p:spPr bwMode="auto">
          <a:xfrm>
            <a:off x="8328485" y="1290086"/>
            <a:ext cx="579768" cy="414046"/>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DEP</a:t>
            </a:r>
          </a:p>
        </p:txBody>
      </p:sp>
      <p:sp>
        <p:nvSpPr>
          <p:cNvPr id="148" name="Rectangle 147"/>
          <p:cNvSpPr/>
          <p:nvPr/>
        </p:nvSpPr>
        <p:spPr bwMode="auto">
          <a:xfrm>
            <a:off x="1517839" y="1290733"/>
            <a:ext cx="579768" cy="414046"/>
          </a:xfrm>
          <a:prstGeom prst="rect">
            <a:avLst/>
          </a:prstGeom>
          <a:solidFill>
            <a:srgbClr val="00006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BKD</a:t>
            </a:r>
          </a:p>
        </p:txBody>
      </p:sp>
      <p:sp>
        <p:nvSpPr>
          <p:cNvPr id="149" name="Rectangle 148"/>
          <p:cNvSpPr/>
          <p:nvPr/>
        </p:nvSpPr>
        <p:spPr bwMode="auto">
          <a:xfrm>
            <a:off x="6014611" y="1289321"/>
            <a:ext cx="579768" cy="414046"/>
          </a:xfrm>
          <a:prstGeom prst="rect">
            <a:avLst/>
          </a:prstGeom>
          <a:solidFill>
            <a:srgbClr val="00006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FOH</a:t>
            </a:r>
          </a:p>
        </p:txBody>
      </p:sp>
      <p:sp>
        <p:nvSpPr>
          <p:cNvPr id="150" name="Rectangle 149"/>
          <p:cNvSpPr/>
          <p:nvPr/>
        </p:nvSpPr>
        <p:spPr bwMode="auto">
          <a:xfrm>
            <a:off x="6765094" y="1290086"/>
            <a:ext cx="579768" cy="414046"/>
          </a:xfrm>
          <a:prstGeom prst="rect">
            <a:avLst/>
          </a:prstGeom>
          <a:solidFill>
            <a:srgbClr val="41B94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LAT</a:t>
            </a:r>
          </a:p>
        </p:txBody>
      </p:sp>
      <p:cxnSp>
        <p:nvCxnSpPr>
          <p:cNvPr id="151" name="Straight Connector 150"/>
          <p:cNvCxnSpPr/>
          <p:nvPr/>
        </p:nvCxnSpPr>
        <p:spPr bwMode="auto">
          <a:xfrm>
            <a:off x="6765094" y="1175231"/>
            <a:ext cx="0" cy="636985"/>
          </a:xfrm>
          <a:prstGeom prst="line">
            <a:avLst/>
          </a:prstGeom>
          <a:solidFill>
            <a:srgbClr val="BEE7F9"/>
          </a:solidFill>
          <a:ln w="9525" cap="flat" cmpd="sng" algn="ctr">
            <a:solidFill>
              <a:srgbClr val="00006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Rectangle 155"/>
          <p:cNvSpPr/>
          <p:nvPr/>
        </p:nvSpPr>
        <p:spPr>
          <a:xfrm>
            <a:off x="2262181" y="6122564"/>
            <a:ext cx="6585422" cy="200055"/>
          </a:xfrm>
          <a:prstGeom prst="rect">
            <a:avLst/>
          </a:prstGeom>
        </p:spPr>
        <p:txBody>
          <a:bodyPr wrap="square">
            <a:spAutoFit/>
          </a:bodyPr>
          <a:lstStyle/>
          <a:p>
            <a:pPr algn="r"/>
            <a:r>
              <a:rPr lang="en-US" sz="700" dirty="0" smtClean="0">
                <a:solidFill>
                  <a:schemeClr val="tx1"/>
                </a:solidFill>
                <a:latin typeface="Arial" panose="020B0604020202020204" pitchFamily="34" charset="0"/>
                <a:cs typeface="Arial" panose="020B0604020202020204" pitchFamily="34" charset="0"/>
              </a:rPr>
              <a:t>*This KPI is also highly dependent on external (airside) factors and hence not a fully representative indicator of programme success</a:t>
            </a:r>
            <a:endParaRPr lang="en-US" sz="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206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975619473"/>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956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265236"/>
                        <a:ext cx="1465" cy="1465"/>
                      </a:xfrm>
                      <a:prstGeom prst="rect">
                        <a:avLst/>
                      </a:prstGeom>
                    </p:spPr>
                  </p:pic>
                </p:oleObj>
              </mc:Fallback>
            </mc:AlternateContent>
          </a:graphicData>
        </a:graphic>
      </p:graphicFrame>
      <p:sp>
        <p:nvSpPr>
          <p:cNvPr id="6" name="Rectangle 5"/>
          <p:cNvSpPr/>
          <p:nvPr/>
        </p:nvSpPr>
        <p:spPr>
          <a:xfrm>
            <a:off x="384458" y="1634462"/>
            <a:ext cx="4719294" cy="2658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4" name="Title 3"/>
          <p:cNvSpPr>
            <a:spLocks noGrp="1"/>
          </p:cNvSpPr>
          <p:nvPr>
            <p:ph type="title"/>
          </p:nvPr>
        </p:nvSpPr>
        <p:spPr/>
        <p:txBody>
          <a:bodyPr/>
          <a:lstStyle/>
          <a:p>
            <a:r>
              <a:rPr lang="en-GB" dirty="0" err="1" smtClean="0"/>
              <a:t>Handleiding</a:t>
            </a:r>
            <a:r>
              <a:rPr lang="en-GB" dirty="0" smtClean="0"/>
              <a:t> </a:t>
            </a:r>
            <a:r>
              <a:rPr lang="en-GB" dirty="0" err="1" smtClean="0"/>
              <a:t>stationsbezoek</a:t>
            </a:r>
            <a:endParaRPr lang="en-GB" dirty="0"/>
          </a:p>
        </p:txBody>
      </p:sp>
      <p:sp>
        <p:nvSpPr>
          <p:cNvPr id="5" name="Rectangle 4"/>
          <p:cNvSpPr/>
          <p:nvPr/>
        </p:nvSpPr>
        <p:spPr>
          <a:xfrm>
            <a:off x="384458" y="1368464"/>
            <a:ext cx="5583390" cy="1046697"/>
          </a:xfrm>
          <a:prstGeom prst="rect">
            <a:avLst/>
          </a:prstGeom>
        </p:spPr>
        <p:txBody>
          <a:bodyPr wrap="square">
            <a:spAutoFit/>
          </a:bodyPr>
          <a:lstStyle/>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Aandachtspunten: waar let je op?</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Wekelijks rapport</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Communicatielijnen: wie vertelt wat aan wie, en wanneer?</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GHA Information package</a:t>
            </a:r>
          </a:p>
        </p:txBody>
      </p:sp>
    </p:spTree>
    <p:extLst>
      <p:ext uri="{BB962C8B-B14F-4D97-AF65-F5344CB8AC3E}">
        <p14:creationId xmlns:p14="http://schemas.microsoft.com/office/powerpoint/2010/main" val="746578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prstGeom prst="rect">
            <a:avLst/>
          </a:prstGeom>
        </p:spPr>
        <p:txBody>
          <a:bodyPr vert="horz" lIns="91440" tIns="45720" rIns="91440" bIns="45720" rtlCol="0" anchor="ctr" anchorCtr="0">
            <a:normAutofit/>
          </a:bodyPr>
          <a:lstStyle/>
          <a:p>
            <a:pPr eaLnBrk="0" fontAlgn="base" hangingPunct="0">
              <a:spcAft>
                <a:spcPct val="0"/>
              </a:spcAft>
            </a:pPr>
            <a:r>
              <a:rPr lang="nl-NL" dirty="0" smtClean="0"/>
              <a:t>STATION - </a:t>
            </a:r>
            <a:r>
              <a:rPr lang="nl-NL" dirty="0"/>
              <a:t>ABCD</a:t>
            </a:r>
            <a:endParaRPr lang="en-GB" dirty="0"/>
          </a:p>
        </p:txBody>
      </p:sp>
      <p:sp>
        <p:nvSpPr>
          <p:cNvPr id="25" name="Title 1"/>
          <p:cNvSpPr txBox="1">
            <a:spLocks/>
          </p:cNvSpPr>
          <p:nvPr/>
        </p:nvSpPr>
        <p:spPr>
          <a:xfrm>
            <a:off x="250826" y="1"/>
            <a:ext cx="8642351" cy="728699"/>
          </a:xfrm>
          <a:prstGeom prst="rect">
            <a:avLst/>
          </a:prstGeom>
        </p:spPr>
        <p:txBody>
          <a:bodyPr vert="horz" lIns="91440" tIns="45720" rIns="91440" bIns="45720" rtlCol="0" anchor="ctr">
            <a:normAutofit/>
          </a:bodyPr>
          <a:lstStyle/>
          <a:p>
            <a:pPr>
              <a:defRPr/>
            </a:pPr>
            <a:endParaRPr lang="nl-NL" sz="2000" dirty="0">
              <a:solidFill>
                <a:srgbClr val="002060"/>
              </a:solidFill>
              <a:latin typeface="Calibri" pitchFamily="34" charset="0"/>
            </a:endParaRPr>
          </a:p>
        </p:txBody>
      </p:sp>
      <p:graphicFrame>
        <p:nvGraphicFramePr>
          <p:cNvPr id="23" name="Group 66"/>
          <p:cNvGraphicFramePr>
            <a:graphicFrameLocks noGrp="1"/>
          </p:cNvGraphicFramePr>
          <p:nvPr>
            <p:custDataLst>
              <p:tags r:id="rId1"/>
            </p:custDataLst>
            <p:extLst/>
          </p:nvPr>
        </p:nvGraphicFramePr>
        <p:xfrm>
          <a:off x="71500" y="944723"/>
          <a:ext cx="9001000" cy="5040560"/>
        </p:xfrm>
        <a:graphic>
          <a:graphicData uri="http://schemas.openxmlformats.org/drawingml/2006/table">
            <a:tbl>
              <a:tblPr/>
              <a:tblGrid>
                <a:gridCol w="1382798">
                  <a:extLst>
                    <a:ext uri="{9D8B030D-6E8A-4147-A177-3AD203B41FA5}">
                      <a16:colId xmlns:a16="http://schemas.microsoft.com/office/drawing/2014/main" xmlns="" val="20000"/>
                    </a:ext>
                  </a:extLst>
                </a:gridCol>
                <a:gridCol w="2495090">
                  <a:extLst>
                    <a:ext uri="{9D8B030D-6E8A-4147-A177-3AD203B41FA5}">
                      <a16:colId xmlns:a16="http://schemas.microsoft.com/office/drawing/2014/main" xmlns="" val="20001"/>
                    </a:ext>
                  </a:extLst>
                </a:gridCol>
                <a:gridCol w="622612">
                  <a:extLst>
                    <a:ext uri="{9D8B030D-6E8A-4147-A177-3AD203B41FA5}">
                      <a16:colId xmlns:a16="http://schemas.microsoft.com/office/drawing/2014/main" xmlns="" val="20002"/>
                    </a:ext>
                  </a:extLst>
                </a:gridCol>
                <a:gridCol w="4500500">
                  <a:extLst>
                    <a:ext uri="{9D8B030D-6E8A-4147-A177-3AD203B41FA5}">
                      <a16:colId xmlns:a16="http://schemas.microsoft.com/office/drawing/2014/main" xmlns="" val="20003"/>
                    </a:ext>
                  </a:extLst>
                </a:gridCol>
              </a:tblGrid>
              <a:tr h="342623">
                <a:tc>
                  <a:txBody>
                    <a:bodyPr/>
                    <a:lstStyle/>
                    <a:p>
                      <a:pPr marL="0" marR="0" lvl="0" indent="0" algn="ctr" defTabSz="914400" rtl="0" eaLnBrk="0" fontAlgn="base" latinLnBrk="0" hangingPunct="0">
                        <a:lnSpc>
                          <a:spcPct val="90000"/>
                        </a:lnSpc>
                        <a:spcBef>
                          <a:spcPts val="0"/>
                        </a:spcBef>
                        <a:spcAft>
                          <a:spcPct val="0"/>
                        </a:spcAft>
                        <a:buClr>
                          <a:schemeClr val="bg1"/>
                        </a:buClr>
                        <a:buSzTx/>
                        <a:buFontTx/>
                        <a:buNone/>
                        <a:tabLst/>
                      </a:pPr>
                      <a:r>
                        <a:rPr kumimoji="0" lang="nl-NL" sz="1100" b="1" i="0" u="none" strike="noStrike" cap="none" normalizeH="0" baseline="0" dirty="0">
                          <a:ln>
                            <a:noFill/>
                          </a:ln>
                          <a:solidFill>
                            <a:schemeClr val="bg1"/>
                          </a:solidFill>
                          <a:effectLst/>
                          <a:latin typeface="Arial" panose="020B0604020202020204" pitchFamily="34" charset="0"/>
                          <a:ea typeface="ＭＳ Ｐゴシック"/>
                          <a:cs typeface="Arial" panose="020B0604020202020204" pitchFamily="34" charset="0"/>
                        </a:rPr>
                        <a:t>Status Stream</a:t>
                      </a:r>
                    </a:p>
                  </a:txBody>
                  <a:tcPr marL="99060" marR="9906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r" defTabSz="914400" rtl="0" eaLnBrk="0" fontAlgn="base" latinLnBrk="0" hangingPunct="0">
                        <a:lnSpc>
                          <a:spcPct val="90000"/>
                        </a:lnSpc>
                        <a:spcBef>
                          <a:spcPct val="100000"/>
                        </a:spcBef>
                        <a:spcAft>
                          <a:spcPct val="0"/>
                        </a:spcAft>
                        <a:buClr>
                          <a:schemeClr val="bg1"/>
                        </a:buClr>
                        <a:buSzTx/>
                        <a:buFontTx/>
                        <a:buNone/>
                        <a:tabLst/>
                      </a:pPr>
                      <a:r>
                        <a:rPr kumimoji="0" lang="nl-NL" sz="1100" b="0" i="0" u="none" strike="noStrike" cap="none" normalizeH="0" baseline="0" dirty="0">
                          <a:ln>
                            <a:noFill/>
                          </a:ln>
                          <a:solidFill>
                            <a:srgbClr val="000000"/>
                          </a:solidFill>
                          <a:effectLst/>
                          <a:latin typeface="Arial" panose="020B0604020202020204" pitchFamily="34" charset="0"/>
                          <a:ea typeface="ＭＳ Ｐゴシック"/>
                          <a:cs typeface="Arial" panose="020B0604020202020204" pitchFamily="34" charset="0"/>
                        </a:rPr>
                        <a:t>Overall </a:t>
                      </a:r>
                      <a:r>
                        <a:rPr kumimoji="0" lang="nl-NL" sz="1100" b="0" i="0" u="none" strike="noStrike" cap="none" normalizeH="0" baseline="0" dirty="0" err="1">
                          <a:ln>
                            <a:noFill/>
                          </a:ln>
                          <a:solidFill>
                            <a:srgbClr val="000000"/>
                          </a:solidFill>
                          <a:effectLst/>
                          <a:latin typeface="Arial" panose="020B0604020202020204" pitchFamily="34" charset="0"/>
                          <a:ea typeface="ＭＳ Ｐゴシック"/>
                          <a:cs typeface="Arial" panose="020B0604020202020204" pitchFamily="34" charset="0"/>
                        </a:rPr>
                        <a:t>process</a:t>
                      </a:r>
                      <a:r>
                        <a:rPr kumimoji="0" lang="nl-NL" sz="1100" b="0" i="0" u="none" strike="noStrike" cap="none" normalizeH="0" baseline="0" dirty="0">
                          <a:ln>
                            <a:noFill/>
                          </a:ln>
                          <a:solidFill>
                            <a:srgbClr val="000000"/>
                          </a:solidFill>
                          <a:effectLst/>
                          <a:latin typeface="Arial" panose="020B0604020202020204" pitchFamily="34" charset="0"/>
                          <a:ea typeface="ＭＳ Ｐゴシック"/>
                          <a:cs typeface="Arial" panose="020B0604020202020204" pitchFamily="34" charset="0"/>
                        </a:rPr>
                        <a:t>:*</a:t>
                      </a:r>
                    </a:p>
                  </a:txBody>
                  <a:tcPr marL="99060" marR="9906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dirty="0">
                        <a:ln>
                          <a:noFill/>
                        </a:ln>
                        <a:solidFill>
                          <a:srgbClr val="E2771E"/>
                        </a:solidFill>
                        <a:effectLst/>
                        <a:latin typeface="Arial" panose="020B0604020202020204" pitchFamily="34" charset="0"/>
                        <a:ea typeface="ＭＳ Ｐゴシック"/>
                        <a:cs typeface="Arial" panose="020B0604020202020204" pitchFamily="34" charset="0"/>
                      </a:endParaRPr>
                    </a:p>
                  </a:txBody>
                  <a:tcPr marL="99060" marR="9906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cell3D prstMaterial="dkEdge">
                      <a:bevel prst="relaxedInset"/>
                      <a:lightRig rig="flood" dir="t"/>
                    </a:cell3D>
                    <a:solidFill>
                      <a:srgbClr val="33CC3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nl-NL" sz="1100" b="0" i="0" u="none" strike="noStrike" cap="none" normalizeH="0" baseline="0" dirty="0">
                        <a:ln>
                          <a:noFill/>
                        </a:ln>
                        <a:solidFill>
                          <a:srgbClr val="000000"/>
                        </a:solidFill>
                        <a:effectLst/>
                        <a:latin typeface="Arial" panose="020B0604020202020204" pitchFamily="34" charset="0"/>
                        <a:ea typeface="ＭＳ Ｐゴシック"/>
                        <a:cs typeface="Arial" panose="020B0604020202020204" pitchFamily="34" charset="0"/>
                      </a:endParaRPr>
                    </a:p>
                  </a:txBody>
                  <a:tcPr marL="99060" marR="9906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xmlns="" val="10000"/>
                  </a:ext>
                </a:extLst>
              </a:tr>
              <a:tr h="247622">
                <a:tc gridSpan="3">
                  <a:txBody>
                    <a:bodyPr/>
                    <a:lstStyle/>
                    <a:p>
                      <a:pPr marL="0" marR="0" lvl="0" indent="0" algn="ctr" defTabSz="914400" rtl="0" eaLnBrk="0" fontAlgn="base" latinLnBrk="0" hangingPunct="0">
                        <a:lnSpc>
                          <a:spcPct val="90000"/>
                        </a:lnSpc>
                        <a:spcBef>
                          <a:spcPct val="100000"/>
                        </a:spcBef>
                        <a:spcAft>
                          <a:spcPct val="0"/>
                        </a:spcAft>
                        <a:buClr>
                          <a:schemeClr val="bg1"/>
                        </a:buClr>
                        <a:buSzTx/>
                        <a:buFontTx/>
                        <a:buNone/>
                        <a:tabLst/>
                      </a:pPr>
                      <a:r>
                        <a:rPr kumimoji="0" lang="en-GB" sz="1100" b="1" i="0" u="none" strike="noStrike" cap="none" normalizeH="0" baseline="0" noProof="0" dirty="0">
                          <a:ln>
                            <a:noFill/>
                          </a:ln>
                          <a:solidFill>
                            <a:schemeClr val="bg1"/>
                          </a:solidFill>
                          <a:effectLst/>
                          <a:latin typeface="Arial" panose="020B0604020202020204" pitchFamily="34" charset="0"/>
                          <a:ea typeface="ＭＳ Ｐゴシック"/>
                          <a:cs typeface="Arial" panose="020B0604020202020204" pitchFamily="34" charset="0"/>
                        </a:rPr>
                        <a:t>Achievements</a:t>
                      </a:r>
                    </a:p>
                  </a:txBody>
                  <a:tcPr marL="99060" marR="9906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c>
                  <a:txBody>
                    <a:bodyPr/>
                    <a:lstStyle/>
                    <a:p>
                      <a:pPr marL="0" marR="0" lvl="0" indent="0" algn="ctr" defTabSz="914400" rtl="0" eaLnBrk="0" fontAlgn="base" latinLnBrk="0" hangingPunct="0">
                        <a:lnSpc>
                          <a:spcPct val="90000"/>
                        </a:lnSpc>
                        <a:spcBef>
                          <a:spcPct val="100000"/>
                        </a:spcBef>
                        <a:spcAft>
                          <a:spcPct val="0"/>
                        </a:spcAft>
                        <a:buClr>
                          <a:schemeClr val="bg1"/>
                        </a:buClr>
                        <a:buSzTx/>
                        <a:buFontTx/>
                        <a:buNone/>
                        <a:tabLst/>
                      </a:pPr>
                      <a:r>
                        <a:rPr kumimoji="0" lang="en-GB" sz="1100" b="1" i="0" u="none" strike="noStrike" cap="none" normalizeH="0" baseline="0" noProof="0" dirty="0">
                          <a:ln>
                            <a:noFill/>
                          </a:ln>
                          <a:solidFill>
                            <a:schemeClr val="bg1"/>
                          </a:solidFill>
                          <a:effectLst/>
                          <a:latin typeface="Arial" panose="020B0604020202020204" pitchFamily="34" charset="0"/>
                          <a:ea typeface="ＭＳ Ｐゴシック"/>
                          <a:cs typeface="Arial" panose="020B0604020202020204" pitchFamily="34" charset="0"/>
                        </a:rPr>
                        <a:t>Benefits</a:t>
                      </a:r>
                    </a:p>
                  </a:txBody>
                  <a:tcPr marL="99060" marR="9906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2353148">
                <a:tc gridSpan="3">
                  <a:txBody>
                    <a:bodyPr/>
                    <a:lstStyle/>
                    <a:p>
                      <a:pPr marL="0" marR="0" lvl="0" indent="0" algn="l" defTabSz="914400" rtl="0" eaLnBrk="0" fontAlgn="base" latinLnBrk="0" hangingPunct="0">
                        <a:lnSpc>
                          <a:spcPct val="100000"/>
                        </a:lnSpc>
                        <a:spcBef>
                          <a:spcPts val="300"/>
                        </a:spcBef>
                        <a:spcAft>
                          <a:spcPct val="0"/>
                        </a:spcAft>
                        <a:buClr>
                          <a:schemeClr val="tx1"/>
                        </a:buClr>
                        <a:buSzPct val="75000"/>
                        <a:buFont typeface="Wingdings" pitchFamily="2" charset="2"/>
                        <a:buNone/>
                        <a:tabLst/>
                        <a:defRPr/>
                      </a:pPr>
                      <a:endParaRPr kumimoji="0" lang="nl-NL" sz="900" b="1" i="0" u="none" strike="noStrike" kern="1200" cap="none" normalizeH="0" baseline="0" dirty="0">
                        <a:ln>
                          <a:noFill/>
                        </a:ln>
                        <a:solidFill>
                          <a:schemeClr val="tx1"/>
                        </a:solidFill>
                        <a:effectLst/>
                        <a:latin typeface="Arial" panose="020B0604020202020204" pitchFamily="34" charset="0"/>
                        <a:ea typeface="ＭＳ Ｐゴシック"/>
                        <a:cs typeface="Arial" panose="020B0604020202020204" pitchFamily="34" charset="0"/>
                        <a:sym typeface="Wingdings" pitchFamily="2" charset="2"/>
                      </a:endParaRPr>
                    </a:p>
                  </a:txBody>
                  <a:tcPr marL="99060" marR="9906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a:txBody>
                    <a:bodyPr/>
                    <a:lstStyle/>
                    <a:p>
                      <a:pPr marL="171450" marR="0" lvl="0" indent="-171450" algn="l" defTabSz="914400" rtl="0" eaLnBrk="0" fontAlgn="base" latinLnBrk="0" hangingPunct="0">
                        <a:lnSpc>
                          <a:spcPct val="100000"/>
                        </a:lnSpc>
                        <a:spcBef>
                          <a:spcPts val="300"/>
                        </a:spcBef>
                        <a:spcAft>
                          <a:spcPct val="0"/>
                        </a:spcAft>
                        <a:buClr>
                          <a:schemeClr val="tx1"/>
                        </a:buClr>
                        <a:buSzPct val="75000"/>
                        <a:buFont typeface="Wingdings" pitchFamily="2" charset="2"/>
                        <a:buChar char="§"/>
                        <a:tabLst/>
                        <a:defRPr/>
                      </a:pPr>
                      <a:endParaRPr kumimoji="0" lang="nl-NL" sz="1050" b="0" i="0" u="none" strike="noStrike" kern="1200" cap="none" normalizeH="0" baseline="0" dirty="0">
                        <a:ln>
                          <a:noFill/>
                        </a:ln>
                        <a:solidFill>
                          <a:schemeClr val="tx1"/>
                        </a:solidFill>
                        <a:effectLst/>
                        <a:latin typeface="Arial" panose="020B0604020202020204" pitchFamily="34" charset="0"/>
                        <a:ea typeface="ＭＳ Ｐゴシック"/>
                        <a:cs typeface="Arial" panose="020B0604020202020204" pitchFamily="34" charset="0"/>
                        <a:sym typeface="Wingdings" pitchFamily="2" charset="2"/>
                      </a:endParaRPr>
                    </a:p>
                  </a:txBody>
                  <a:tcPr marL="99060" marR="9906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7622">
                <a:tc gridSpan="3">
                  <a:txBody>
                    <a:bodyPr/>
                    <a:lstStyle/>
                    <a:p>
                      <a:pPr marL="0" marR="0" lvl="0" indent="0" algn="ctr" defTabSz="914400" rtl="0" eaLnBrk="0" fontAlgn="base" latinLnBrk="0" hangingPunct="0">
                        <a:lnSpc>
                          <a:spcPct val="90000"/>
                        </a:lnSpc>
                        <a:spcBef>
                          <a:spcPct val="100000"/>
                        </a:spcBef>
                        <a:spcAft>
                          <a:spcPct val="0"/>
                        </a:spcAft>
                        <a:buClr>
                          <a:schemeClr val="bg1"/>
                        </a:buClr>
                        <a:buSzTx/>
                        <a:buFontTx/>
                        <a:buNone/>
                        <a:tabLst/>
                      </a:pPr>
                      <a:r>
                        <a:rPr kumimoji="0" lang="en-GB" sz="1050" b="1" i="0" u="none" strike="noStrike" kern="1200" cap="none" normalizeH="0" baseline="0" noProof="0" dirty="0">
                          <a:ln>
                            <a:noFill/>
                          </a:ln>
                          <a:solidFill>
                            <a:schemeClr val="bg1"/>
                          </a:solidFill>
                          <a:effectLst/>
                          <a:latin typeface="Arial" panose="020B0604020202020204" pitchFamily="34" charset="0"/>
                          <a:ea typeface="ＭＳ Ｐゴシック"/>
                          <a:cs typeface="Arial" panose="020B0604020202020204" pitchFamily="34" charset="0"/>
                        </a:rPr>
                        <a:t>Concerns</a:t>
                      </a:r>
                    </a:p>
                  </a:txBody>
                  <a:tcPr marL="99060" marR="9906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c>
                  <a:txBody>
                    <a:bodyPr/>
                    <a:lstStyle/>
                    <a:p>
                      <a:pPr marL="0" marR="0" lvl="0" indent="0" algn="ctr" defTabSz="914400" rtl="0" eaLnBrk="0" fontAlgn="base" latinLnBrk="0" hangingPunct="0">
                        <a:lnSpc>
                          <a:spcPct val="90000"/>
                        </a:lnSpc>
                        <a:spcBef>
                          <a:spcPct val="100000"/>
                        </a:spcBef>
                        <a:spcAft>
                          <a:spcPct val="0"/>
                        </a:spcAft>
                        <a:buClr>
                          <a:schemeClr val="bg1"/>
                        </a:buClr>
                        <a:buSzTx/>
                        <a:buFontTx/>
                        <a:buNone/>
                        <a:tabLst/>
                      </a:pPr>
                      <a:r>
                        <a:rPr kumimoji="0" lang="en-GB" sz="1100" b="1" i="0" u="none" strike="noStrike" kern="1200" cap="none" normalizeH="0" baseline="0" noProof="0" dirty="0">
                          <a:ln>
                            <a:noFill/>
                          </a:ln>
                          <a:solidFill>
                            <a:schemeClr val="bg1"/>
                          </a:solidFill>
                          <a:effectLst/>
                          <a:latin typeface="Arial" panose="020B0604020202020204" pitchFamily="34" charset="0"/>
                          <a:ea typeface="ＭＳ Ｐゴシック"/>
                          <a:cs typeface="Arial" panose="020B0604020202020204" pitchFamily="34" charset="0"/>
                        </a:rPr>
                        <a:t>Do next</a:t>
                      </a:r>
                    </a:p>
                  </a:txBody>
                  <a:tcPr marL="99060" marR="9906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1849545">
                <a:tc gridSpan="3">
                  <a:txBody>
                    <a:bodyPr/>
                    <a:lstStyle/>
                    <a:p>
                      <a:pPr marL="0" marR="0" lvl="0" indent="0" algn="l" defTabSz="914400" rtl="0" eaLnBrk="0" fontAlgn="base" latinLnBrk="0" hangingPunct="0">
                        <a:lnSpc>
                          <a:spcPct val="100000"/>
                        </a:lnSpc>
                        <a:spcBef>
                          <a:spcPts val="300"/>
                        </a:spcBef>
                        <a:spcAft>
                          <a:spcPct val="0"/>
                        </a:spcAft>
                        <a:buClr>
                          <a:schemeClr val="tx1"/>
                        </a:buClr>
                        <a:buSzPct val="75000"/>
                        <a:buFont typeface="Arial" panose="020B0604020202020204" pitchFamily="34" charset="0"/>
                        <a:buNone/>
                        <a:tabLst>
                          <a:tab pos="720725" algn="l"/>
                        </a:tabLst>
                        <a:defRPr/>
                      </a:pPr>
                      <a:endParaRPr kumimoji="0" lang="nl-NL" sz="900" b="1" i="0" u="none" strike="noStrike" kern="1200" cap="none" normalizeH="0" baseline="0" dirty="0">
                        <a:ln>
                          <a:noFill/>
                        </a:ln>
                        <a:solidFill>
                          <a:schemeClr val="tx1"/>
                        </a:solidFill>
                        <a:effectLst/>
                        <a:latin typeface="Arial" panose="020B0604020202020204" pitchFamily="34" charset="0"/>
                        <a:ea typeface="ＭＳ Ｐゴシック"/>
                        <a:cs typeface="Arial" panose="020B0604020202020204" pitchFamily="34" charset="0"/>
                        <a:sym typeface="Wingdings" pitchFamily="2" charset="2"/>
                      </a:endParaRPr>
                    </a:p>
                    <a:p>
                      <a:pPr marL="0" marR="0" lvl="0" indent="0" algn="l" defTabSz="914400" rtl="0" eaLnBrk="0" fontAlgn="base" latinLnBrk="0" hangingPunct="0">
                        <a:lnSpc>
                          <a:spcPct val="100000"/>
                        </a:lnSpc>
                        <a:spcBef>
                          <a:spcPts val="300"/>
                        </a:spcBef>
                        <a:spcAft>
                          <a:spcPct val="0"/>
                        </a:spcAft>
                        <a:buClr>
                          <a:schemeClr val="tx1"/>
                        </a:buClr>
                        <a:buSzPct val="75000"/>
                        <a:buFont typeface="Arial" panose="020B0604020202020204" pitchFamily="34" charset="0"/>
                        <a:buNone/>
                        <a:tabLst>
                          <a:tab pos="720725" algn="l"/>
                        </a:tabLst>
                        <a:defRPr/>
                      </a:pPr>
                      <a:endParaRPr kumimoji="0" lang="nl-NL" sz="900" b="1" i="0" u="none" strike="noStrike" kern="1200" cap="none" normalizeH="0" baseline="0" dirty="0">
                        <a:ln>
                          <a:noFill/>
                        </a:ln>
                        <a:solidFill>
                          <a:schemeClr val="tx1"/>
                        </a:solidFill>
                        <a:effectLst/>
                        <a:latin typeface="Arial" panose="020B0604020202020204" pitchFamily="34" charset="0"/>
                        <a:ea typeface="ＭＳ Ｐゴシック"/>
                        <a:cs typeface="Arial" panose="020B0604020202020204" pitchFamily="34" charset="0"/>
                        <a:sym typeface="Wingdings" pitchFamily="2" charset="2"/>
                      </a:endParaRPr>
                    </a:p>
                    <a:p>
                      <a:pPr marL="0" marR="0" lvl="0" indent="0" algn="l" defTabSz="914400" rtl="0" eaLnBrk="0" fontAlgn="base" latinLnBrk="0" hangingPunct="0">
                        <a:lnSpc>
                          <a:spcPct val="100000"/>
                        </a:lnSpc>
                        <a:spcBef>
                          <a:spcPts val="300"/>
                        </a:spcBef>
                        <a:spcAft>
                          <a:spcPct val="0"/>
                        </a:spcAft>
                        <a:buClr>
                          <a:schemeClr val="tx1"/>
                        </a:buClr>
                        <a:buSzPct val="75000"/>
                        <a:buFont typeface="Arial" panose="020B0604020202020204" pitchFamily="34" charset="0"/>
                        <a:buNone/>
                        <a:tabLst>
                          <a:tab pos="720725" algn="l"/>
                        </a:tabLst>
                        <a:defRPr/>
                      </a:pPr>
                      <a:endParaRPr kumimoji="0" lang="nl-NL" sz="900" b="1" i="0" u="none" strike="noStrike" kern="1200" cap="none" normalizeH="0" baseline="0" dirty="0">
                        <a:ln>
                          <a:noFill/>
                        </a:ln>
                        <a:solidFill>
                          <a:schemeClr val="tx1"/>
                        </a:solidFill>
                        <a:effectLst/>
                        <a:latin typeface="Arial" panose="020B0604020202020204" pitchFamily="34" charset="0"/>
                        <a:ea typeface="ＭＳ Ｐゴシック"/>
                        <a:cs typeface="Arial" panose="020B0604020202020204" pitchFamily="34" charset="0"/>
                        <a:sym typeface="Wingdings" pitchFamily="2" charset="2"/>
                      </a:endParaRPr>
                    </a:p>
                  </a:txBody>
                  <a:tcPr marL="99060" marR="9906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a:txBody>
                    <a:bodyPr/>
                    <a:lstStyle/>
                    <a:p>
                      <a:pPr marL="171450" marR="0" lvl="0" indent="-171450" algn="l" defTabSz="914400" rtl="0" eaLnBrk="0" fontAlgn="base" latinLnBrk="0" hangingPunct="0">
                        <a:lnSpc>
                          <a:spcPct val="100000"/>
                        </a:lnSpc>
                        <a:spcBef>
                          <a:spcPts val="300"/>
                        </a:spcBef>
                        <a:spcAft>
                          <a:spcPct val="0"/>
                        </a:spcAft>
                        <a:buClr>
                          <a:schemeClr val="tx1"/>
                        </a:buClr>
                        <a:buSzPct val="75000"/>
                        <a:buFont typeface="Wingdings" pitchFamily="2" charset="2"/>
                        <a:buChar char="§"/>
                        <a:tabLst/>
                        <a:defRPr/>
                      </a:pPr>
                      <a:endParaRPr kumimoji="0" lang="nl-NL" sz="1050" b="0" i="0" u="none" strike="noStrike" kern="1200" cap="none" normalizeH="0" baseline="0" dirty="0">
                        <a:ln>
                          <a:noFill/>
                        </a:ln>
                        <a:solidFill>
                          <a:schemeClr val="tx1"/>
                        </a:solidFill>
                        <a:effectLst/>
                        <a:latin typeface="Arial" panose="020B0604020202020204" pitchFamily="34" charset="0"/>
                        <a:ea typeface="ＭＳ Ｐゴシック"/>
                        <a:cs typeface="Arial" panose="020B0604020202020204" pitchFamily="34" charset="0"/>
                        <a:sym typeface="Wingdings" pitchFamily="2" charset="2"/>
                      </a:endParaRPr>
                    </a:p>
                  </a:txBody>
                  <a:tcPr marL="99060" marR="9906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11" name="Shape 102"/>
          <p:cNvGraphicFramePr/>
          <p:nvPr>
            <p:extLst>
              <p:ext uri="{D42A27DB-BD31-4B8C-83A1-F6EECF244321}">
                <p14:modId xmlns:p14="http://schemas.microsoft.com/office/powerpoint/2010/main" val="4245971947"/>
              </p:ext>
            </p:extLst>
          </p:nvPr>
        </p:nvGraphicFramePr>
        <p:xfrm>
          <a:off x="154391" y="1592796"/>
          <a:ext cx="4320000" cy="2232248"/>
        </p:xfrm>
        <a:graphic>
          <a:graphicData uri="http://schemas.openxmlformats.org/drawingml/2006/table">
            <a:tbl>
              <a:tblPr firstRow="1" bandRow="1">
                <a:noFill/>
              </a:tblPr>
              <a:tblGrid>
                <a:gridCol w="4320000"/>
              </a:tblGrid>
              <a:tr h="2232248">
                <a:tc>
                  <a:txBody>
                    <a:bodyPr/>
                    <a:lstStyle/>
                    <a:p>
                      <a:pPr marL="0" marR="0" lvl="0" indent="0" algn="l" rtl="0">
                        <a:spcBef>
                          <a:spcPts val="0"/>
                        </a:spcBef>
                        <a:buSzPct val="25000"/>
                        <a:buNone/>
                      </a:pPr>
                      <a:endParaRPr lang="nl" sz="900" b="1" kern="1200" baseline="0" dirty="0">
                        <a:solidFill>
                          <a:schemeClr val="tx1"/>
                        </a:solidFill>
                        <a:latin typeface="Arial" panose="020B0604020202020204" pitchFamily="34" charset="0"/>
                        <a:ea typeface="+mn-ea"/>
                        <a:cs typeface="Arial" panose="020B0604020202020204" pitchFamily="34" charset="0"/>
                        <a:sym typeface="Calibri"/>
                      </a:endParaRPr>
                    </a:p>
                  </a:txBody>
                  <a:tcPr marL="91451" marR="91451" marT="34300" marB="343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CF8FD"/>
                    </a:solidFill>
                  </a:tcPr>
                </a:tc>
              </a:tr>
            </a:tbl>
          </a:graphicData>
        </a:graphic>
      </p:graphicFrame>
      <p:graphicFrame>
        <p:nvGraphicFramePr>
          <p:cNvPr id="12" name="Shape 102"/>
          <p:cNvGraphicFramePr/>
          <p:nvPr>
            <p:extLst>
              <p:ext uri="{D42A27DB-BD31-4B8C-83A1-F6EECF244321}">
                <p14:modId xmlns:p14="http://schemas.microsoft.com/office/powerpoint/2010/main" val="1629760703"/>
              </p:ext>
            </p:extLst>
          </p:nvPr>
        </p:nvGraphicFramePr>
        <p:xfrm>
          <a:off x="154391" y="4204133"/>
          <a:ext cx="4320000" cy="1692000"/>
        </p:xfrm>
        <a:graphic>
          <a:graphicData uri="http://schemas.openxmlformats.org/drawingml/2006/table">
            <a:tbl>
              <a:tblPr firstRow="1" bandRow="1">
                <a:noFill/>
              </a:tblPr>
              <a:tblGrid>
                <a:gridCol w="4320000"/>
              </a:tblGrid>
              <a:tr h="1692000">
                <a:tc>
                  <a:txBody>
                    <a:bodyPr/>
                    <a:lstStyle/>
                    <a:p>
                      <a:pPr marL="0" marR="0" lvl="0" indent="0" algn="l" rtl="0">
                        <a:spcBef>
                          <a:spcPts val="0"/>
                        </a:spcBef>
                        <a:buSzPct val="25000"/>
                        <a:buNone/>
                      </a:pPr>
                      <a:endParaRPr lang="nl" sz="900" b="1" kern="1200" baseline="0" dirty="0">
                        <a:solidFill>
                          <a:schemeClr val="tx1"/>
                        </a:solidFill>
                        <a:latin typeface="Arial" panose="020B0604020202020204" pitchFamily="34" charset="0"/>
                        <a:ea typeface="+mn-ea"/>
                        <a:cs typeface="Arial" panose="020B0604020202020204" pitchFamily="34" charset="0"/>
                        <a:sym typeface="Calibri"/>
                      </a:endParaRPr>
                    </a:p>
                  </a:txBody>
                  <a:tcPr marL="91451" marR="91451" marT="34300" marB="343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CF8FD"/>
                    </a:solidFill>
                  </a:tcPr>
                </a:tc>
              </a:tr>
            </a:tbl>
          </a:graphicData>
        </a:graphic>
      </p:graphicFrame>
      <p:graphicFrame>
        <p:nvGraphicFramePr>
          <p:cNvPr id="13" name="Shape 102"/>
          <p:cNvGraphicFramePr/>
          <p:nvPr>
            <p:extLst>
              <p:ext uri="{D42A27DB-BD31-4B8C-83A1-F6EECF244321}">
                <p14:modId xmlns:p14="http://schemas.microsoft.com/office/powerpoint/2010/main" val="2915210101"/>
              </p:ext>
            </p:extLst>
          </p:nvPr>
        </p:nvGraphicFramePr>
        <p:xfrm>
          <a:off x="4663586" y="4204133"/>
          <a:ext cx="4320000" cy="1692000"/>
        </p:xfrm>
        <a:graphic>
          <a:graphicData uri="http://schemas.openxmlformats.org/drawingml/2006/table">
            <a:tbl>
              <a:tblPr firstRow="1" bandRow="1">
                <a:noFill/>
              </a:tblPr>
              <a:tblGrid>
                <a:gridCol w="4320000"/>
              </a:tblGrid>
              <a:tr h="1692000">
                <a:tc>
                  <a:txBody>
                    <a:bodyPr/>
                    <a:lstStyle/>
                    <a:p>
                      <a:pPr marL="0" marR="0" lvl="0" indent="0" algn="l" rtl="0">
                        <a:spcBef>
                          <a:spcPts val="0"/>
                        </a:spcBef>
                        <a:buSzPct val="25000"/>
                        <a:buNone/>
                      </a:pPr>
                      <a:endParaRPr lang="nl" sz="900" b="1" kern="1200" baseline="0" dirty="0">
                        <a:solidFill>
                          <a:schemeClr val="tx1"/>
                        </a:solidFill>
                        <a:latin typeface="Arial" panose="020B0604020202020204" pitchFamily="34" charset="0"/>
                        <a:ea typeface="+mn-ea"/>
                        <a:cs typeface="Arial" panose="020B0604020202020204" pitchFamily="34" charset="0"/>
                        <a:sym typeface="Calibri"/>
                      </a:endParaRPr>
                    </a:p>
                  </a:txBody>
                  <a:tcPr marL="91451" marR="91451" marT="34300" marB="343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CF8FD"/>
                    </a:solidFill>
                  </a:tcPr>
                </a:tc>
              </a:tr>
            </a:tbl>
          </a:graphicData>
        </a:graphic>
      </p:graphicFrame>
      <p:graphicFrame>
        <p:nvGraphicFramePr>
          <p:cNvPr id="14" name="Shape 102"/>
          <p:cNvGraphicFramePr/>
          <p:nvPr>
            <p:extLst>
              <p:ext uri="{D42A27DB-BD31-4B8C-83A1-F6EECF244321}">
                <p14:modId xmlns:p14="http://schemas.microsoft.com/office/powerpoint/2010/main" val="565759311"/>
              </p:ext>
            </p:extLst>
          </p:nvPr>
        </p:nvGraphicFramePr>
        <p:xfrm>
          <a:off x="4663586" y="1592920"/>
          <a:ext cx="4320000" cy="2232000"/>
        </p:xfrm>
        <a:graphic>
          <a:graphicData uri="http://schemas.openxmlformats.org/drawingml/2006/table">
            <a:tbl>
              <a:tblPr firstRow="1" bandRow="1">
                <a:noFill/>
              </a:tblPr>
              <a:tblGrid>
                <a:gridCol w="4320000"/>
              </a:tblGrid>
              <a:tr h="2232000">
                <a:tc>
                  <a:txBody>
                    <a:bodyPr/>
                    <a:lstStyle/>
                    <a:p>
                      <a:pPr marL="0" marR="0" lvl="0" indent="0" algn="l" rtl="0">
                        <a:spcBef>
                          <a:spcPts val="0"/>
                        </a:spcBef>
                        <a:buSzPct val="25000"/>
                        <a:buNone/>
                      </a:pPr>
                      <a:endParaRPr lang="nl" sz="900" b="1" kern="1200" baseline="0" dirty="0">
                        <a:solidFill>
                          <a:schemeClr val="tx1"/>
                        </a:solidFill>
                        <a:latin typeface="Arial" panose="020B0604020202020204" pitchFamily="34" charset="0"/>
                        <a:ea typeface="+mn-ea"/>
                        <a:cs typeface="Arial" panose="020B0604020202020204" pitchFamily="34" charset="0"/>
                        <a:sym typeface="Calibri"/>
                      </a:endParaRPr>
                    </a:p>
                  </a:txBody>
                  <a:tcPr marL="91451" marR="91451" marT="34300" marB="343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CF8FD"/>
                    </a:solidFill>
                  </a:tcPr>
                </a:tc>
              </a:tr>
            </a:tbl>
          </a:graphicData>
        </a:graphic>
      </p:graphicFrame>
    </p:spTree>
    <p:extLst>
      <p:ext uri="{BB962C8B-B14F-4D97-AF65-F5344CB8AC3E}">
        <p14:creationId xmlns:p14="http://schemas.microsoft.com/office/powerpoint/2010/main" val="21440940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1477" dirty="0"/>
              <a:t>GHA Go-Live Visit</a:t>
            </a:r>
            <a:br>
              <a:rPr lang="en-GB" sz="1477" dirty="0"/>
            </a:br>
            <a:r>
              <a:rPr lang="en-GB" sz="1477" b="0" dirty="0"/>
              <a:t>Daily report (1)</a:t>
            </a:r>
          </a:p>
        </p:txBody>
      </p:sp>
      <p:sp>
        <p:nvSpPr>
          <p:cNvPr id="29" name="Rectangle 6"/>
          <p:cNvSpPr>
            <a:spLocks noChangeArrowheads="1"/>
          </p:cNvSpPr>
          <p:nvPr/>
        </p:nvSpPr>
        <p:spPr bwMode="auto">
          <a:xfrm>
            <a:off x="240323" y="1302261"/>
            <a:ext cx="2746008" cy="465295"/>
          </a:xfrm>
          <a:prstGeom prst="rect">
            <a:avLst/>
          </a:prstGeom>
          <a:solidFill>
            <a:srgbClr val="00ACE9"/>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Late-Shows</a:t>
            </a:r>
          </a:p>
        </p:txBody>
      </p:sp>
      <p:sp>
        <p:nvSpPr>
          <p:cNvPr id="30" name="Rectangle 27"/>
          <p:cNvSpPr>
            <a:spLocks noGrp="1" noChangeArrowheads="1"/>
          </p:cNvSpPr>
          <p:nvPr>
            <p:custDataLst>
              <p:tags r:id="rId1"/>
            </p:custDataLst>
          </p:nvPr>
        </p:nvSpPr>
        <p:spPr bwMode="auto">
          <a:xfrm>
            <a:off x="240323" y="1767510"/>
            <a:ext cx="2746008" cy="3955861"/>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62662" lvl="1" indent="-161196" defTabSz="844083">
              <a:spcBef>
                <a:spcPts val="369"/>
              </a:spcBef>
              <a:spcAft>
                <a:spcPts val="0"/>
              </a:spcAft>
              <a:buClr>
                <a:srgbClr val="6E0038"/>
              </a:buClr>
              <a:buFont typeface="Wingdings"/>
              <a:buChar char="§"/>
              <a:defRPr/>
            </a:pPr>
            <a:endParaRPr lang="en-GB" sz="923" b="1" kern="0" dirty="0">
              <a:solidFill>
                <a:srgbClr val="000000"/>
              </a:solidFill>
              <a:latin typeface="Arial" panose="020B0604020202020204" pitchFamily="34" charset="0"/>
              <a:cs typeface="Arial" panose="020B0604020202020204" pitchFamily="34" charset="0"/>
            </a:endParaRPr>
          </a:p>
        </p:txBody>
      </p:sp>
      <p:sp>
        <p:nvSpPr>
          <p:cNvPr id="31" name="Oval 30"/>
          <p:cNvSpPr/>
          <p:nvPr/>
        </p:nvSpPr>
        <p:spPr>
          <a:xfrm>
            <a:off x="184929" y="1178718"/>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1</a:t>
            </a:r>
          </a:p>
        </p:txBody>
      </p:sp>
      <p:sp>
        <p:nvSpPr>
          <p:cNvPr id="32" name="Rectangle 6"/>
          <p:cNvSpPr>
            <a:spLocks noChangeArrowheads="1"/>
          </p:cNvSpPr>
          <p:nvPr/>
        </p:nvSpPr>
        <p:spPr bwMode="auto">
          <a:xfrm>
            <a:off x="3184080" y="1302261"/>
            <a:ext cx="2746008" cy="465295"/>
          </a:xfrm>
          <a:prstGeom prst="rect">
            <a:avLst/>
          </a:prstGeom>
          <a:solidFill>
            <a:srgbClr val="00ACE9"/>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No-Shows</a:t>
            </a:r>
          </a:p>
        </p:txBody>
      </p:sp>
      <p:sp>
        <p:nvSpPr>
          <p:cNvPr id="33" name="Rectangle 27"/>
          <p:cNvSpPr>
            <a:spLocks noGrp="1" noChangeArrowheads="1"/>
          </p:cNvSpPr>
          <p:nvPr>
            <p:custDataLst>
              <p:tags r:id="rId2"/>
            </p:custDataLst>
          </p:nvPr>
        </p:nvSpPr>
        <p:spPr bwMode="auto">
          <a:xfrm>
            <a:off x="3184080" y="1767510"/>
            <a:ext cx="2746008" cy="3955861"/>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62662" lvl="1" indent="-161196" defTabSz="844083">
              <a:spcBef>
                <a:spcPts val="369"/>
              </a:spcBef>
              <a:spcAft>
                <a:spcPts val="0"/>
              </a:spcAft>
              <a:buClr>
                <a:srgbClr val="6E0038"/>
              </a:buClr>
              <a:buFont typeface="Wingdings"/>
              <a:buChar char="§"/>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34" name="Oval 33"/>
          <p:cNvSpPr/>
          <p:nvPr/>
        </p:nvSpPr>
        <p:spPr>
          <a:xfrm>
            <a:off x="3128686" y="1178718"/>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2</a:t>
            </a:r>
          </a:p>
        </p:txBody>
      </p:sp>
      <p:sp>
        <p:nvSpPr>
          <p:cNvPr id="35" name="Rectangle 6"/>
          <p:cNvSpPr>
            <a:spLocks noChangeArrowheads="1"/>
          </p:cNvSpPr>
          <p:nvPr/>
        </p:nvSpPr>
        <p:spPr bwMode="auto">
          <a:xfrm>
            <a:off x="6123589" y="1302261"/>
            <a:ext cx="2746008" cy="465295"/>
          </a:xfrm>
          <a:prstGeom prst="rect">
            <a:avLst/>
          </a:prstGeom>
          <a:solidFill>
            <a:srgbClr val="00ACE9"/>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Trucks arriving late</a:t>
            </a:r>
          </a:p>
        </p:txBody>
      </p:sp>
      <p:sp>
        <p:nvSpPr>
          <p:cNvPr id="36" name="Rectangle 27"/>
          <p:cNvSpPr>
            <a:spLocks noGrp="1" noChangeArrowheads="1"/>
          </p:cNvSpPr>
          <p:nvPr>
            <p:custDataLst>
              <p:tags r:id="rId3"/>
            </p:custDataLst>
          </p:nvPr>
        </p:nvSpPr>
        <p:spPr bwMode="auto">
          <a:xfrm>
            <a:off x="6127837" y="1767509"/>
            <a:ext cx="2746008" cy="1628308"/>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62662" lvl="1" indent="-161196" defTabSz="844083">
              <a:spcBef>
                <a:spcPts val="369"/>
              </a:spcBef>
              <a:spcAft>
                <a:spcPts val="0"/>
              </a:spcAft>
              <a:buClr>
                <a:srgbClr val="6E0038"/>
              </a:buClr>
              <a:buFont typeface="Wingdings"/>
              <a:buChar char="§"/>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37" name="Oval 36"/>
          <p:cNvSpPr/>
          <p:nvPr/>
        </p:nvSpPr>
        <p:spPr>
          <a:xfrm>
            <a:off x="6072443" y="1178718"/>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3</a:t>
            </a:r>
          </a:p>
        </p:txBody>
      </p:sp>
      <p:graphicFrame>
        <p:nvGraphicFramePr>
          <p:cNvPr id="2" name="Table 1"/>
          <p:cNvGraphicFramePr>
            <a:graphicFrameLocks noGrp="1"/>
          </p:cNvGraphicFramePr>
          <p:nvPr>
            <p:extLst/>
          </p:nvPr>
        </p:nvGraphicFramePr>
        <p:xfrm>
          <a:off x="350417" y="1836670"/>
          <a:ext cx="2525821" cy="3785808"/>
        </p:xfrm>
        <a:graphic>
          <a:graphicData uri="http://schemas.openxmlformats.org/drawingml/2006/table">
            <a:tbl>
              <a:tblPr firstRow="1" bandRow="1">
                <a:tableStyleId>{5C22544A-7EE6-4342-B048-85BDC9FD1C3A}</a:tableStyleId>
              </a:tblPr>
              <a:tblGrid>
                <a:gridCol w="841940"/>
                <a:gridCol w="920293"/>
                <a:gridCol w="763588"/>
              </a:tblGrid>
              <a:tr h="236613">
                <a:tc>
                  <a:txBody>
                    <a:bodyPr/>
                    <a:lstStyle/>
                    <a:p>
                      <a:r>
                        <a:rPr lang="en-GB" sz="900" dirty="0" smtClean="0">
                          <a:solidFill>
                            <a:schemeClr val="tx1"/>
                          </a:solidFill>
                          <a:latin typeface="Arial" panose="020B0604020202020204" pitchFamily="34" charset="0"/>
                          <a:cs typeface="Arial" panose="020B0604020202020204" pitchFamily="34" charset="0"/>
                        </a:rPr>
                        <a:t>AWB #</a:t>
                      </a:r>
                      <a:endParaRPr lang="en-GB" sz="900" dirty="0">
                        <a:solidFill>
                          <a:schemeClr val="tx1"/>
                        </a:solidFill>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GB" sz="900" dirty="0" smtClean="0">
                          <a:solidFill>
                            <a:schemeClr val="tx1"/>
                          </a:solidFill>
                          <a:latin typeface="Arial" panose="020B0604020202020204" pitchFamily="34" charset="0"/>
                          <a:cs typeface="Arial" panose="020B0604020202020204" pitchFamily="34" charset="0"/>
                        </a:rPr>
                        <a:t>Customer</a:t>
                      </a: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GB" sz="900" dirty="0" smtClean="0">
                          <a:solidFill>
                            <a:schemeClr val="tx1"/>
                          </a:solidFill>
                          <a:latin typeface="Arial" panose="020B0604020202020204" pitchFamily="34" charset="0"/>
                          <a:cs typeface="Arial" panose="020B0604020202020204" pitchFamily="34" charset="0"/>
                        </a:rPr>
                        <a:t>Total</a:t>
                      </a:r>
                      <a:r>
                        <a:rPr lang="en-GB" sz="900" baseline="0" dirty="0" smtClean="0">
                          <a:solidFill>
                            <a:schemeClr val="tx1"/>
                          </a:solidFill>
                          <a:latin typeface="Arial" panose="020B0604020202020204" pitchFamily="34" charset="0"/>
                          <a:cs typeface="Arial" panose="020B0604020202020204" pitchFamily="34" charset="0"/>
                        </a:rPr>
                        <a:t> KG’s</a:t>
                      </a:r>
                      <a:endParaRPr lang="en-GB" sz="900" dirty="0">
                        <a:solidFill>
                          <a:schemeClr val="tx1"/>
                        </a:solidFill>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3">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27" name="Table 26"/>
          <p:cNvGraphicFramePr>
            <a:graphicFrameLocks noGrp="1"/>
          </p:cNvGraphicFramePr>
          <p:nvPr>
            <p:extLst/>
          </p:nvPr>
        </p:nvGraphicFramePr>
        <p:xfrm>
          <a:off x="3294174" y="1836677"/>
          <a:ext cx="2525821" cy="3785792"/>
        </p:xfrm>
        <a:graphic>
          <a:graphicData uri="http://schemas.openxmlformats.org/drawingml/2006/table">
            <a:tbl>
              <a:tblPr firstRow="1" bandRow="1">
                <a:tableStyleId>{5C22544A-7EE6-4342-B048-85BDC9FD1C3A}</a:tableStyleId>
              </a:tblPr>
              <a:tblGrid>
                <a:gridCol w="841940"/>
                <a:gridCol w="901169"/>
                <a:gridCol w="782712"/>
              </a:tblGrid>
              <a:tr h="236612">
                <a:tc>
                  <a:txBody>
                    <a:bodyPr/>
                    <a:lstStyle/>
                    <a:p>
                      <a:r>
                        <a:rPr lang="en-GB" sz="900" dirty="0" smtClean="0">
                          <a:solidFill>
                            <a:schemeClr val="tx1"/>
                          </a:solidFill>
                          <a:latin typeface="Arial" panose="020B0604020202020204" pitchFamily="34" charset="0"/>
                          <a:cs typeface="Arial" panose="020B0604020202020204" pitchFamily="34" charset="0"/>
                        </a:rPr>
                        <a:t>AWB #</a:t>
                      </a:r>
                      <a:endParaRPr lang="en-GB" sz="900" dirty="0">
                        <a:solidFill>
                          <a:schemeClr val="tx1"/>
                        </a:solidFill>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GB" sz="900" dirty="0" smtClean="0">
                          <a:solidFill>
                            <a:schemeClr val="tx1"/>
                          </a:solidFill>
                          <a:latin typeface="Arial" panose="020B0604020202020204" pitchFamily="34" charset="0"/>
                          <a:cs typeface="Arial" panose="020B0604020202020204" pitchFamily="34" charset="0"/>
                        </a:rPr>
                        <a:t>Customer</a:t>
                      </a:r>
                      <a:endParaRPr lang="en-GB" sz="900" dirty="0">
                        <a:solidFill>
                          <a:schemeClr val="tx1"/>
                        </a:solidFill>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GB" sz="900" dirty="0" smtClean="0">
                          <a:solidFill>
                            <a:schemeClr val="tx1"/>
                          </a:solidFill>
                          <a:latin typeface="Arial" panose="020B0604020202020204" pitchFamily="34" charset="0"/>
                          <a:cs typeface="Arial" panose="020B0604020202020204" pitchFamily="34" charset="0"/>
                        </a:rPr>
                        <a:t>Total</a:t>
                      </a:r>
                      <a:r>
                        <a:rPr lang="en-GB" sz="900" baseline="0" dirty="0" smtClean="0">
                          <a:solidFill>
                            <a:schemeClr val="tx1"/>
                          </a:solidFill>
                          <a:latin typeface="Arial" panose="020B0604020202020204" pitchFamily="34" charset="0"/>
                          <a:cs typeface="Arial" panose="020B0604020202020204" pitchFamily="34" charset="0"/>
                        </a:rPr>
                        <a:t> KG’s</a:t>
                      </a:r>
                      <a:endParaRPr lang="en-GB" sz="900" dirty="0">
                        <a:solidFill>
                          <a:schemeClr val="tx1"/>
                        </a:solidFill>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236612">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28" name="Table 27"/>
          <p:cNvGraphicFramePr>
            <a:graphicFrameLocks noGrp="1"/>
          </p:cNvGraphicFramePr>
          <p:nvPr>
            <p:extLst/>
          </p:nvPr>
        </p:nvGraphicFramePr>
        <p:xfrm>
          <a:off x="6229475" y="1829059"/>
          <a:ext cx="2525820" cy="1468430"/>
        </p:xfrm>
        <a:graphic>
          <a:graphicData uri="http://schemas.openxmlformats.org/drawingml/2006/table">
            <a:tbl>
              <a:tblPr firstRow="1" bandRow="1">
                <a:tableStyleId>{5C22544A-7EE6-4342-B048-85BDC9FD1C3A}</a:tableStyleId>
              </a:tblPr>
              <a:tblGrid>
                <a:gridCol w="841940"/>
                <a:gridCol w="841940"/>
                <a:gridCol w="841940"/>
              </a:tblGrid>
              <a:tr h="372338">
                <a:tc>
                  <a:txBody>
                    <a:bodyPr/>
                    <a:lstStyle/>
                    <a:p>
                      <a:r>
                        <a:rPr lang="en-GB" sz="900" dirty="0" smtClean="0">
                          <a:solidFill>
                            <a:schemeClr val="tx1"/>
                          </a:solidFill>
                          <a:latin typeface="Arial" panose="020B0604020202020204" pitchFamily="34" charset="0"/>
                          <a:cs typeface="Arial" panose="020B0604020202020204" pitchFamily="34" charset="0"/>
                        </a:rPr>
                        <a:t>Truck number</a:t>
                      </a:r>
                      <a:endParaRPr lang="en-GB" sz="900" dirty="0">
                        <a:solidFill>
                          <a:schemeClr val="tx1"/>
                        </a:solidFill>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GB" sz="900" dirty="0" smtClean="0">
                          <a:solidFill>
                            <a:schemeClr val="tx1"/>
                          </a:solidFill>
                          <a:latin typeface="Arial" panose="020B0604020202020204" pitchFamily="34" charset="0"/>
                          <a:cs typeface="Arial" panose="020B0604020202020204" pitchFamily="34" charset="0"/>
                        </a:rPr>
                        <a:t>Trucking company</a:t>
                      </a: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GB" sz="900" dirty="0" smtClean="0">
                          <a:solidFill>
                            <a:schemeClr val="tx1"/>
                          </a:solidFill>
                          <a:latin typeface="Arial" panose="020B0604020202020204" pitchFamily="34" charset="0"/>
                          <a:cs typeface="Arial" panose="020B0604020202020204" pitchFamily="34" charset="0"/>
                        </a:rPr>
                        <a:t># minutes late</a:t>
                      </a:r>
                      <a:endParaRPr lang="en-GB" sz="900" dirty="0">
                        <a:solidFill>
                          <a:schemeClr val="tx1"/>
                        </a:solidFill>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r>
              <a:tr h="365364">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365364">
                <a:tc>
                  <a:txBody>
                    <a:bodyPr/>
                    <a:lstStyle/>
                    <a:p>
                      <a:endParaRPr lang="en-GB" sz="90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365364">
                <a:tc>
                  <a:txBody>
                    <a:bodyPr/>
                    <a:lstStyle/>
                    <a:p>
                      <a:endParaRPr lang="en-GB" sz="90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sp>
        <p:nvSpPr>
          <p:cNvPr id="53" name="Rectangle 6"/>
          <p:cNvSpPr>
            <a:spLocks noChangeArrowheads="1"/>
          </p:cNvSpPr>
          <p:nvPr/>
        </p:nvSpPr>
        <p:spPr bwMode="auto">
          <a:xfrm>
            <a:off x="6123589" y="3629814"/>
            <a:ext cx="2746008" cy="465295"/>
          </a:xfrm>
          <a:prstGeom prst="rect">
            <a:avLst/>
          </a:prstGeom>
          <a:solidFill>
            <a:srgbClr val="00ACE9"/>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Trucks departing late</a:t>
            </a:r>
          </a:p>
        </p:txBody>
      </p:sp>
      <p:sp>
        <p:nvSpPr>
          <p:cNvPr id="54" name="Rectangle 27"/>
          <p:cNvSpPr>
            <a:spLocks noGrp="1" noChangeArrowheads="1"/>
          </p:cNvSpPr>
          <p:nvPr>
            <p:custDataLst>
              <p:tags r:id="rId4"/>
            </p:custDataLst>
          </p:nvPr>
        </p:nvSpPr>
        <p:spPr bwMode="auto">
          <a:xfrm>
            <a:off x="6119342" y="4095063"/>
            <a:ext cx="2746008" cy="1628308"/>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62662" lvl="1" indent="-161196" defTabSz="844083">
              <a:spcBef>
                <a:spcPts val="369"/>
              </a:spcBef>
              <a:spcAft>
                <a:spcPts val="0"/>
              </a:spcAft>
              <a:buClr>
                <a:srgbClr val="6E0038"/>
              </a:buClr>
              <a:buFont typeface="Wingdings"/>
              <a:buChar char="§"/>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55" name="Oval 54"/>
          <p:cNvSpPr/>
          <p:nvPr/>
        </p:nvSpPr>
        <p:spPr>
          <a:xfrm>
            <a:off x="6063948" y="3506271"/>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4</a:t>
            </a:r>
          </a:p>
        </p:txBody>
      </p:sp>
      <p:graphicFrame>
        <p:nvGraphicFramePr>
          <p:cNvPr id="56" name="Table 55"/>
          <p:cNvGraphicFramePr>
            <a:graphicFrameLocks noGrp="1"/>
          </p:cNvGraphicFramePr>
          <p:nvPr>
            <p:extLst/>
          </p:nvPr>
        </p:nvGraphicFramePr>
        <p:xfrm>
          <a:off x="6229475" y="4156612"/>
          <a:ext cx="2525820" cy="1468430"/>
        </p:xfrm>
        <a:graphic>
          <a:graphicData uri="http://schemas.openxmlformats.org/drawingml/2006/table">
            <a:tbl>
              <a:tblPr firstRow="1" bandRow="1">
                <a:tableStyleId>{5C22544A-7EE6-4342-B048-85BDC9FD1C3A}</a:tableStyleId>
              </a:tblPr>
              <a:tblGrid>
                <a:gridCol w="841940"/>
                <a:gridCol w="841940"/>
                <a:gridCol w="841940"/>
              </a:tblGrid>
              <a:tr h="372338">
                <a:tc>
                  <a:txBody>
                    <a:bodyPr/>
                    <a:lstStyle/>
                    <a:p>
                      <a:r>
                        <a:rPr lang="en-GB" sz="900" dirty="0" smtClean="0">
                          <a:solidFill>
                            <a:schemeClr val="tx1"/>
                          </a:solidFill>
                          <a:latin typeface="Arial" panose="020B0604020202020204" pitchFamily="34" charset="0"/>
                          <a:cs typeface="Arial" panose="020B0604020202020204" pitchFamily="34" charset="0"/>
                        </a:rPr>
                        <a:t>Truck number</a:t>
                      </a:r>
                      <a:endParaRPr lang="en-GB" sz="900" dirty="0">
                        <a:solidFill>
                          <a:schemeClr val="tx1"/>
                        </a:solidFill>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GB" sz="900" dirty="0" smtClean="0">
                          <a:solidFill>
                            <a:schemeClr val="tx1"/>
                          </a:solidFill>
                          <a:latin typeface="Arial" panose="020B0604020202020204" pitchFamily="34" charset="0"/>
                          <a:cs typeface="Arial" panose="020B0604020202020204" pitchFamily="34" charset="0"/>
                        </a:rPr>
                        <a:t># minutes late</a:t>
                      </a: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GB" sz="900" dirty="0" smtClean="0">
                          <a:solidFill>
                            <a:schemeClr val="tx1"/>
                          </a:solidFill>
                          <a:latin typeface="Arial" panose="020B0604020202020204" pitchFamily="34" charset="0"/>
                          <a:cs typeface="Arial" panose="020B0604020202020204" pitchFamily="34" charset="0"/>
                        </a:rPr>
                        <a:t>Cause</a:t>
                      </a:r>
                      <a:endParaRPr lang="en-GB" sz="900" dirty="0">
                        <a:solidFill>
                          <a:schemeClr val="tx1"/>
                        </a:solidFill>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r>
              <a:tr h="365364">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365364">
                <a:tc>
                  <a:txBody>
                    <a:bodyPr/>
                    <a:lstStyle/>
                    <a:p>
                      <a:endParaRPr lang="en-GB" sz="90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r h="365364">
                <a:tc>
                  <a:txBody>
                    <a:bodyPr/>
                    <a:lstStyle/>
                    <a:p>
                      <a:endParaRPr lang="en-GB" sz="90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marL="84406" marR="84406" marT="42203" marB="4220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82056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1477" dirty="0"/>
              <a:t>GHA Go-Live Visit</a:t>
            </a:r>
            <a:br>
              <a:rPr lang="en-GB" sz="1477" dirty="0"/>
            </a:br>
            <a:r>
              <a:rPr lang="en-GB" sz="1477" b="0" dirty="0"/>
              <a:t>Daily report (2)</a:t>
            </a:r>
          </a:p>
        </p:txBody>
      </p:sp>
      <p:sp>
        <p:nvSpPr>
          <p:cNvPr id="38" name="Rectangle 6"/>
          <p:cNvSpPr>
            <a:spLocks noChangeArrowheads="1"/>
          </p:cNvSpPr>
          <p:nvPr/>
        </p:nvSpPr>
        <p:spPr bwMode="auto">
          <a:xfrm>
            <a:off x="252046" y="3635766"/>
            <a:ext cx="2744862" cy="465295"/>
          </a:xfrm>
          <a:prstGeom prst="rect">
            <a:avLst/>
          </a:prstGeom>
          <a:solidFill>
            <a:srgbClr val="10315F"/>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Is the RCS check and RCS messaging carried out correctly? How?</a:t>
            </a:r>
          </a:p>
        </p:txBody>
      </p:sp>
      <p:sp>
        <p:nvSpPr>
          <p:cNvPr id="39" name="Rectangle 27"/>
          <p:cNvSpPr>
            <a:spLocks noGrp="1" noChangeArrowheads="1"/>
          </p:cNvSpPr>
          <p:nvPr>
            <p:custDataLst>
              <p:tags r:id="rId1"/>
            </p:custDataLst>
          </p:nvPr>
        </p:nvSpPr>
        <p:spPr bwMode="auto">
          <a:xfrm>
            <a:off x="252046" y="4101015"/>
            <a:ext cx="2744862" cy="1628308"/>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466" lvl="1" indent="0" defTabSz="844083">
              <a:spcBef>
                <a:spcPts val="369"/>
              </a:spcBef>
              <a:spcAft>
                <a:spcPts val="0"/>
              </a:spcAft>
              <a:buClr>
                <a:srgbClr val="6E0038"/>
              </a:buClr>
              <a:buNone/>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40" name="Oval 39"/>
          <p:cNvSpPr/>
          <p:nvPr/>
        </p:nvSpPr>
        <p:spPr>
          <a:xfrm>
            <a:off x="184929" y="3512846"/>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8</a:t>
            </a:r>
          </a:p>
        </p:txBody>
      </p:sp>
      <p:sp>
        <p:nvSpPr>
          <p:cNvPr id="41" name="Rectangle 6"/>
          <p:cNvSpPr>
            <a:spLocks noChangeArrowheads="1"/>
          </p:cNvSpPr>
          <p:nvPr/>
        </p:nvSpPr>
        <p:spPr bwMode="auto">
          <a:xfrm>
            <a:off x="3184080" y="3635766"/>
            <a:ext cx="2744862" cy="465295"/>
          </a:xfrm>
          <a:prstGeom prst="rect">
            <a:avLst/>
          </a:prstGeom>
          <a:solidFill>
            <a:srgbClr val="10315F"/>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Are FWB’s received correctly from customers (via KLM)?</a:t>
            </a:r>
          </a:p>
        </p:txBody>
      </p:sp>
      <p:sp>
        <p:nvSpPr>
          <p:cNvPr id="42" name="Rectangle 27"/>
          <p:cNvSpPr>
            <a:spLocks noGrp="1" noChangeArrowheads="1"/>
          </p:cNvSpPr>
          <p:nvPr>
            <p:custDataLst>
              <p:tags r:id="rId2"/>
            </p:custDataLst>
          </p:nvPr>
        </p:nvSpPr>
        <p:spPr bwMode="auto">
          <a:xfrm>
            <a:off x="3184080" y="4101015"/>
            <a:ext cx="2744862" cy="1628308"/>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466" lvl="1" indent="0" defTabSz="844083">
              <a:spcBef>
                <a:spcPts val="369"/>
              </a:spcBef>
              <a:spcAft>
                <a:spcPts val="0"/>
              </a:spcAft>
              <a:buClr>
                <a:srgbClr val="6E0038"/>
              </a:buClr>
              <a:buNone/>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43" name="Oval 42"/>
          <p:cNvSpPr/>
          <p:nvPr/>
        </p:nvSpPr>
        <p:spPr>
          <a:xfrm>
            <a:off x="3128686" y="3512846"/>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9</a:t>
            </a:r>
          </a:p>
        </p:txBody>
      </p:sp>
      <p:sp>
        <p:nvSpPr>
          <p:cNvPr id="44" name="Rectangle 6"/>
          <p:cNvSpPr>
            <a:spLocks noChangeArrowheads="1"/>
          </p:cNvSpPr>
          <p:nvPr/>
        </p:nvSpPr>
        <p:spPr bwMode="auto">
          <a:xfrm>
            <a:off x="6127837" y="3635766"/>
            <a:ext cx="2744862" cy="465295"/>
          </a:xfrm>
          <a:prstGeom prst="rect">
            <a:avLst/>
          </a:prstGeom>
          <a:solidFill>
            <a:srgbClr val="10315F"/>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If applicable: Are weighing + FWB’ processes carried out correctly?</a:t>
            </a:r>
          </a:p>
        </p:txBody>
      </p:sp>
      <p:sp>
        <p:nvSpPr>
          <p:cNvPr id="45" name="Rectangle 27"/>
          <p:cNvSpPr>
            <a:spLocks noGrp="1" noChangeArrowheads="1"/>
          </p:cNvSpPr>
          <p:nvPr>
            <p:custDataLst>
              <p:tags r:id="rId3"/>
            </p:custDataLst>
          </p:nvPr>
        </p:nvSpPr>
        <p:spPr bwMode="auto">
          <a:xfrm>
            <a:off x="6127837" y="4101015"/>
            <a:ext cx="2744862" cy="1628308"/>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466" lvl="1" indent="0" defTabSz="844083">
              <a:spcBef>
                <a:spcPts val="369"/>
              </a:spcBef>
              <a:spcAft>
                <a:spcPts val="0"/>
              </a:spcAft>
              <a:buClr>
                <a:srgbClr val="6E0038"/>
              </a:buClr>
              <a:buNone/>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46" name="Oval 45"/>
          <p:cNvSpPr/>
          <p:nvPr/>
        </p:nvSpPr>
        <p:spPr>
          <a:xfrm>
            <a:off x="6072443" y="3512846"/>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lIns="0" tIns="0" rIns="0" bIns="0" rtlCol="0" anchor="ctr" anchorCtr="0"/>
          <a:lstStyle/>
          <a:p>
            <a:pPr algn="ctr" defTabSz="844083" fontAlgn="auto">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10</a:t>
            </a:r>
          </a:p>
        </p:txBody>
      </p:sp>
      <p:graphicFrame>
        <p:nvGraphicFramePr>
          <p:cNvPr id="47" name="Table 46"/>
          <p:cNvGraphicFramePr>
            <a:graphicFrameLocks noGrp="1"/>
          </p:cNvGraphicFramePr>
          <p:nvPr>
            <p:extLst/>
          </p:nvPr>
        </p:nvGraphicFramePr>
        <p:xfrm>
          <a:off x="374679" y="4225057"/>
          <a:ext cx="1006859" cy="406131"/>
        </p:xfrm>
        <a:graphic>
          <a:graphicData uri="http://schemas.openxmlformats.org/drawingml/2006/table">
            <a:tbl>
              <a:tblPr firstRow="1" bandRow="1">
                <a:tableStyleId>{5C22544A-7EE6-4342-B048-85BDC9FD1C3A}</a:tableStyleId>
              </a:tblPr>
              <a:tblGrid>
                <a:gridCol w="1006859"/>
              </a:tblGrid>
              <a:tr h="406131">
                <a:tc>
                  <a:txBody>
                    <a:bodyPr/>
                    <a:lstStyle/>
                    <a:p>
                      <a:pPr algn="ctr"/>
                      <a:r>
                        <a:rPr lang="en-GB" sz="1500" dirty="0" smtClean="0">
                          <a:solidFill>
                            <a:schemeClr val="tx1"/>
                          </a:solidFill>
                          <a:latin typeface="Arial" panose="020B0604020202020204" pitchFamily="34" charset="0"/>
                          <a:cs typeface="Arial" panose="020B0604020202020204" pitchFamily="34" charset="0"/>
                        </a:rPr>
                        <a:t>Yes / No</a:t>
                      </a: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48" name="Table 47"/>
          <p:cNvGraphicFramePr>
            <a:graphicFrameLocks noGrp="1"/>
          </p:cNvGraphicFramePr>
          <p:nvPr>
            <p:extLst/>
          </p:nvPr>
        </p:nvGraphicFramePr>
        <p:xfrm>
          <a:off x="3309091" y="4225057"/>
          <a:ext cx="1006859" cy="406131"/>
        </p:xfrm>
        <a:graphic>
          <a:graphicData uri="http://schemas.openxmlformats.org/drawingml/2006/table">
            <a:tbl>
              <a:tblPr firstRow="1" bandRow="1">
                <a:tableStyleId>{5C22544A-7EE6-4342-B048-85BDC9FD1C3A}</a:tableStyleId>
              </a:tblPr>
              <a:tblGrid>
                <a:gridCol w="1006859"/>
              </a:tblGrid>
              <a:tr h="406131">
                <a:tc>
                  <a:txBody>
                    <a:bodyPr/>
                    <a:lstStyle/>
                    <a:p>
                      <a:pPr algn="ctr"/>
                      <a:r>
                        <a:rPr lang="en-GB" sz="1500" dirty="0" smtClean="0">
                          <a:solidFill>
                            <a:schemeClr val="tx1"/>
                          </a:solidFill>
                          <a:latin typeface="Arial" panose="020B0604020202020204" pitchFamily="34" charset="0"/>
                          <a:cs typeface="Arial" panose="020B0604020202020204" pitchFamily="34" charset="0"/>
                        </a:rPr>
                        <a:t>Yes / No</a:t>
                      </a: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49" name="Table 48"/>
          <p:cNvGraphicFramePr>
            <a:graphicFrameLocks noGrp="1"/>
          </p:cNvGraphicFramePr>
          <p:nvPr>
            <p:extLst/>
          </p:nvPr>
        </p:nvGraphicFramePr>
        <p:xfrm>
          <a:off x="6251308" y="4225057"/>
          <a:ext cx="1006859" cy="406131"/>
        </p:xfrm>
        <a:graphic>
          <a:graphicData uri="http://schemas.openxmlformats.org/drawingml/2006/table">
            <a:tbl>
              <a:tblPr firstRow="1" bandRow="1">
                <a:tableStyleId>{5C22544A-7EE6-4342-B048-85BDC9FD1C3A}</a:tableStyleId>
              </a:tblPr>
              <a:tblGrid>
                <a:gridCol w="1006859"/>
              </a:tblGrid>
              <a:tr h="406131">
                <a:tc>
                  <a:txBody>
                    <a:bodyPr/>
                    <a:lstStyle/>
                    <a:p>
                      <a:pPr algn="ctr"/>
                      <a:r>
                        <a:rPr lang="en-GB" sz="1500" dirty="0" smtClean="0">
                          <a:solidFill>
                            <a:schemeClr val="tx1"/>
                          </a:solidFill>
                          <a:latin typeface="Arial" panose="020B0604020202020204" pitchFamily="34" charset="0"/>
                          <a:cs typeface="Arial" panose="020B0604020202020204" pitchFamily="34" charset="0"/>
                        </a:rPr>
                        <a:t>Yes / No</a:t>
                      </a: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50" name="Table 49"/>
          <p:cNvGraphicFramePr>
            <a:graphicFrameLocks noGrp="1"/>
          </p:cNvGraphicFramePr>
          <p:nvPr>
            <p:extLst/>
          </p:nvPr>
        </p:nvGraphicFramePr>
        <p:xfrm>
          <a:off x="374679" y="4691910"/>
          <a:ext cx="2469129" cy="930565"/>
        </p:xfrm>
        <a:graphic>
          <a:graphicData uri="http://schemas.openxmlformats.org/drawingml/2006/table">
            <a:tbl>
              <a:tblPr firstRow="1" bandRow="1">
                <a:tableStyleId>{5C22544A-7EE6-4342-B048-85BDC9FD1C3A}</a:tableStyleId>
              </a:tblPr>
              <a:tblGrid>
                <a:gridCol w="2469129"/>
              </a:tblGrid>
              <a:tr h="930565">
                <a:tc>
                  <a:txBody>
                    <a:bodyPr/>
                    <a:lstStyle/>
                    <a:p>
                      <a:pPr algn="ct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51" name="Table 50"/>
          <p:cNvGraphicFramePr>
            <a:graphicFrameLocks noGrp="1"/>
          </p:cNvGraphicFramePr>
          <p:nvPr>
            <p:extLst/>
          </p:nvPr>
        </p:nvGraphicFramePr>
        <p:xfrm>
          <a:off x="3309091" y="4691910"/>
          <a:ext cx="2469129" cy="930565"/>
        </p:xfrm>
        <a:graphic>
          <a:graphicData uri="http://schemas.openxmlformats.org/drawingml/2006/table">
            <a:tbl>
              <a:tblPr firstRow="1" bandRow="1">
                <a:tableStyleId>{5C22544A-7EE6-4342-B048-85BDC9FD1C3A}</a:tableStyleId>
              </a:tblPr>
              <a:tblGrid>
                <a:gridCol w="2469129"/>
              </a:tblGrid>
              <a:tr h="930565">
                <a:tc>
                  <a:txBody>
                    <a:bodyPr/>
                    <a:lstStyle/>
                    <a:p>
                      <a:pPr algn="ct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52" name="Table 51"/>
          <p:cNvGraphicFramePr>
            <a:graphicFrameLocks noGrp="1"/>
          </p:cNvGraphicFramePr>
          <p:nvPr>
            <p:extLst/>
          </p:nvPr>
        </p:nvGraphicFramePr>
        <p:xfrm>
          <a:off x="6251308" y="4691910"/>
          <a:ext cx="2469129" cy="930565"/>
        </p:xfrm>
        <a:graphic>
          <a:graphicData uri="http://schemas.openxmlformats.org/drawingml/2006/table">
            <a:tbl>
              <a:tblPr firstRow="1" bandRow="1">
                <a:tableStyleId>{5C22544A-7EE6-4342-B048-85BDC9FD1C3A}</a:tableStyleId>
              </a:tblPr>
              <a:tblGrid>
                <a:gridCol w="2469129"/>
              </a:tblGrid>
              <a:tr h="930565">
                <a:tc>
                  <a:txBody>
                    <a:bodyPr/>
                    <a:lstStyle/>
                    <a:p>
                      <a:pPr algn="ct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sp>
        <p:nvSpPr>
          <p:cNvPr id="53" name="Rectangle 6"/>
          <p:cNvSpPr>
            <a:spLocks noChangeArrowheads="1"/>
          </p:cNvSpPr>
          <p:nvPr/>
        </p:nvSpPr>
        <p:spPr bwMode="auto">
          <a:xfrm>
            <a:off x="242531" y="1302028"/>
            <a:ext cx="2744862" cy="465295"/>
          </a:xfrm>
          <a:prstGeom prst="rect">
            <a:avLst/>
          </a:prstGeom>
          <a:solidFill>
            <a:srgbClr val="10315F"/>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Are FBL’s received on time? If not, action taken to repair?</a:t>
            </a:r>
          </a:p>
        </p:txBody>
      </p:sp>
      <p:sp>
        <p:nvSpPr>
          <p:cNvPr id="54" name="Rectangle 27"/>
          <p:cNvSpPr>
            <a:spLocks noGrp="1" noChangeArrowheads="1"/>
          </p:cNvSpPr>
          <p:nvPr>
            <p:custDataLst>
              <p:tags r:id="rId4"/>
            </p:custDataLst>
          </p:nvPr>
        </p:nvSpPr>
        <p:spPr bwMode="auto">
          <a:xfrm>
            <a:off x="242531" y="1767277"/>
            <a:ext cx="2744862" cy="1628308"/>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466" lvl="1" indent="0" defTabSz="844083">
              <a:spcBef>
                <a:spcPts val="369"/>
              </a:spcBef>
              <a:spcAft>
                <a:spcPts val="0"/>
              </a:spcAft>
              <a:buClr>
                <a:srgbClr val="6E0038"/>
              </a:buClr>
              <a:buNone/>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55" name="Oval 54"/>
          <p:cNvSpPr/>
          <p:nvPr/>
        </p:nvSpPr>
        <p:spPr>
          <a:xfrm>
            <a:off x="175414" y="1179108"/>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5</a:t>
            </a:r>
          </a:p>
        </p:txBody>
      </p:sp>
      <p:sp>
        <p:nvSpPr>
          <p:cNvPr id="56" name="Rectangle 6"/>
          <p:cNvSpPr>
            <a:spLocks noChangeArrowheads="1"/>
          </p:cNvSpPr>
          <p:nvPr/>
        </p:nvSpPr>
        <p:spPr bwMode="auto">
          <a:xfrm>
            <a:off x="3174565" y="1302028"/>
            <a:ext cx="2744862" cy="465295"/>
          </a:xfrm>
          <a:prstGeom prst="rect">
            <a:avLst/>
          </a:prstGeom>
          <a:solidFill>
            <a:srgbClr val="10315F"/>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Final planning received from NP on time? If not, action taken to repair?</a:t>
            </a:r>
          </a:p>
        </p:txBody>
      </p:sp>
      <p:sp>
        <p:nvSpPr>
          <p:cNvPr id="57" name="Rectangle 27"/>
          <p:cNvSpPr>
            <a:spLocks noGrp="1" noChangeArrowheads="1"/>
          </p:cNvSpPr>
          <p:nvPr>
            <p:custDataLst>
              <p:tags r:id="rId5"/>
            </p:custDataLst>
          </p:nvPr>
        </p:nvSpPr>
        <p:spPr bwMode="auto">
          <a:xfrm>
            <a:off x="3174565" y="1767277"/>
            <a:ext cx="2744862" cy="1628308"/>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466" lvl="1" indent="0" defTabSz="844083">
              <a:spcBef>
                <a:spcPts val="369"/>
              </a:spcBef>
              <a:spcAft>
                <a:spcPts val="0"/>
              </a:spcAft>
              <a:buClr>
                <a:srgbClr val="6E0038"/>
              </a:buClr>
              <a:buNone/>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58" name="Oval 57"/>
          <p:cNvSpPr/>
          <p:nvPr/>
        </p:nvSpPr>
        <p:spPr>
          <a:xfrm>
            <a:off x="3119171" y="1179108"/>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6</a:t>
            </a:r>
          </a:p>
        </p:txBody>
      </p:sp>
      <p:sp>
        <p:nvSpPr>
          <p:cNvPr id="59" name="Rectangle 6"/>
          <p:cNvSpPr>
            <a:spLocks noChangeArrowheads="1"/>
          </p:cNvSpPr>
          <p:nvPr/>
        </p:nvSpPr>
        <p:spPr bwMode="auto">
          <a:xfrm>
            <a:off x="6118322" y="1302028"/>
            <a:ext cx="2744862" cy="465295"/>
          </a:xfrm>
          <a:prstGeom prst="rect">
            <a:avLst/>
          </a:prstGeom>
          <a:solidFill>
            <a:srgbClr val="10315F"/>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Have deviation reports been sent to NP? If not, why? Any repair action?</a:t>
            </a:r>
          </a:p>
        </p:txBody>
      </p:sp>
      <p:sp>
        <p:nvSpPr>
          <p:cNvPr id="60" name="Rectangle 27"/>
          <p:cNvSpPr>
            <a:spLocks noGrp="1" noChangeArrowheads="1"/>
          </p:cNvSpPr>
          <p:nvPr>
            <p:custDataLst>
              <p:tags r:id="rId6"/>
            </p:custDataLst>
          </p:nvPr>
        </p:nvSpPr>
        <p:spPr bwMode="auto">
          <a:xfrm>
            <a:off x="6118322" y="1767277"/>
            <a:ext cx="2744862" cy="1628308"/>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466" lvl="1" indent="0" defTabSz="844083">
              <a:spcBef>
                <a:spcPts val="369"/>
              </a:spcBef>
              <a:spcAft>
                <a:spcPts val="0"/>
              </a:spcAft>
              <a:buClr>
                <a:srgbClr val="6E0038"/>
              </a:buClr>
              <a:buNone/>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61" name="Oval 60"/>
          <p:cNvSpPr/>
          <p:nvPr/>
        </p:nvSpPr>
        <p:spPr>
          <a:xfrm>
            <a:off x="6062928" y="1179108"/>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7</a:t>
            </a:r>
          </a:p>
        </p:txBody>
      </p:sp>
      <p:graphicFrame>
        <p:nvGraphicFramePr>
          <p:cNvPr id="62" name="Table 61"/>
          <p:cNvGraphicFramePr>
            <a:graphicFrameLocks noGrp="1"/>
          </p:cNvGraphicFramePr>
          <p:nvPr>
            <p:extLst/>
          </p:nvPr>
        </p:nvGraphicFramePr>
        <p:xfrm>
          <a:off x="365164" y="1891319"/>
          <a:ext cx="1006859" cy="406131"/>
        </p:xfrm>
        <a:graphic>
          <a:graphicData uri="http://schemas.openxmlformats.org/drawingml/2006/table">
            <a:tbl>
              <a:tblPr firstRow="1" bandRow="1">
                <a:tableStyleId>{5C22544A-7EE6-4342-B048-85BDC9FD1C3A}</a:tableStyleId>
              </a:tblPr>
              <a:tblGrid>
                <a:gridCol w="1006859"/>
              </a:tblGrid>
              <a:tr h="406131">
                <a:tc>
                  <a:txBody>
                    <a:bodyPr/>
                    <a:lstStyle/>
                    <a:p>
                      <a:pPr algn="ctr"/>
                      <a:r>
                        <a:rPr lang="en-GB" sz="1500" dirty="0" smtClean="0">
                          <a:solidFill>
                            <a:schemeClr val="tx1"/>
                          </a:solidFill>
                          <a:latin typeface="Arial" panose="020B0604020202020204" pitchFamily="34" charset="0"/>
                          <a:cs typeface="Arial" panose="020B0604020202020204" pitchFamily="34" charset="0"/>
                        </a:rPr>
                        <a:t>Yes / No</a:t>
                      </a: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63" name="Table 62"/>
          <p:cNvGraphicFramePr>
            <a:graphicFrameLocks noGrp="1"/>
          </p:cNvGraphicFramePr>
          <p:nvPr>
            <p:extLst/>
          </p:nvPr>
        </p:nvGraphicFramePr>
        <p:xfrm>
          <a:off x="3299575" y="1891319"/>
          <a:ext cx="1006859" cy="406131"/>
        </p:xfrm>
        <a:graphic>
          <a:graphicData uri="http://schemas.openxmlformats.org/drawingml/2006/table">
            <a:tbl>
              <a:tblPr firstRow="1" bandRow="1">
                <a:tableStyleId>{5C22544A-7EE6-4342-B048-85BDC9FD1C3A}</a:tableStyleId>
              </a:tblPr>
              <a:tblGrid>
                <a:gridCol w="1006859"/>
              </a:tblGrid>
              <a:tr h="406131">
                <a:tc>
                  <a:txBody>
                    <a:bodyPr/>
                    <a:lstStyle/>
                    <a:p>
                      <a:pPr algn="ctr"/>
                      <a:r>
                        <a:rPr lang="en-GB" sz="1500" dirty="0" smtClean="0">
                          <a:solidFill>
                            <a:schemeClr val="tx1"/>
                          </a:solidFill>
                          <a:latin typeface="Arial" panose="020B0604020202020204" pitchFamily="34" charset="0"/>
                          <a:cs typeface="Arial" panose="020B0604020202020204" pitchFamily="34" charset="0"/>
                        </a:rPr>
                        <a:t>Yes / No</a:t>
                      </a: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64" name="Table 63"/>
          <p:cNvGraphicFramePr>
            <a:graphicFrameLocks noGrp="1"/>
          </p:cNvGraphicFramePr>
          <p:nvPr>
            <p:extLst/>
          </p:nvPr>
        </p:nvGraphicFramePr>
        <p:xfrm>
          <a:off x="6241793" y="1891319"/>
          <a:ext cx="1006859" cy="406131"/>
        </p:xfrm>
        <a:graphic>
          <a:graphicData uri="http://schemas.openxmlformats.org/drawingml/2006/table">
            <a:tbl>
              <a:tblPr firstRow="1" bandRow="1">
                <a:tableStyleId>{5C22544A-7EE6-4342-B048-85BDC9FD1C3A}</a:tableStyleId>
              </a:tblPr>
              <a:tblGrid>
                <a:gridCol w="1006859"/>
              </a:tblGrid>
              <a:tr h="406131">
                <a:tc>
                  <a:txBody>
                    <a:bodyPr/>
                    <a:lstStyle/>
                    <a:p>
                      <a:pPr algn="ctr"/>
                      <a:r>
                        <a:rPr lang="en-GB" sz="1500" dirty="0" smtClean="0">
                          <a:solidFill>
                            <a:schemeClr val="tx1"/>
                          </a:solidFill>
                          <a:latin typeface="Arial" panose="020B0604020202020204" pitchFamily="34" charset="0"/>
                          <a:cs typeface="Arial" panose="020B0604020202020204" pitchFamily="34" charset="0"/>
                        </a:rPr>
                        <a:t>Yes / No</a:t>
                      </a: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65" name="Table 64"/>
          <p:cNvGraphicFramePr>
            <a:graphicFrameLocks noGrp="1"/>
          </p:cNvGraphicFramePr>
          <p:nvPr>
            <p:extLst/>
          </p:nvPr>
        </p:nvGraphicFramePr>
        <p:xfrm>
          <a:off x="365164" y="2358172"/>
          <a:ext cx="2469129" cy="930565"/>
        </p:xfrm>
        <a:graphic>
          <a:graphicData uri="http://schemas.openxmlformats.org/drawingml/2006/table">
            <a:tbl>
              <a:tblPr firstRow="1" bandRow="1">
                <a:tableStyleId>{5C22544A-7EE6-4342-B048-85BDC9FD1C3A}</a:tableStyleId>
              </a:tblPr>
              <a:tblGrid>
                <a:gridCol w="2469129"/>
              </a:tblGrid>
              <a:tr h="930565">
                <a:tc>
                  <a:txBody>
                    <a:bodyPr/>
                    <a:lstStyle/>
                    <a:p>
                      <a:pPr algn="ct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66" name="Table 65"/>
          <p:cNvGraphicFramePr>
            <a:graphicFrameLocks noGrp="1"/>
          </p:cNvGraphicFramePr>
          <p:nvPr>
            <p:extLst/>
          </p:nvPr>
        </p:nvGraphicFramePr>
        <p:xfrm>
          <a:off x="3299576" y="2358172"/>
          <a:ext cx="2469129" cy="930565"/>
        </p:xfrm>
        <a:graphic>
          <a:graphicData uri="http://schemas.openxmlformats.org/drawingml/2006/table">
            <a:tbl>
              <a:tblPr firstRow="1" bandRow="1">
                <a:tableStyleId>{5C22544A-7EE6-4342-B048-85BDC9FD1C3A}</a:tableStyleId>
              </a:tblPr>
              <a:tblGrid>
                <a:gridCol w="2469129"/>
              </a:tblGrid>
              <a:tr h="930565">
                <a:tc>
                  <a:txBody>
                    <a:bodyPr/>
                    <a:lstStyle/>
                    <a:p>
                      <a:pPr algn="ct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graphicFrame>
        <p:nvGraphicFramePr>
          <p:cNvPr id="67" name="Table 66"/>
          <p:cNvGraphicFramePr>
            <a:graphicFrameLocks noGrp="1"/>
          </p:cNvGraphicFramePr>
          <p:nvPr>
            <p:extLst/>
          </p:nvPr>
        </p:nvGraphicFramePr>
        <p:xfrm>
          <a:off x="6241793" y="2358172"/>
          <a:ext cx="2469129" cy="930565"/>
        </p:xfrm>
        <a:graphic>
          <a:graphicData uri="http://schemas.openxmlformats.org/drawingml/2006/table">
            <a:tbl>
              <a:tblPr firstRow="1" bandRow="1">
                <a:tableStyleId>{5C22544A-7EE6-4342-B048-85BDC9FD1C3A}</a:tableStyleId>
              </a:tblPr>
              <a:tblGrid>
                <a:gridCol w="2469129"/>
              </a:tblGrid>
              <a:tr h="930565">
                <a:tc>
                  <a:txBody>
                    <a:bodyPr/>
                    <a:lstStyle/>
                    <a:p>
                      <a:pPr algn="ctr"/>
                      <a:endParaRPr lang="en-GB" sz="1500" dirty="0">
                        <a:solidFill>
                          <a:schemeClr val="tx1"/>
                        </a:solidFill>
                        <a:latin typeface="Arial" panose="020B0604020202020204" pitchFamily="34" charset="0"/>
                        <a:cs typeface="Arial" panose="020B0604020202020204" pitchFamily="34" charset="0"/>
                      </a:endParaRPr>
                    </a:p>
                  </a:txBody>
                  <a:tcPr marL="84406" marR="84406" marT="42203" marB="4220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088530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1477" dirty="0"/>
              <a:t>GHA Go-Live Visit</a:t>
            </a:r>
            <a:br>
              <a:rPr lang="en-GB" sz="1477" dirty="0"/>
            </a:br>
            <a:r>
              <a:rPr lang="en-GB" sz="1477" b="0" dirty="0"/>
              <a:t>Daily report (3)</a:t>
            </a:r>
          </a:p>
        </p:txBody>
      </p:sp>
      <p:sp>
        <p:nvSpPr>
          <p:cNvPr id="53" name="Rectangle 6"/>
          <p:cNvSpPr>
            <a:spLocks noChangeArrowheads="1"/>
          </p:cNvSpPr>
          <p:nvPr/>
        </p:nvSpPr>
        <p:spPr bwMode="auto">
          <a:xfrm>
            <a:off x="242531" y="1302028"/>
            <a:ext cx="8649949" cy="465295"/>
          </a:xfrm>
          <a:prstGeom prst="rect">
            <a:avLst/>
          </a:prstGeom>
          <a:solidFill>
            <a:srgbClr val="10315F"/>
          </a:solidFill>
          <a:ln w="9525">
            <a:noFill/>
            <a:miter lim="800000"/>
            <a:headEnd/>
            <a:tailEnd/>
          </a:ln>
          <a:effectLst/>
        </p:spPr>
        <p:txBody>
          <a:bodyPr anchor="ctr"/>
          <a:lstStyle/>
          <a:p>
            <a:pPr algn="ctr" defTabSz="844083" fontAlgn="auto">
              <a:lnSpc>
                <a:spcPct val="90000"/>
              </a:lnSpc>
              <a:spcBef>
                <a:spcPts val="0"/>
              </a:spcBef>
              <a:spcAft>
                <a:spcPts val="0"/>
              </a:spcAft>
              <a:defRPr/>
            </a:pPr>
            <a:r>
              <a:rPr lang="en-GB" sz="1108" b="1" kern="0" dirty="0">
                <a:solidFill>
                  <a:srgbClr val="FFFFFF"/>
                </a:solidFill>
                <a:latin typeface="Arial" panose="020B0604020202020204" pitchFamily="34" charset="0"/>
                <a:cs typeface="Arial" panose="020B0604020202020204" pitchFamily="34" charset="0"/>
              </a:rPr>
              <a:t>Other notes/remarks</a:t>
            </a:r>
          </a:p>
        </p:txBody>
      </p:sp>
      <p:sp>
        <p:nvSpPr>
          <p:cNvPr id="54" name="Rectangle 27"/>
          <p:cNvSpPr>
            <a:spLocks noGrp="1" noChangeArrowheads="1"/>
          </p:cNvSpPr>
          <p:nvPr>
            <p:custDataLst>
              <p:tags r:id="rId1"/>
            </p:custDataLst>
          </p:nvPr>
        </p:nvSpPr>
        <p:spPr bwMode="auto">
          <a:xfrm>
            <a:off x="242531" y="1767277"/>
            <a:ext cx="8649949" cy="3855198"/>
          </a:xfrm>
          <a:prstGeom prst="rect">
            <a:avLst/>
          </a:prstGeom>
          <a:solidFill>
            <a:srgbClr val="FFFFFF"/>
          </a:solidFill>
          <a:ln w="9525" cap="flat" cmpd="sng" algn="ctr">
            <a:noFill/>
            <a:prstDash val="solid"/>
          </a:ln>
          <a:effectLst/>
        </p:spPr>
        <p:txBody>
          <a:bodyPr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466" lvl="1" indent="0" defTabSz="844083">
              <a:spcBef>
                <a:spcPts val="369"/>
              </a:spcBef>
              <a:spcAft>
                <a:spcPts val="0"/>
              </a:spcAft>
              <a:buClr>
                <a:srgbClr val="6E0038"/>
              </a:buClr>
              <a:buNone/>
              <a:defRPr/>
            </a:pPr>
            <a:endParaRPr lang="en-GB" sz="923" kern="0" dirty="0">
              <a:solidFill>
                <a:srgbClr val="000000"/>
              </a:solidFill>
              <a:latin typeface="Arial" panose="020B0604020202020204" pitchFamily="34" charset="0"/>
              <a:cs typeface="Arial" panose="020B0604020202020204" pitchFamily="34" charset="0"/>
            </a:endParaRPr>
          </a:p>
        </p:txBody>
      </p:sp>
      <p:sp>
        <p:nvSpPr>
          <p:cNvPr id="55" name="Oval 54"/>
          <p:cNvSpPr/>
          <p:nvPr/>
        </p:nvSpPr>
        <p:spPr>
          <a:xfrm>
            <a:off x="175414" y="1179108"/>
            <a:ext cx="256172" cy="256172"/>
          </a:xfrm>
          <a:prstGeom prst="ellipse">
            <a:avLst/>
          </a:prstGeom>
          <a:gradFill rotWithShape="1">
            <a:gsLst>
              <a:gs pos="0">
                <a:srgbClr val="F2A300">
                  <a:shade val="51000"/>
                  <a:satMod val="130000"/>
                </a:srgbClr>
              </a:gs>
              <a:gs pos="80000">
                <a:srgbClr val="F2A300">
                  <a:shade val="93000"/>
                  <a:satMod val="130000"/>
                </a:srgbClr>
              </a:gs>
              <a:gs pos="100000">
                <a:srgbClr val="F2A300">
                  <a:shade val="94000"/>
                  <a:satMod val="135000"/>
                </a:srgbClr>
              </a:gs>
            </a:gsLst>
            <a:lin ang="16200000" scaled="0"/>
          </a:gradFill>
          <a:ln w="9525" cap="flat" cmpd="sng" algn="ctr">
            <a:solidFill>
              <a:srgbClr val="F2A300">
                <a:shade val="95000"/>
                <a:satMod val="105000"/>
              </a:srgbClr>
            </a:solidFill>
            <a:prstDash val="solid"/>
          </a:ln>
          <a:effectLst>
            <a:outerShdw blurRad="40000" dist="23000" dir="5400000" rotWithShape="0">
              <a:srgbClr val="000000">
                <a:alpha val="35000"/>
              </a:srgbClr>
            </a:outerShdw>
          </a:effectLst>
        </p:spPr>
        <p:txBody>
          <a:bodyPr lIns="0" tIns="0" rIns="0" bIns="0" rtlCol="0" anchor="ctr" anchorCtr="0"/>
          <a:lstStyle/>
          <a:p>
            <a:pPr algn="ctr" defTabSz="844083" fontAlgn="auto">
              <a:lnSpc>
                <a:spcPct val="90000"/>
              </a:lnSpc>
              <a:spcBef>
                <a:spcPts val="0"/>
              </a:spcBef>
              <a:spcAft>
                <a:spcPts val="0"/>
              </a:spcAft>
              <a:defRPr/>
            </a:pPr>
            <a:r>
              <a:rPr lang="en-GB" sz="1108" b="1" kern="0" dirty="0">
                <a:solidFill>
                  <a:schemeClr val="bg1"/>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331968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208510876"/>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966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265236"/>
                        <a:ext cx="1465" cy="1465"/>
                      </a:xfrm>
                      <a:prstGeom prst="rect">
                        <a:avLst/>
                      </a:prstGeom>
                    </p:spPr>
                  </p:pic>
                </p:oleObj>
              </mc:Fallback>
            </mc:AlternateContent>
          </a:graphicData>
        </a:graphic>
      </p:graphicFrame>
      <p:sp>
        <p:nvSpPr>
          <p:cNvPr id="2" name="Rectangle 1"/>
          <p:cNvSpPr/>
          <p:nvPr/>
        </p:nvSpPr>
        <p:spPr>
          <a:xfrm>
            <a:off x="384458" y="1875605"/>
            <a:ext cx="4719294" cy="2658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4" name="Title 3"/>
          <p:cNvSpPr>
            <a:spLocks noGrp="1"/>
          </p:cNvSpPr>
          <p:nvPr>
            <p:ph type="title"/>
          </p:nvPr>
        </p:nvSpPr>
        <p:spPr/>
        <p:txBody>
          <a:bodyPr/>
          <a:lstStyle/>
          <a:p>
            <a:r>
              <a:rPr lang="en-GB" dirty="0" err="1" smtClean="0"/>
              <a:t>Handleiding</a:t>
            </a:r>
            <a:r>
              <a:rPr lang="en-GB" dirty="0" smtClean="0"/>
              <a:t> </a:t>
            </a:r>
            <a:r>
              <a:rPr lang="en-GB" dirty="0" err="1" smtClean="0"/>
              <a:t>stationsbezoek</a:t>
            </a:r>
            <a:endParaRPr lang="en-GB" dirty="0"/>
          </a:p>
        </p:txBody>
      </p:sp>
      <p:sp>
        <p:nvSpPr>
          <p:cNvPr id="5" name="Rectangle 4"/>
          <p:cNvSpPr/>
          <p:nvPr/>
        </p:nvSpPr>
        <p:spPr>
          <a:xfrm>
            <a:off x="384458" y="1368464"/>
            <a:ext cx="5583390" cy="1046697"/>
          </a:xfrm>
          <a:prstGeom prst="rect">
            <a:avLst/>
          </a:prstGeom>
        </p:spPr>
        <p:txBody>
          <a:bodyPr wrap="square">
            <a:spAutoFit/>
          </a:bodyPr>
          <a:lstStyle/>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Aandachtspunten: waar let je op?</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Wekelijks rapport</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Communicatielijnen: wie vertelt wat aan wie, en wanneer?</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GHA Information package</a:t>
            </a:r>
          </a:p>
        </p:txBody>
      </p:sp>
    </p:spTree>
    <p:extLst>
      <p:ext uri="{BB962C8B-B14F-4D97-AF65-F5344CB8AC3E}">
        <p14:creationId xmlns:p14="http://schemas.microsoft.com/office/powerpoint/2010/main" val="3992285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60727681"/>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9766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66" y="265236"/>
                        <a:ext cx="1465" cy="1465"/>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sz="1477" dirty="0"/>
              <a:t>GHA Go-Live Visit</a:t>
            </a:r>
            <a:br>
              <a:rPr lang="en-GB" sz="1477" dirty="0"/>
            </a:br>
            <a:r>
              <a:rPr lang="en-GB" sz="1477" b="0" dirty="0"/>
              <a:t>Principles</a:t>
            </a:r>
            <a:endParaRPr lang="en-GB" sz="1477" dirty="0"/>
          </a:p>
        </p:txBody>
      </p:sp>
      <p:sp>
        <p:nvSpPr>
          <p:cNvPr id="4" name="Rectangle 3" hidden="1"/>
          <p:cNvSpPr/>
          <p:nvPr>
            <p:custDataLst>
              <p:tags r:id="rId3"/>
            </p:custDataLst>
          </p:nvPr>
        </p:nvSpPr>
        <p:spPr bwMode="auto">
          <a:xfrm>
            <a:off x="0" y="263769"/>
            <a:ext cx="146538" cy="1465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GB" sz="1292" dirty="0">
              <a:latin typeface="Arial" panose="020B0604020202020204" pitchFamily="34" charset="0"/>
              <a:cs typeface="Arial" panose="020B0604020202020204" pitchFamily="34" charset="0"/>
              <a:sym typeface="Arial" panose="020B0604020202020204" pitchFamily="34" charset="0"/>
            </a:endParaRPr>
          </a:p>
        </p:txBody>
      </p:sp>
      <p:sp>
        <p:nvSpPr>
          <p:cNvPr id="7" name="Rectangle 6"/>
          <p:cNvSpPr/>
          <p:nvPr/>
        </p:nvSpPr>
        <p:spPr>
          <a:xfrm>
            <a:off x="384458" y="1368463"/>
            <a:ext cx="8375084" cy="3335850"/>
          </a:xfrm>
          <a:prstGeom prst="rect">
            <a:avLst/>
          </a:prstGeom>
        </p:spPr>
        <p:txBody>
          <a:bodyPr wrap="square">
            <a:spAutoFit/>
          </a:bodyPr>
          <a:lstStyle/>
          <a:p>
            <a:pPr marL="316531" indent="-316531">
              <a:lnSpc>
                <a:spcPct val="120000"/>
              </a:lnSpc>
              <a:spcBef>
                <a:spcPts val="277"/>
              </a:spcBef>
              <a:buAutoNum type="arabicPeriod"/>
            </a:pPr>
            <a:r>
              <a:rPr lang="nl-NL" sz="1477" b="1" dirty="0">
                <a:solidFill>
                  <a:srgbClr val="10315F"/>
                </a:solidFill>
                <a:latin typeface="Arial" panose="020B0604020202020204" pitchFamily="34" charset="0"/>
                <a:cs typeface="Arial" panose="020B0604020202020204" pitchFamily="34" charset="0"/>
              </a:rPr>
              <a:t>The truck </a:t>
            </a:r>
            <a:r>
              <a:rPr lang="nl-NL" sz="1477" b="1" u="sng" dirty="0">
                <a:solidFill>
                  <a:srgbClr val="10315F"/>
                </a:solidFill>
                <a:latin typeface="Arial" panose="020B0604020202020204" pitchFamily="34" charset="0"/>
                <a:cs typeface="Arial" panose="020B0604020202020204" pitchFamily="34" charset="0"/>
              </a:rPr>
              <a:t>leaves on time</a:t>
            </a:r>
          </a:p>
          <a:p>
            <a:pPr marL="316531" indent="-316531">
              <a:lnSpc>
                <a:spcPct val="120000"/>
              </a:lnSpc>
              <a:spcBef>
                <a:spcPts val="277"/>
              </a:spcBef>
              <a:buAutoNum type="arabicPeriod"/>
            </a:pPr>
            <a:r>
              <a:rPr lang="nl-NL" sz="1292" dirty="0">
                <a:solidFill>
                  <a:srgbClr val="10315F"/>
                </a:solidFill>
                <a:latin typeface="Arial" panose="020B0604020202020204" pitchFamily="34" charset="0"/>
                <a:cs typeface="Arial" panose="020B0604020202020204" pitchFamily="34" charset="0"/>
              </a:rPr>
              <a:t>Late is late: customers must deliver cargo on time. Repair is possible, but should not endanger the timely departure of the truck. See Late-Show process.</a:t>
            </a:r>
          </a:p>
          <a:p>
            <a:pPr marL="316531" indent="-316531">
              <a:lnSpc>
                <a:spcPct val="120000"/>
              </a:lnSpc>
              <a:spcBef>
                <a:spcPts val="277"/>
              </a:spcBef>
              <a:buAutoNum type="arabicPeriod"/>
            </a:pPr>
            <a:r>
              <a:rPr lang="nl-NL" sz="1292" dirty="0">
                <a:solidFill>
                  <a:srgbClr val="10315F"/>
                </a:solidFill>
                <a:latin typeface="Arial" panose="020B0604020202020204" pitchFamily="34" charset="0"/>
                <a:cs typeface="Arial" panose="020B0604020202020204" pitchFamily="34" charset="0"/>
              </a:rPr>
              <a:t>If more than one truck is required given the volume, additional trucks are scheduled </a:t>
            </a:r>
            <a:r>
              <a:rPr lang="nl-NL" sz="1292" u="sng" dirty="0">
                <a:solidFill>
                  <a:srgbClr val="10315F"/>
                </a:solidFill>
                <a:latin typeface="Arial" panose="020B0604020202020204" pitchFamily="34" charset="0"/>
                <a:cs typeface="Arial" panose="020B0604020202020204" pitchFamily="34" charset="0"/>
              </a:rPr>
              <a:t>before</a:t>
            </a:r>
            <a:r>
              <a:rPr lang="nl-NL" sz="1292" dirty="0">
                <a:solidFill>
                  <a:srgbClr val="10315F"/>
                </a:solidFill>
                <a:latin typeface="Arial" panose="020B0604020202020204" pitchFamily="34" charset="0"/>
                <a:cs typeface="Arial" panose="020B0604020202020204" pitchFamily="34" charset="0"/>
              </a:rPr>
              <a:t> the booking truck</a:t>
            </a:r>
          </a:p>
          <a:p>
            <a:pPr marL="316531" indent="-316531">
              <a:lnSpc>
                <a:spcPct val="120000"/>
              </a:lnSpc>
              <a:spcBef>
                <a:spcPts val="277"/>
              </a:spcBef>
              <a:buAutoNum type="arabicPeriod"/>
            </a:pPr>
            <a:r>
              <a:rPr lang="nl-NL" sz="1292" dirty="0">
                <a:solidFill>
                  <a:srgbClr val="10315F"/>
                </a:solidFill>
                <a:latin typeface="Arial" panose="020B0604020202020204" pitchFamily="34" charset="0"/>
                <a:cs typeface="Arial" panose="020B0604020202020204" pitchFamily="34" charset="0"/>
              </a:rPr>
              <a:t>Focus on timely messaging of FOH and RCS</a:t>
            </a:r>
          </a:p>
          <a:p>
            <a:pPr marL="316531" indent="-316531">
              <a:lnSpc>
                <a:spcPct val="120000"/>
              </a:lnSpc>
              <a:spcBef>
                <a:spcPts val="277"/>
              </a:spcBef>
              <a:buAutoNum type="arabicPeriod"/>
            </a:pPr>
            <a:r>
              <a:rPr lang="nl-NL" sz="1292" dirty="0">
                <a:solidFill>
                  <a:srgbClr val="10315F"/>
                </a:solidFill>
                <a:latin typeface="Arial" panose="020B0604020202020204" pitchFamily="34" charset="0"/>
                <a:cs typeface="Arial" panose="020B0604020202020204" pitchFamily="34" charset="0"/>
              </a:rPr>
              <a:t>RCS is only given </a:t>
            </a:r>
            <a:r>
              <a:rPr lang="nl-NL" sz="1292" u="sng" dirty="0">
                <a:solidFill>
                  <a:srgbClr val="10315F"/>
                </a:solidFill>
                <a:latin typeface="Arial" panose="020B0604020202020204" pitchFamily="34" charset="0"/>
                <a:cs typeface="Arial" panose="020B0604020202020204" pitchFamily="34" charset="0"/>
              </a:rPr>
              <a:t>after cargo is checked and approved</a:t>
            </a:r>
            <a:r>
              <a:rPr lang="nl-NL" sz="1292" dirty="0">
                <a:solidFill>
                  <a:srgbClr val="10315F"/>
                </a:solidFill>
                <a:latin typeface="Arial" panose="020B0604020202020204" pitchFamily="34" charset="0"/>
                <a:cs typeface="Arial" panose="020B0604020202020204" pitchFamily="34" charset="0"/>
              </a:rPr>
              <a:t>. Late-Shows (beyond repair) and Go-Shows are not accepted (only get FOH), and require a new booking.</a:t>
            </a:r>
          </a:p>
          <a:p>
            <a:pPr marL="316531" indent="-316531">
              <a:lnSpc>
                <a:spcPct val="120000"/>
              </a:lnSpc>
              <a:spcBef>
                <a:spcPts val="277"/>
              </a:spcBef>
              <a:buAutoNum type="arabicPeriod"/>
            </a:pPr>
            <a:r>
              <a:rPr lang="nl-NL" sz="1292" dirty="0">
                <a:solidFill>
                  <a:srgbClr val="10315F"/>
                </a:solidFill>
                <a:latin typeface="Arial" panose="020B0604020202020204" pitchFamily="34" charset="0"/>
                <a:cs typeface="Arial" panose="020B0604020202020204" pitchFamily="34" charset="0"/>
              </a:rPr>
              <a:t>Apply selective loading of pallets by following the planning sent by Network Planning</a:t>
            </a:r>
          </a:p>
          <a:p>
            <a:pPr marL="316531" indent="-316531">
              <a:lnSpc>
                <a:spcPct val="120000"/>
              </a:lnSpc>
              <a:spcBef>
                <a:spcPts val="277"/>
              </a:spcBef>
              <a:buAutoNum type="arabicPeriod"/>
            </a:pPr>
            <a:r>
              <a:rPr lang="nl-NL" sz="1292" dirty="0">
                <a:solidFill>
                  <a:schemeClr val="bg1">
                    <a:lumMod val="75000"/>
                  </a:schemeClr>
                </a:solidFill>
                <a:latin typeface="Arial" panose="020B0604020202020204" pitchFamily="34" charset="0"/>
                <a:cs typeface="Arial" panose="020B0604020202020204" pitchFamily="34" charset="0"/>
              </a:rPr>
              <a:t>100% of cargo is weighed, FWB is updated with new weights and store weighing receipts</a:t>
            </a:r>
          </a:p>
          <a:p>
            <a:pPr marL="316531" indent="-316531">
              <a:lnSpc>
                <a:spcPct val="120000"/>
              </a:lnSpc>
              <a:spcBef>
                <a:spcPts val="277"/>
              </a:spcBef>
              <a:buAutoNum type="arabicPeriod"/>
            </a:pPr>
            <a:r>
              <a:rPr lang="nl-NL" sz="1292" dirty="0">
                <a:solidFill>
                  <a:srgbClr val="10315F"/>
                </a:solidFill>
                <a:latin typeface="Arial" panose="020B0604020202020204" pitchFamily="34" charset="0"/>
                <a:cs typeface="Arial" panose="020B0604020202020204" pitchFamily="34" charset="0"/>
              </a:rPr>
              <a:t>Send deviation reports to Network Planning max. 1 hour after truck departure (following the template)</a:t>
            </a:r>
          </a:p>
          <a:p>
            <a:pPr marL="316531" indent="-316531">
              <a:lnSpc>
                <a:spcPct val="120000"/>
              </a:lnSpc>
              <a:spcBef>
                <a:spcPts val="277"/>
              </a:spcBef>
              <a:buAutoNum type="arabicPeriod"/>
            </a:pPr>
            <a:r>
              <a:rPr lang="nl-NL" sz="1292" dirty="0">
                <a:solidFill>
                  <a:srgbClr val="10315F"/>
                </a:solidFill>
                <a:latin typeface="Arial" panose="020B0604020202020204" pitchFamily="34" charset="0"/>
                <a:cs typeface="Arial" panose="020B0604020202020204" pitchFamily="34" charset="0"/>
              </a:rPr>
              <a:t>Send daily FAP reports to Network Planning (following the template)</a:t>
            </a:r>
          </a:p>
          <a:p>
            <a:pPr marL="316531" indent="-316531">
              <a:lnSpc>
                <a:spcPct val="120000"/>
              </a:lnSpc>
              <a:spcBef>
                <a:spcPts val="277"/>
              </a:spcBef>
              <a:buAutoNum type="arabicPeriod"/>
            </a:pPr>
            <a:r>
              <a:rPr lang="nl-NL" sz="1292" dirty="0">
                <a:solidFill>
                  <a:srgbClr val="10315F"/>
                </a:solidFill>
                <a:latin typeface="Arial" panose="020B0604020202020204" pitchFamily="34" charset="0"/>
                <a:cs typeface="Arial" panose="020B0604020202020204" pitchFamily="34" charset="0"/>
              </a:rPr>
              <a:t>Send overview of Go-Show shipments to CSO</a:t>
            </a:r>
          </a:p>
        </p:txBody>
      </p:sp>
    </p:spTree>
    <p:extLst>
      <p:ext uri="{BB962C8B-B14F-4D97-AF65-F5344CB8AC3E}">
        <p14:creationId xmlns:p14="http://schemas.microsoft.com/office/powerpoint/2010/main" val="24433676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636456311"/>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9869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66" y="265236"/>
                        <a:ext cx="1465" cy="1465"/>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sz="1477" dirty="0"/>
              <a:t>GHA Go-Live Visit</a:t>
            </a:r>
            <a:br>
              <a:rPr lang="en-GB" sz="1477" dirty="0"/>
            </a:br>
            <a:r>
              <a:rPr lang="en-GB" sz="1477" b="0" dirty="0" err="1"/>
              <a:t>Communicatielijnen</a:t>
            </a:r>
            <a:r>
              <a:rPr lang="en-GB" sz="1477" b="0" dirty="0"/>
              <a:t> – Late-Show</a:t>
            </a:r>
            <a:endParaRPr lang="en-GB" sz="1477" dirty="0"/>
          </a:p>
        </p:txBody>
      </p:sp>
      <p:sp>
        <p:nvSpPr>
          <p:cNvPr id="4" name="Rectangle 3" hidden="1"/>
          <p:cNvSpPr/>
          <p:nvPr>
            <p:custDataLst>
              <p:tags r:id="rId3"/>
            </p:custDataLst>
          </p:nvPr>
        </p:nvSpPr>
        <p:spPr bwMode="auto">
          <a:xfrm>
            <a:off x="0" y="263769"/>
            <a:ext cx="146538" cy="1465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GB" sz="1292" dirty="0">
              <a:latin typeface="Arial" panose="020B0604020202020204" pitchFamily="34" charset="0"/>
              <a:cs typeface="Arial" panose="020B0604020202020204" pitchFamily="34" charset="0"/>
              <a:sym typeface="Arial" panose="020B0604020202020204"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271" y="1025828"/>
            <a:ext cx="6779830" cy="4904736"/>
          </a:xfrm>
          <a:prstGeom prst="rect">
            <a:avLst/>
          </a:prstGeom>
        </p:spPr>
      </p:pic>
    </p:spTree>
    <p:extLst>
      <p:ext uri="{BB962C8B-B14F-4D97-AF65-F5344CB8AC3E}">
        <p14:creationId xmlns:p14="http://schemas.microsoft.com/office/powerpoint/2010/main" val="18958817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516189817"/>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9971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66" y="265236"/>
                        <a:ext cx="1465" cy="1465"/>
                      </a:xfrm>
                      <a:prstGeom prst="rect">
                        <a:avLst/>
                      </a:prstGeom>
                    </p:spPr>
                  </p:pic>
                </p:oleObj>
              </mc:Fallback>
            </mc:AlternateContent>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927" y="1990435"/>
            <a:ext cx="8094853" cy="2642498"/>
          </a:xfrm>
          <a:prstGeom prst="rect">
            <a:avLst/>
          </a:prstGeom>
        </p:spPr>
      </p:pic>
      <p:sp>
        <p:nvSpPr>
          <p:cNvPr id="2" name="Title 1"/>
          <p:cNvSpPr>
            <a:spLocks noGrp="1"/>
          </p:cNvSpPr>
          <p:nvPr>
            <p:ph type="title"/>
          </p:nvPr>
        </p:nvSpPr>
        <p:spPr/>
        <p:txBody>
          <a:bodyPr>
            <a:normAutofit/>
          </a:bodyPr>
          <a:lstStyle/>
          <a:p>
            <a:r>
              <a:rPr lang="en-GB" sz="1477" dirty="0"/>
              <a:t>GHA Go-Live Visit</a:t>
            </a:r>
            <a:br>
              <a:rPr lang="en-GB" sz="1477" dirty="0"/>
            </a:br>
            <a:r>
              <a:rPr lang="en-GB" sz="1477" b="0" dirty="0" err="1"/>
              <a:t>Communicatielijnen</a:t>
            </a:r>
            <a:r>
              <a:rPr lang="en-GB" sz="1477" b="0" dirty="0"/>
              <a:t> – No-Show</a:t>
            </a:r>
            <a:endParaRPr lang="en-GB" sz="1477" dirty="0"/>
          </a:p>
        </p:txBody>
      </p:sp>
      <p:sp>
        <p:nvSpPr>
          <p:cNvPr id="4" name="Rectangle 3" hidden="1"/>
          <p:cNvSpPr/>
          <p:nvPr>
            <p:custDataLst>
              <p:tags r:id="rId3"/>
            </p:custDataLst>
          </p:nvPr>
        </p:nvSpPr>
        <p:spPr bwMode="auto">
          <a:xfrm>
            <a:off x="0" y="263769"/>
            <a:ext cx="146538" cy="1465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GB" sz="1292"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369161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689268474"/>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20073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66" y="265236"/>
                        <a:ext cx="1465" cy="1465"/>
                      </a:xfrm>
                      <a:prstGeom prst="rect">
                        <a:avLst/>
                      </a:prstGeom>
                    </p:spPr>
                  </p:pic>
                </p:oleObj>
              </mc:Fallback>
            </mc:AlternateContent>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803" y="1203063"/>
            <a:ext cx="7762508" cy="3506862"/>
          </a:xfrm>
          <a:prstGeom prst="rect">
            <a:avLst/>
          </a:prstGeom>
        </p:spPr>
      </p:pic>
      <p:sp>
        <p:nvSpPr>
          <p:cNvPr id="2" name="Title 1"/>
          <p:cNvSpPr>
            <a:spLocks noGrp="1"/>
          </p:cNvSpPr>
          <p:nvPr>
            <p:ph type="title"/>
          </p:nvPr>
        </p:nvSpPr>
        <p:spPr/>
        <p:txBody>
          <a:bodyPr>
            <a:normAutofit/>
          </a:bodyPr>
          <a:lstStyle/>
          <a:p>
            <a:r>
              <a:rPr lang="en-GB" sz="1477" dirty="0"/>
              <a:t>GHA Go-Live Visit</a:t>
            </a:r>
            <a:br>
              <a:rPr lang="en-GB" sz="1477" dirty="0"/>
            </a:br>
            <a:r>
              <a:rPr lang="en-GB" sz="1477" b="0" dirty="0" err="1"/>
              <a:t>Communicatielijnen</a:t>
            </a:r>
            <a:r>
              <a:rPr lang="en-GB" sz="1477" b="0" dirty="0"/>
              <a:t> – Go-Show</a:t>
            </a:r>
            <a:endParaRPr lang="en-GB" sz="1477" dirty="0"/>
          </a:p>
        </p:txBody>
      </p:sp>
      <p:sp>
        <p:nvSpPr>
          <p:cNvPr id="4" name="Rectangle 3" hidden="1"/>
          <p:cNvSpPr/>
          <p:nvPr>
            <p:custDataLst>
              <p:tags r:id="rId3"/>
            </p:custDataLst>
          </p:nvPr>
        </p:nvSpPr>
        <p:spPr bwMode="auto">
          <a:xfrm>
            <a:off x="0" y="263769"/>
            <a:ext cx="146538" cy="1465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GB" sz="1292"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97530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60" dirty="0"/>
              <a:t>Objectives</a:t>
            </a:r>
            <a:br>
              <a:rPr lang="en-US" sz="1660" dirty="0"/>
            </a:br>
            <a:r>
              <a:rPr lang="en-US" sz="1660" b="0" dirty="0"/>
              <a:t>The main objectives of EGFL are to increase reliability and </a:t>
            </a:r>
            <a:r>
              <a:rPr lang="en-US" sz="1660" b="0" dirty="0" smtClean="0"/>
              <a:t>efficiency</a:t>
            </a:r>
            <a:endParaRPr lang="en-GB" sz="1660" b="0" dirty="0"/>
          </a:p>
        </p:txBody>
      </p:sp>
      <p:sp>
        <p:nvSpPr>
          <p:cNvPr id="4" name="Rectangle 3"/>
          <p:cNvSpPr/>
          <p:nvPr/>
        </p:nvSpPr>
        <p:spPr bwMode="auto">
          <a:xfrm>
            <a:off x="863588" y="1580860"/>
            <a:ext cx="7776864" cy="54003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r>
              <a:rPr lang="en-GB" sz="1400" dirty="0" smtClean="0">
                <a:solidFill>
                  <a:schemeClr val="tx1"/>
                </a:solidFill>
                <a:latin typeface="Arial" panose="020B0604020202020204" pitchFamily="34" charset="0"/>
                <a:cs typeface="Arial" panose="020B0604020202020204" pitchFamily="34" charset="0"/>
              </a:rPr>
              <a:t>Increase</a:t>
            </a:r>
            <a:r>
              <a:rPr lang="en-GB" sz="1400" b="1" dirty="0" smtClean="0">
                <a:solidFill>
                  <a:schemeClr val="tx1"/>
                </a:solidFill>
                <a:latin typeface="Arial" panose="020B0604020202020204" pitchFamily="34" charset="0"/>
                <a:cs typeface="Arial" panose="020B0604020202020204" pitchFamily="34" charset="0"/>
              </a:rPr>
              <a:t> reliability </a:t>
            </a:r>
            <a:r>
              <a:rPr lang="en-GB" sz="1400" dirty="0" smtClean="0">
                <a:solidFill>
                  <a:schemeClr val="tx1"/>
                </a:solidFill>
                <a:latin typeface="Arial" panose="020B0604020202020204" pitchFamily="34" charset="0"/>
                <a:cs typeface="Arial" panose="020B0604020202020204" pitchFamily="34" charset="0"/>
              </a:rPr>
              <a:t>(higher flown-as-planned) and reduce</a:t>
            </a:r>
            <a:r>
              <a:rPr lang="en-GB" sz="1400" b="1" dirty="0" smtClean="0">
                <a:solidFill>
                  <a:schemeClr val="tx1"/>
                </a:solidFill>
                <a:latin typeface="Arial" panose="020B0604020202020204" pitchFamily="34" charset="0"/>
                <a:cs typeface="Arial" panose="020B0604020202020204" pitchFamily="34" charset="0"/>
              </a:rPr>
              <a:t> total transit time </a:t>
            </a:r>
            <a:r>
              <a:rPr lang="en-GB" sz="1400" dirty="0" smtClean="0">
                <a:solidFill>
                  <a:schemeClr val="tx1"/>
                </a:solidFill>
                <a:latin typeface="Arial" panose="020B0604020202020204" pitchFamily="34" charset="0"/>
                <a:cs typeface="Arial" panose="020B0604020202020204" pitchFamily="34" charset="0"/>
              </a:rPr>
              <a:t>in order to provide a superior customer offering</a:t>
            </a:r>
          </a:p>
        </p:txBody>
      </p:sp>
      <p:sp>
        <p:nvSpPr>
          <p:cNvPr id="5" name="Rectangle 135"/>
          <p:cNvSpPr>
            <a:spLocks noGrp="1" noChangeArrowheads="1"/>
          </p:cNvSpPr>
          <p:nvPr>
            <p:custDataLst>
              <p:tags r:id="rId1"/>
            </p:custDataLst>
          </p:nvPr>
        </p:nvSpPr>
        <p:spPr bwMode="auto">
          <a:xfrm>
            <a:off x="863588" y="2684992"/>
            <a:ext cx="7776864" cy="540032"/>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Calibri"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Calibri"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Calibri"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Calibri"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Calibri"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lvl="1" indent="-625475">
              <a:spcBef>
                <a:spcPct val="0"/>
              </a:spcBef>
              <a:buFontTx/>
              <a:buNone/>
            </a:pPr>
            <a:r>
              <a:rPr lang="en-US" altLang="nl-NL" dirty="0">
                <a:latin typeface="Arial" panose="020B0604020202020204" pitchFamily="34" charset="0"/>
                <a:cs typeface="Arial" panose="020B0604020202020204" pitchFamily="34" charset="0"/>
              </a:rPr>
              <a:t>Increase</a:t>
            </a:r>
            <a:r>
              <a:rPr lang="en-US" altLang="nl-NL" b="1" dirty="0">
                <a:latin typeface="Arial" panose="020B0604020202020204" pitchFamily="34" charset="0"/>
                <a:cs typeface="Arial" panose="020B0604020202020204" pitchFamily="34" charset="0"/>
              </a:rPr>
              <a:t> aircraft load factor </a:t>
            </a:r>
            <a:r>
              <a:rPr lang="en-US" altLang="nl-NL" dirty="0">
                <a:latin typeface="Arial" panose="020B0604020202020204" pitchFamily="34" charset="0"/>
                <a:cs typeface="Arial" panose="020B0604020202020204" pitchFamily="34" charset="0"/>
              </a:rPr>
              <a:t>by effectively prioritizing </a:t>
            </a:r>
            <a:r>
              <a:rPr lang="en-US" altLang="nl-NL" dirty="0" smtClean="0">
                <a:latin typeface="Arial" panose="020B0604020202020204" pitchFamily="34" charset="0"/>
                <a:cs typeface="Arial" panose="020B0604020202020204" pitchFamily="34" charset="0"/>
              </a:rPr>
              <a:t>cargo </a:t>
            </a:r>
            <a:r>
              <a:rPr lang="en-US" altLang="nl-NL" dirty="0">
                <a:latin typeface="Arial" panose="020B0604020202020204" pitchFamily="34" charset="0"/>
                <a:cs typeface="Arial" panose="020B0604020202020204" pitchFamily="34" charset="0"/>
              </a:rPr>
              <a:t>at the hub (‘hot’ or ‘not</a:t>
            </a:r>
            <a:r>
              <a:rPr lang="en-US" altLang="nl-NL" dirty="0" smtClean="0">
                <a:latin typeface="Arial" panose="020B0604020202020204" pitchFamily="34" charset="0"/>
                <a:cs typeface="Arial" panose="020B0604020202020204" pitchFamily="34" charset="0"/>
              </a:rPr>
              <a:t>’). The focus is on optimizing flights rather than trucks. </a:t>
            </a:r>
            <a:endParaRPr lang="en-US" altLang="nl-NL" dirty="0">
              <a:latin typeface="Arial" panose="020B0604020202020204" pitchFamily="34" charset="0"/>
              <a:cs typeface="Arial" panose="020B0604020202020204" pitchFamily="34" charset="0"/>
            </a:endParaRPr>
          </a:p>
        </p:txBody>
      </p:sp>
      <p:sp>
        <p:nvSpPr>
          <p:cNvPr id="7" name="Oval 6"/>
          <p:cNvSpPr/>
          <p:nvPr/>
        </p:nvSpPr>
        <p:spPr bwMode="auto">
          <a:xfrm>
            <a:off x="503549" y="1724862"/>
            <a:ext cx="252028" cy="252028"/>
          </a:xfrm>
          <a:prstGeom prst="ellipse">
            <a:avLst/>
          </a:prstGeom>
          <a:gradFill>
            <a:gsLst>
              <a:gs pos="100000">
                <a:srgbClr val="00A4DE"/>
              </a:gs>
              <a:gs pos="0">
                <a:srgbClr val="00B0F0"/>
              </a:gs>
            </a:gsLst>
            <a:lin ang="5400000" scaled="0"/>
          </a:gradFill>
          <a:ln w="9525" cap="flat" cmpd="sng" algn="ctr">
            <a:solidFill>
              <a:srgbClr val="009BE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431541" y="1724862"/>
            <a:ext cx="396044" cy="252028"/>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a:t>
            </a:r>
          </a:p>
        </p:txBody>
      </p:sp>
      <p:sp>
        <p:nvSpPr>
          <p:cNvPr id="10" name="Oval 9"/>
          <p:cNvSpPr/>
          <p:nvPr/>
        </p:nvSpPr>
        <p:spPr bwMode="auto">
          <a:xfrm>
            <a:off x="503549" y="2828994"/>
            <a:ext cx="252028" cy="252028"/>
          </a:xfrm>
          <a:prstGeom prst="ellipse">
            <a:avLst/>
          </a:prstGeom>
          <a:gradFill>
            <a:gsLst>
              <a:gs pos="100000">
                <a:srgbClr val="00A4DE"/>
              </a:gs>
              <a:gs pos="0">
                <a:srgbClr val="00B0F0"/>
              </a:gs>
            </a:gsLst>
            <a:lin ang="5400000" scaled="0"/>
          </a:gradFill>
          <a:ln w="9525" cap="flat" cmpd="sng" algn="ctr">
            <a:solidFill>
              <a:srgbClr val="009BE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431541" y="2828994"/>
            <a:ext cx="396044" cy="252028"/>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3</a:t>
            </a:r>
          </a:p>
        </p:txBody>
      </p:sp>
      <p:sp>
        <p:nvSpPr>
          <p:cNvPr id="13" name="Oval 12"/>
          <p:cNvSpPr/>
          <p:nvPr/>
        </p:nvSpPr>
        <p:spPr bwMode="auto">
          <a:xfrm>
            <a:off x="503549" y="2276928"/>
            <a:ext cx="252028" cy="252028"/>
          </a:xfrm>
          <a:prstGeom prst="ellipse">
            <a:avLst/>
          </a:prstGeom>
          <a:gradFill>
            <a:gsLst>
              <a:gs pos="100000">
                <a:srgbClr val="00A4DE"/>
              </a:gs>
              <a:gs pos="0">
                <a:srgbClr val="00B0F0"/>
              </a:gs>
            </a:gsLst>
            <a:lin ang="5400000" scaled="0"/>
          </a:gradFill>
          <a:ln w="9525" cap="flat" cmpd="sng" algn="ctr">
            <a:solidFill>
              <a:srgbClr val="009BE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14" name="TextBox 13"/>
          <p:cNvSpPr txBox="1"/>
          <p:nvPr/>
        </p:nvSpPr>
        <p:spPr>
          <a:xfrm>
            <a:off x="431541" y="2276928"/>
            <a:ext cx="396044" cy="252028"/>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a:t>
            </a:r>
          </a:p>
        </p:txBody>
      </p:sp>
      <p:sp>
        <p:nvSpPr>
          <p:cNvPr id="15" name="Rectangle 14"/>
          <p:cNvSpPr/>
          <p:nvPr/>
        </p:nvSpPr>
        <p:spPr bwMode="auto">
          <a:xfrm>
            <a:off x="863588" y="2132926"/>
            <a:ext cx="7776864" cy="54003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lvl="1" indent="-625475"/>
            <a:r>
              <a:rPr lang="en-GB" altLang="nl-NL" sz="1400" dirty="0">
                <a:solidFill>
                  <a:schemeClr val="tx1"/>
                </a:solidFill>
                <a:latin typeface="Arial" panose="020B0604020202020204" pitchFamily="34" charset="0"/>
                <a:cs typeface="Arial" panose="020B0604020202020204" pitchFamily="34" charset="0"/>
              </a:rPr>
              <a:t>Achieve </a:t>
            </a:r>
            <a:r>
              <a:rPr lang="en-GB" altLang="nl-NL" sz="1400" b="1" dirty="0">
                <a:solidFill>
                  <a:schemeClr val="tx1"/>
                </a:solidFill>
                <a:latin typeface="Arial" panose="020B0604020202020204" pitchFamily="34" charset="0"/>
                <a:cs typeface="Arial" panose="020B0604020202020204" pitchFamily="34" charset="0"/>
              </a:rPr>
              <a:t>cost savings </a:t>
            </a:r>
            <a:r>
              <a:rPr lang="en-GB" altLang="nl-NL" sz="1400" dirty="0">
                <a:solidFill>
                  <a:schemeClr val="tx1"/>
                </a:solidFill>
                <a:latin typeface="Arial" panose="020B0604020202020204" pitchFamily="34" charset="0"/>
                <a:cs typeface="Arial" panose="020B0604020202020204" pitchFamily="34" charset="0"/>
              </a:rPr>
              <a:t>and enable</a:t>
            </a:r>
            <a:r>
              <a:rPr lang="en-GB" altLang="nl-NL" sz="1400" b="1" dirty="0">
                <a:solidFill>
                  <a:schemeClr val="tx1"/>
                </a:solidFill>
                <a:latin typeface="Arial" panose="020B0604020202020204" pitchFamily="34" charset="0"/>
                <a:cs typeface="Arial" panose="020B0604020202020204" pitchFamily="34" charset="0"/>
              </a:rPr>
              <a:t> future volume growth </a:t>
            </a:r>
            <a:r>
              <a:rPr lang="en-GB" altLang="nl-NL" sz="1400" dirty="0">
                <a:solidFill>
                  <a:schemeClr val="tx1"/>
                </a:solidFill>
                <a:latin typeface="Arial" panose="020B0604020202020204" pitchFamily="34" charset="0"/>
                <a:cs typeface="Arial" panose="020B0604020202020204" pitchFamily="34" charset="0"/>
              </a:rPr>
              <a:t>under given capacity restrictions</a:t>
            </a:r>
            <a:r>
              <a:rPr lang="en-GB" altLang="nl-NL" sz="1400" b="1" dirty="0">
                <a:solidFill>
                  <a:schemeClr val="tx1"/>
                </a:solidFill>
                <a:latin typeface="Arial" panose="020B0604020202020204" pitchFamily="34" charset="0"/>
                <a:cs typeface="Arial" panose="020B0604020202020204" pitchFamily="34" charset="0"/>
              </a:rPr>
              <a:t> </a:t>
            </a:r>
            <a:r>
              <a:rPr lang="en-GB" altLang="nl-NL" sz="1400" dirty="0">
                <a:solidFill>
                  <a:schemeClr val="tx1"/>
                </a:solidFill>
                <a:latin typeface="Arial" panose="020B0604020202020204" pitchFamily="34" charset="0"/>
                <a:cs typeface="Arial" panose="020B0604020202020204" pitchFamily="34" charset="0"/>
              </a:rPr>
              <a:t>by reducing repair, rework, and peak workload levels at the </a:t>
            </a:r>
            <a:r>
              <a:rPr lang="en-GB" altLang="nl-NL" sz="1400" dirty="0" smtClean="0">
                <a:solidFill>
                  <a:schemeClr val="tx1"/>
                </a:solidFill>
                <a:latin typeface="Arial" panose="020B0604020202020204" pitchFamily="34" charset="0"/>
                <a:cs typeface="Arial" panose="020B0604020202020204" pitchFamily="34" charset="0"/>
              </a:rPr>
              <a:t>hub as well as at outstations</a:t>
            </a:r>
            <a:endParaRPr lang="en-GB" altLang="nl-NL" sz="1400" dirty="0">
              <a:solidFill>
                <a:schemeClr val="tx1"/>
              </a:solidFill>
              <a:latin typeface="Arial" panose="020B0604020202020204" pitchFamily="34" charset="0"/>
              <a:cs typeface="Arial" panose="020B0604020202020204" pitchFamily="34" charset="0"/>
            </a:endParaRPr>
          </a:p>
        </p:txBody>
      </p:sp>
      <p:sp>
        <p:nvSpPr>
          <p:cNvPr id="16" name="Rectangle 135"/>
          <p:cNvSpPr>
            <a:spLocks noGrp="1" noChangeArrowheads="1"/>
          </p:cNvSpPr>
          <p:nvPr>
            <p:custDataLst>
              <p:tags r:id="rId2"/>
            </p:custDataLst>
          </p:nvPr>
        </p:nvSpPr>
        <p:spPr bwMode="auto">
          <a:xfrm>
            <a:off x="863588" y="3237044"/>
            <a:ext cx="7776864" cy="540032"/>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Calibri"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Calibri"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Calibri"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Calibri"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Calibri"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lvl="1" indent="-625475">
              <a:spcBef>
                <a:spcPct val="0"/>
              </a:spcBef>
              <a:buFontTx/>
              <a:buNone/>
            </a:pPr>
            <a:endParaRPr lang="en-GB" altLang="nl-NL" dirty="0" smtClean="0">
              <a:solidFill>
                <a:srgbClr val="000066"/>
              </a:solidFill>
              <a:latin typeface="Arial" panose="020B0604020202020204" pitchFamily="34" charset="0"/>
              <a:cs typeface="Arial" panose="020B0604020202020204" pitchFamily="34" charset="0"/>
            </a:endParaRPr>
          </a:p>
        </p:txBody>
      </p:sp>
      <p:sp>
        <p:nvSpPr>
          <p:cNvPr id="18" name="Oval 17"/>
          <p:cNvSpPr/>
          <p:nvPr/>
        </p:nvSpPr>
        <p:spPr bwMode="auto">
          <a:xfrm>
            <a:off x="503549" y="3381046"/>
            <a:ext cx="252028" cy="252028"/>
          </a:xfrm>
          <a:prstGeom prst="ellipse">
            <a:avLst/>
          </a:prstGeom>
          <a:gradFill>
            <a:gsLst>
              <a:gs pos="100000">
                <a:srgbClr val="00A4DE"/>
              </a:gs>
              <a:gs pos="0">
                <a:srgbClr val="00B0F0"/>
              </a:gs>
            </a:gsLst>
            <a:lin ang="5400000" scaled="0"/>
          </a:gradFill>
          <a:ln w="9525" cap="flat" cmpd="sng" algn="ctr">
            <a:solidFill>
              <a:srgbClr val="009BE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19" name="TextBox 18"/>
          <p:cNvSpPr txBox="1"/>
          <p:nvPr/>
        </p:nvSpPr>
        <p:spPr>
          <a:xfrm>
            <a:off x="431541" y="3381046"/>
            <a:ext cx="396044" cy="252028"/>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4</a:t>
            </a:r>
          </a:p>
        </p:txBody>
      </p:sp>
      <p:sp>
        <p:nvSpPr>
          <p:cNvPr id="20" name="Rectangle 19"/>
          <p:cNvSpPr/>
          <p:nvPr/>
        </p:nvSpPr>
        <p:spPr bwMode="auto">
          <a:xfrm>
            <a:off x="431608" y="1148784"/>
            <a:ext cx="7776864" cy="41535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r>
              <a:rPr lang="en-GB" sz="1400" dirty="0" smtClean="0">
                <a:solidFill>
                  <a:schemeClr val="tx1"/>
                </a:solidFill>
                <a:latin typeface="Arial" panose="020B0604020202020204" pitchFamily="34" charset="0"/>
                <a:cs typeface="Arial" panose="020B0604020202020204" pitchFamily="34" charset="0"/>
              </a:rPr>
              <a:t>The EGFL programme aims to: </a:t>
            </a:r>
          </a:p>
        </p:txBody>
      </p:sp>
      <p:sp>
        <p:nvSpPr>
          <p:cNvPr id="21" name="Rectangle 135"/>
          <p:cNvSpPr>
            <a:spLocks noGrp="1" noChangeArrowheads="1"/>
          </p:cNvSpPr>
          <p:nvPr>
            <p:custDataLst>
              <p:tags r:id="rId3"/>
            </p:custDataLst>
          </p:nvPr>
        </p:nvSpPr>
        <p:spPr bwMode="auto">
          <a:xfrm>
            <a:off x="863588" y="3237016"/>
            <a:ext cx="7776864" cy="540032"/>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Calibri"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Calibri"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Calibri"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Calibri"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Calibri"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lvl="1" indent="-625475">
              <a:spcBef>
                <a:spcPct val="0"/>
              </a:spcBef>
              <a:buFontTx/>
              <a:buNone/>
            </a:pPr>
            <a:r>
              <a:rPr lang="en-US" altLang="nl-NL" dirty="0">
                <a:latin typeface="Arial" panose="020B0604020202020204" pitchFamily="34" charset="0"/>
                <a:cs typeface="Arial" panose="020B0604020202020204" pitchFamily="34" charset="0"/>
              </a:rPr>
              <a:t>Enhance</a:t>
            </a:r>
            <a:r>
              <a:rPr lang="en-US" altLang="nl-NL" b="1" dirty="0">
                <a:latin typeface="Arial" panose="020B0604020202020204" pitchFamily="34" charset="0"/>
                <a:cs typeface="Arial" panose="020B0604020202020204" pitchFamily="34" charset="0"/>
              </a:rPr>
              <a:t> </a:t>
            </a:r>
            <a:r>
              <a:rPr lang="en-US" altLang="nl-NL" b="1" dirty="0" smtClean="0">
                <a:latin typeface="Arial" panose="020B0604020202020204" pitchFamily="34" charset="0"/>
                <a:cs typeface="Arial" panose="020B0604020202020204" pitchFamily="34" charset="0"/>
              </a:rPr>
              <a:t>collaboration </a:t>
            </a:r>
            <a:r>
              <a:rPr lang="en-US" altLang="nl-NL" b="1" dirty="0">
                <a:latin typeface="Arial" panose="020B0604020202020204" pitchFamily="34" charset="0"/>
                <a:cs typeface="Arial" panose="020B0604020202020204" pitchFamily="34" charset="0"/>
              </a:rPr>
              <a:t>and information </a:t>
            </a:r>
            <a:r>
              <a:rPr lang="en-US" altLang="nl-NL" dirty="0">
                <a:latin typeface="Arial" panose="020B0604020202020204" pitchFamily="34" charset="0"/>
                <a:cs typeface="Arial" panose="020B0604020202020204" pitchFamily="34" charset="0"/>
              </a:rPr>
              <a:t>sharing </a:t>
            </a:r>
            <a:r>
              <a:rPr lang="en-US" altLang="nl-NL" dirty="0" smtClean="0">
                <a:latin typeface="Arial" panose="020B0604020202020204" pitchFamily="34" charset="0"/>
                <a:cs typeface="Arial" panose="020B0604020202020204" pitchFamily="34" charset="0"/>
              </a:rPr>
              <a:t>throughout the supply chain</a:t>
            </a:r>
            <a:endParaRPr lang="en-US" altLang="nl-NL" dirty="0">
              <a:latin typeface="Arial" panose="020B0604020202020204" pitchFamily="34" charset="0"/>
              <a:cs typeface="Arial" panose="020B0604020202020204" pitchFamily="34" charset="0"/>
            </a:endParaRPr>
          </a:p>
        </p:txBody>
      </p:sp>
      <p:sp>
        <p:nvSpPr>
          <p:cNvPr id="23" name="Oval 22"/>
          <p:cNvSpPr/>
          <p:nvPr/>
        </p:nvSpPr>
        <p:spPr bwMode="auto">
          <a:xfrm>
            <a:off x="503549" y="3923759"/>
            <a:ext cx="252028" cy="252028"/>
          </a:xfrm>
          <a:prstGeom prst="ellipse">
            <a:avLst/>
          </a:prstGeom>
          <a:gradFill>
            <a:gsLst>
              <a:gs pos="100000">
                <a:srgbClr val="00A4DE"/>
              </a:gs>
              <a:gs pos="0">
                <a:srgbClr val="00B0F0"/>
              </a:gs>
            </a:gsLst>
            <a:lin ang="5400000" scaled="0"/>
          </a:gradFill>
          <a:ln w="9525" cap="flat" cmpd="sng" algn="ctr">
            <a:solidFill>
              <a:srgbClr val="009BE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24" name="TextBox 23"/>
          <p:cNvSpPr txBox="1"/>
          <p:nvPr/>
        </p:nvSpPr>
        <p:spPr>
          <a:xfrm>
            <a:off x="431541" y="3923759"/>
            <a:ext cx="396044" cy="252028"/>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5</a:t>
            </a:r>
          </a:p>
        </p:txBody>
      </p:sp>
      <p:sp>
        <p:nvSpPr>
          <p:cNvPr id="25" name="Rectangle 135"/>
          <p:cNvSpPr>
            <a:spLocks noGrp="1" noChangeArrowheads="1"/>
          </p:cNvSpPr>
          <p:nvPr>
            <p:custDataLst>
              <p:tags r:id="rId4"/>
            </p:custDataLst>
          </p:nvPr>
        </p:nvSpPr>
        <p:spPr bwMode="auto">
          <a:xfrm>
            <a:off x="863588" y="3789068"/>
            <a:ext cx="7776864" cy="540032"/>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lvl1pPr marL="265113" indent="-265113" algn="l" rtl="0" eaLnBrk="0" fontAlgn="base" hangingPunct="0">
              <a:spcBef>
                <a:spcPct val="20000"/>
              </a:spcBef>
              <a:spcAft>
                <a:spcPct val="0"/>
              </a:spcAft>
              <a:buFont typeface="Wingdings" pitchFamily="2" charset="2"/>
              <a:buChar char="§"/>
              <a:defRPr sz="1600">
                <a:solidFill>
                  <a:schemeClr val="tx1"/>
                </a:solidFill>
                <a:latin typeface="Calibri" pitchFamily="34" charset="0"/>
                <a:ea typeface="+mn-ea"/>
                <a:cs typeface="+mn-cs"/>
              </a:defRPr>
            </a:lvl1pPr>
            <a:lvl2pPr marL="625475" indent="-223838" algn="l" rtl="0" eaLnBrk="0" fontAlgn="base" hangingPunct="0">
              <a:spcBef>
                <a:spcPct val="10000"/>
              </a:spcBef>
              <a:spcAft>
                <a:spcPct val="0"/>
              </a:spcAft>
              <a:buChar char="–"/>
              <a:defRPr sz="1400">
                <a:solidFill>
                  <a:schemeClr val="tx1"/>
                </a:solidFill>
                <a:latin typeface="Calibri" pitchFamily="34" charset="0"/>
                <a:cs typeface="+mn-cs"/>
              </a:defRPr>
            </a:lvl2pPr>
            <a:lvl3pPr marL="981075" indent="-176213" algn="l" rtl="0" eaLnBrk="0" fontAlgn="base" hangingPunct="0">
              <a:spcBef>
                <a:spcPct val="10000"/>
              </a:spcBef>
              <a:spcAft>
                <a:spcPct val="0"/>
              </a:spcAft>
              <a:buChar char="•"/>
              <a:defRPr sz="1200">
                <a:solidFill>
                  <a:schemeClr val="tx1"/>
                </a:solidFill>
                <a:latin typeface="Calibri" pitchFamily="34" charset="0"/>
                <a:cs typeface="+mn-cs"/>
              </a:defRPr>
            </a:lvl3pPr>
            <a:lvl4pPr marL="1344613" indent="-184150" algn="l" rtl="0" eaLnBrk="0" fontAlgn="base" hangingPunct="0">
              <a:spcBef>
                <a:spcPct val="10000"/>
              </a:spcBef>
              <a:spcAft>
                <a:spcPct val="0"/>
              </a:spcAft>
              <a:buFont typeface="Verdana" pitchFamily="34" charset="0"/>
              <a:buChar char="–"/>
              <a:defRPr sz="1100">
                <a:solidFill>
                  <a:schemeClr val="tx1"/>
                </a:solidFill>
                <a:latin typeface="Calibri" pitchFamily="34" charset="0"/>
                <a:cs typeface="+mn-cs"/>
              </a:defRPr>
            </a:lvl4pPr>
            <a:lvl5pPr marL="1700213" indent="-176213" algn="l" rtl="0" eaLnBrk="0" fontAlgn="base" hangingPunct="0">
              <a:spcBef>
                <a:spcPct val="10000"/>
              </a:spcBef>
              <a:spcAft>
                <a:spcPct val="0"/>
              </a:spcAft>
              <a:buFont typeface="Verdana" pitchFamily="34" charset="0"/>
              <a:buChar char="–"/>
              <a:defRPr sz="1100">
                <a:solidFill>
                  <a:schemeClr val="tx1"/>
                </a:solidFill>
                <a:latin typeface="Calibri" pitchFamily="34" charset="0"/>
                <a:cs typeface="+mn-cs"/>
              </a:defRPr>
            </a:lvl5pPr>
            <a:lvl6pPr marL="2157413" indent="-176213" algn="l" rtl="0" fontAlgn="base">
              <a:spcBef>
                <a:spcPct val="10000"/>
              </a:spcBef>
              <a:spcAft>
                <a:spcPct val="0"/>
              </a:spcAft>
              <a:buFont typeface="Verdana" pitchFamily="34" charset="0"/>
              <a:buChar char="–"/>
              <a:defRPr sz="1400">
                <a:solidFill>
                  <a:schemeClr val="tx1"/>
                </a:solidFill>
                <a:latin typeface="+mn-lt"/>
                <a:cs typeface="+mn-cs"/>
              </a:defRPr>
            </a:lvl6pPr>
            <a:lvl7pPr marL="2614613" indent="-176213" algn="l" rtl="0" fontAlgn="base">
              <a:spcBef>
                <a:spcPct val="10000"/>
              </a:spcBef>
              <a:spcAft>
                <a:spcPct val="0"/>
              </a:spcAft>
              <a:buFont typeface="Verdana" pitchFamily="34" charset="0"/>
              <a:buChar char="–"/>
              <a:defRPr sz="1400">
                <a:solidFill>
                  <a:schemeClr val="tx1"/>
                </a:solidFill>
                <a:latin typeface="+mn-lt"/>
                <a:cs typeface="+mn-cs"/>
              </a:defRPr>
            </a:lvl7pPr>
            <a:lvl8pPr marL="3071813" indent="-176213" algn="l" rtl="0" fontAlgn="base">
              <a:spcBef>
                <a:spcPct val="10000"/>
              </a:spcBef>
              <a:spcAft>
                <a:spcPct val="0"/>
              </a:spcAft>
              <a:buFont typeface="Verdana" pitchFamily="34" charset="0"/>
              <a:buChar char="–"/>
              <a:defRPr sz="1400">
                <a:solidFill>
                  <a:schemeClr val="tx1"/>
                </a:solidFill>
                <a:latin typeface="+mn-lt"/>
                <a:cs typeface="+mn-cs"/>
              </a:defRPr>
            </a:lvl8pPr>
            <a:lvl9pPr marL="3529013" indent="-176213" algn="l" rtl="0" fontAlgn="base">
              <a:spcBef>
                <a:spcPct val="10000"/>
              </a:spcBef>
              <a:spcAft>
                <a:spcPct val="0"/>
              </a:spcAft>
              <a:buFont typeface="Verdana" pitchFamily="34" charset="0"/>
              <a:buChar char="–"/>
              <a:defRPr sz="1400">
                <a:solidFill>
                  <a:schemeClr val="tx1"/>
                </a:solidFill>
                <a:latin typeface="+mn-lt"/>
                <a:cs typeface="+mn-cs"/>
              </a:defRPr>
            </a:lvl9pPr>
          </a:lstStyle>
          <a:p>
            <a:pPr marL="0" lvl="1" indent="-625475">
              <a:spcBef>
                <a:spcPct val="0"/>
              </a:spcBef>
              <a:buFontTx/>
              <a:buNone/>
            </a:pPr>
            <a:r>
              <a:rPr lang="en-GB" altLang="nl-NL" dirty="0" smtClean="0">
                <a:latin typeface="Arial" panose="020B0604020202020204" pitchFamily="34" charset="0"/>
                <a:cs typeface="Arial" panose="020B0604020202020204" pitchFamily="34" charset="0"/>
              </a:rPr>
              <a:t>Enable </a:t>
            </a:r>
            <a:r>
              <a:rPr lang="en-GB" altLang="nl-NL" b="1" dirty="0" smtClean="0">
                <a:latin typeface="Arial" panose="020B0604020202020204" pitchFamily="34" charset="0"/>
                <a:cs typeface="Arial" panose="020B0604020202020204" pitchFamily="34" charset="0"/>
              </a:rPr>
              <a:t>proactive customs handling </a:t>
            </a:r>
            <a:r>
              <a:rPr lang="en-GB" altLang="nl-NL" dirty="0" smtClean="0">
                <a:latin typeface="Arial" panose="020B0604020202020204" pitchFamily="34" charset="0"/>
                <a:cs typeface="Arial" panose="020B0604020202020204" pitchFamily="34" charset="0"/>
              </a:rPr>
              <a:t>and increase customs compliance</a:t>
            </a:r>
            <a:endParaRPr lang="en-GB" altLang="nl-NL"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8396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128958612"/>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20176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66" y="265236"/>
                        <a:ext cx="1465" cy="1465"/>
                      </a:xfrm>
                      <a:prstGeom prst="rect">
                        <a:avLst/>
                      </a:prstGeom>
                    </p:spPr>
                  </p:pic>
                </p:oleObj>
              </mc:Fallback>
            </mc:AlternateContent>
          </a:graphicData>
        </a:graphic>
      </p:graphicFrame>
      <p:pic>
        <p:nvPicPr>
          <p:cNvPr id="3" name="Picture 2"/>
          <p:cNvPicPr>
            <a:picLocks noChangeAspect="1"/>
          </p:cNvPicPr>
          <p:nvPr/>
        </p:nvPicPr>
        <p:blipFill>
          <a:blip r:embed="rId7"/>
          <a:stretch>
            <a:fillRect/>
          </a:stretch>
        </p:blipFill>
        <p:spPr>
          <a:xfrm>
            <a:off x="597374" y="2334402"/>
            <a:ext cx="7882784" cy="1982266"/>
          </a:xfrm>
          <a:prstGeom prst="rect">
            <a:avLst/>
          </a:prstGeom>
        </p:spPr>
      </p:pic>
      <p:sp>
        <p:nvSpPr>
          <p:cNvPr id="2" name="Title 1"/>
          <p:cNvSpPr>
            <a:spLocks noGrp="1"/>
          </p:cNvSpPr>
          <p:nvPr>
            <p:ph type="title"/>
          </p:nvPr>
        </p:nvSpPr>
        <p:spPr/>
        <p:txBody>
          <a:bodyPr>
            <a:normAutofit/>
          </a:bodyPr>
          <a:lstStyle/>
          <a:p>
            <a:r>
              <a:rPr lang="en-GB" sz="1477" dirty="0"/>
              <a:t>GHA Go-Live Visit</a:t>
            </a:r>
            <a:br>
              <a:rPr lang="en-GB" sz="1477" dirty="0"/>
            </a:br>
            <a:r>
              <a:rPr lang="en-GB" sz="1477" b="0" dirty="0" err="1"/>
              <a:t>Communicatielijnen</a:t>
            </a:r>
            <a:r>
              <a:rPr lang="en-GB" sz="1477" b="0" dirty="0"/>
              <a:t> – High-Show</a:t>
            </a:r>
            <a:endParaRPr lang="en-GB" sz="1477" dirty="0"/>
          </a:p>
        </p:txBody>
      </p:sp>
      <p:sp>
        <p:nvSpPr>
          <p:cNvPr id="4" name="Rectangle 3" hidden="1"/>
          <p:cNvSpPr/>
          <p:nvPr>
            <p:custDataLst>
              <p:tags r:id="rId3"/>
            </p:custDataLst>
          </p:nvPr>
        </p:nvSpPr>
        <p:spPr bwMode="auto">
          <a:xfrm>
            <a:off x="0" y="263769"/>
            <a:ext cx="146538" cy="1465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GB" sz="1292"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892120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08870742"/>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20278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265236"/>
                        <a:ext cx="1465" cy="1465"/>
                      </a:xfrm>
                      <a:prstGeom prst="rect">
                        <a:avLst/>
                      </a:prstGeom>
                    </p:spPr>
                  </p:pic>
                </p:oleObj>
              </mc:Fallback>
            </mc:AlternateContent>
          </a:graphicData>
        </a:graphic>
      </p:graphicFrame>
      <p:sp>
        <p:nvSpPr>
          <p:cNvPr id="2" name="Rectangle 1"/>
          <p:cNvSpPr/>
          <p:nvPr/>
        </p:nvSpPr>
        <p:spPr>
          <a:xfrm>
            <a:off x="384458" y="2110971"/>
            <a:ext cx="4719294" cy="2658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4" name="Title 3"/>
          <p:cNvSpPr>
            <a:spLocks noGrp="1"/>
          </p:cNvSpPr>
          <p:nvPr>
            <p:ph type="title"/>
          </p:nvPr>
        </p:nvSpPr>
        <p:spPr/>
        <p:txBody>
          <a:bodyPr/>
          <a:lstStyle/>
          <a:p>
            <a:r>
              <a:rPr lang="en-GB" dirty="0" err="1" smtClean="0"/>
              <a:t>Handleiding</a:t>
            </a:r>
            <a:r>
              <a:rPr lang="en-GB" dirty="0" smtClean="0"/>
              <a:t> </a:t>
            </a:r>
            <a:r>
              <a:rPr lang="en-GB" dirty="0" err="1" smtClean="0"/>
              <a:t>stationsbezoek</a:t>
            </a:r>
            <a:endParaRPr lang="en-GB" dirty="0"/>
          </a:p>
        </p:txBody>
      </p:sp>
      <p:sp>
        <p:nvSpPr>
          <p:cNvPr id="5" name="Rectangle 4"/>
          <p:cNvSpPr/>
          <p:nvPr/>
        </p:nvSpPr>
        <p:spPr>
          <a:xfrm>
            <a:off x="384458" y="1368464"/>
            <a:ext cx="5583390" cy="1046697"/>
          </a:xfrm>
          <a:prstGeom prst="rect">
            <a:avLst/>
          </a:prstGeom>
        </p:spPr>
        <p:txBody>
          <a:bodyPr wrap="square">
            <a:spAutoFit/>
          </a:bodyPr>
          <a:lstStyle/>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Aandachtspunten: waar let je op?</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Wekelijks rapport</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Communicatielijnen: wie vertelt wat aan wie, en wanneer?</a:t>
            </a:r>
          </a:p>
          <a:p>
            <a:pPr marL="316531" indent="-316531">
              <a:lnSpc>
                <a:spcPct val="120000"/>
              </a:lnSpc>
              <a:buAutoNum type="arabicPeriod"/>
            </a:pPr>
            <a:r>
              <a:rPr lang="nl-NL" sz="1292" dirty="0">
                <a:solidFill>
                  <a:srgbClr val="10315F"/>
                </a:solidFill>
                <a:latin typeface="Arial" panose="020B0604020202020204" pitchFamily="34" charset="0"/>
                <a:cs typeface="Arial" panose="020B0604020202020204" pitchFamily="34" charset="0"/>
              </a:rPr>
              <a:t>GHA Information package</a:t>
            </a:r>
          </a:p>
        </p:txBody>
      </p:sp>
    </p:spTree>
    <p:extLst>
      <p:ext uri="{BB962C8B-B14F-4D97-AF65-F5344CB8AC3E}">
        <p14:creationId xmlns:p14="http://schemas.microsoft.com/office/powerpoint/2010/main" val="6476507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967663529"/>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20381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466" y="265236"/>
                        <a:ext cx="1465" cy="1465"/>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dirty="0" smtClean="0"/>
              <a:t>What are we doing?</a:t>
            </a:r>
            <a:endParaRPr lang="en-GB" dirty="0"/>
          </a:p>
        </p:txBody>
      </p:sp>
      <p:sp>
        <p:nvSpPr>
          <p:cNvPr id="7" name="Rectangle 6"/>
          <p:cNvSpPr/>
          <p:nvPr/>
        </p:nvSpPr>
        <p:spPr>
          <a:xfrm>
            <a:off x="289257" y="1243580"/>
            <a:ext cx="8565488" cy="575286"/>
          </a:xfrm>
          <a:prstGeom prst="rect">
            <a:avLst/>
          </a:prstGeom>
          <a:solidFill>
            <a:schemeClr val="tx1">
              <a:alpha val="38824"/>
            </a:schemeClr>
          </a:solidFill>
        </p:spPr>
        <p:txBody>
          <a:bodyPr wrap="square">
            <a:spAutoFit/>
          </a:bodyPr>
          <a:lstStyle/>
          <a:p>
            <a:pPr algn="ctr">
              <a:spcAft>
                <a:spcPts val="0"/>
              </a:spcAft>
            </a:pPr>
            <a:r>
              <a:rPr lang="en-US" sz="1569" dirty="0">
                <a:solidFill>
                  <a:schemeClr val="bg1"/>
                </a:solidFill>
                <a:latin typeface="Arial" panose="020B0604020202020204" pitchFamily="34" charset="0"/>
                <a:ea typeface="Calibri" panose="020F0502020204030204" pitchFamily="34" charset="0"/>
                <a:cs typeface="Arial" panose="020B0604020202020204" pitchFamily="34" charset="0"/>
              </a:rPr>
              <a:t>European Green Fast Lane is an AF/KL project that aims to improve the </a:t>
            </a:r>
            <a:r>
              <a:rPr lang="en-US" sz="1569" b="1" dirty="0">
                <a:solidFill>
                  <a:schemeClr val="bg1"/>
                </a:solidFill>
                <a:latin typeface="Arial" panose="020B0604020202020204" pitchFamily="34" charset="0"/>
                <a:ea typeface="Calibri" panose="020F0502020204030204" pitchFamily="34" charset="0"/>
                <a:cs typeface="Arial" panose="020B0604020202020204" pitchFamily="34" charset="0"/>
              </a:rPr>
              <a:t>quality of incoming cargo</a:t>
            </a:r>
            <a:r>
              <a:rPr lang="en-US" sz="1569"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569" b="1" dirty="0">
                <a:solidFill>
                  <a:schemeClr val="bg1"/>
                </a:solidFill>
                <a:latin typeface="Arial" panose="020B0604020202020204" pitchFamily="34" charset="0"/>
                <a:ea typeface="Calibri" panose="020F0502020204030204" pitchFamily="34" charset="0"/>
                <a:cs typeface="Arial" panose="020B0604020202020204" pitchFamily="34" charset="0"/>
              </a:rPr>
              <a:t>shipments</a:t>
            </a:r>
            <a:r>
              <a:rPr lang="en-US" sz="1569" dirty="0">
                <a:solidFill>
                  <a:schemeClr val="bg1"/>
                </a:solidFill>
                <a:latin typeface="Arial" panose="020B0604020202020204" pitchFamily="34" charset="0"/>
                <a:ea typeface="Calibri" panose="020F0502020204030204" pitchFamily="34" charset="0"/>
                <a:cs typeface="Arial" panose="020B0604020202020204" pitchFamily="34" charset="0"/>
              </a:rPr>
              <a:t> out of Europe towards the Hubs (Schiphol and Charles de Gaulle)</a:t>
            </a:r>
            <a:endParaRPr lang="nl-NL" sz="1569"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3371505" y="2623972"/>
            <a:ext cx="3690999" cy="981025"/>
            <a:chOff x="3326228" y="2582247"/>
            <a:chExt cx="3998582" cy="1062777"/>
          </a:xfrm>
        </p:grpSpPr>
        <p:sp>
          <p:nvSpPr>
            <p:cNvPr id="31" name="Snip Single Corner Rectangle 5"/>
            <p:cNvSpPr/>
            <p:nvPr/>
          </p:nvSpPr>
          <p:spPr>
            <a:xfrm>
              <a:off x="3326228" y="2582247"/>
              <a:ext cx="3998582" cy="609038"/>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lIns="168812" bIns="132923" rtlCol="0" anchor="ctr"/>
            <a:lstStyle/>
            <a:p>
              <a:r>
                <a:rPr lang="nl-NL" sz="1477" b="1" dirty="0">
                  <a:solidFill>
                    <a:schemeClr val="bg1"/>
                  </a:solidFill>
                  <a:latin typeface="Arial" panose="020B0604020202020204" pitchFamily="34" charset="0"/>
                  <a:cs typeface="Arial" panose="020B0604020202020204" pitchFamily="34" charset="0"/>
                </a:rPr>
                <a:t>Simplified trucking schedules</a:t>
              </a:r>
            </a:p>
          </p:txBody>
        </p:sp>
        <p:sp>
          <p:nvSpPr>
            <p:cNvPr id="32" name="Snip Single Corner Rectangle 5"/>
            <p:cNvSpPr/>
            <p:nvPr/>
          </p:nvSpPr>
          <p:spPr>
            <a:xfrm>
              <a:off x="3326228" y="3035986"/>
              <a:ext cx="2858076" cy="609038"/>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lIns="168812" bIns="132923" rtlCol="0" anchor="ctr"/>
            <a:lstStyle/>
            <a:p>
              <a:r>
                <a:rPr lang="nl-NL" sz="1477" b="1" dirty="0">
                  <a:solidFill>
                    <a:schemeClr val="bg1"/>
                  </a:solidFill>
                  <a:latin typeface="Arial" panose="020B0604020202020204" pitchFamily="34" charset="0"/>
                  <a:cs typeface="Arial" panose="020B0604020202020204" pitchFamily="34" charset="0"/>
                </a:rPr>
                <a:t>Clear acceptance rules</a:t>
              </a:r>
            </a:p>
          </p:txBody>
        </p:sp>
      </p:grpSp>
      <p:sp>
        <p:nvSpPr>
          <p:cNvPr id="46" name="Isosceles Triangle 45"/>
          <p:cNvSpPr/>
          <p:nvPr/>
        </p:nvSpPr>
        <p:spPr>
          <a:xfrm rot="5400000">
            <a:off x="2772615" y="2953585"/>
            <a:ext cx="680524" cy="321798"/>
          </a:xfrm>
          <a:prstGeom prst="triangle">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8"/>
          </a:p>
        </p:txBody>
      </p:sp>
      <p:sp>
        <p:nvSpPr>
          <p:cNvPr id="47" name="Rectangle 46"/>
          <p:cNvSpPr/>
          <p:nvPr/>
        </p:nvSpPr>
        <p:spPr>
          <a:xfrm>
            <a:off x="1873732" y="2944023"/>
            <a:ext cx="801823" cy="262829"/>
          </a:xfrm>
          <a:prstGeom prst="rect">
            <a:avLst/>
          </a:prstGeom>
        </p:spPr>
        <p:txBody>
          <a:bodyPr wrap="none">
            <a:spAutoFit/>
          </a:bodyPr>
          <a:lstStyle/>
          <a:p>
            <a:pPr algn="r"/>
            <a:r>
              <a:rPr lang="nl-NL" sz="1108" dirty="0">
                <a:solidFill>
                  <a:schemeClr val="bg1"/>
                </a:solidFill>
                <a:latin typeface="Arial" panose="020B0604020202020204" pitchFamily="34" charset="0"/>
                <a:cs typeface="Arial" panose="020B0604020202020204" pitchFamily="34" charset="0"/>
              </a:rPr>
              <a:t>‘Too late’ </a:t>
            </a:r>
            <a:endParaRPr lang="en-IN" sz="1108" dirty="0"/>
          </a:p>
        </p:txBody>
      </p:sp>
      <p:pic>
        <p:nvPicPr>
          <p:cNvPr id="50" name="Picture 4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8549" y="2748922"/>
            <a:ext cx="829994" cy="829994"/>
          </a:xfrm>
          <a:prstGeom prst="rect">
            <a:avLst/>
          </a:prstGeom>
        </p:spPr>
      </p:pic>
      <p:sp>
        <p:nvSpPr>
          <p:cNvPr id="45" name="Isosceles Triangle 44"/>
          <p:cNvSpPr/>
          <p:nvPr/>
        </p:nvSpPr>
        <p:spPr>
          <a:xfrm rot="5400000">
            <a:off x="2772615" y="4039181"/>
            <a:ext cx="680524" cy="321798"/>
          </a:xfrm>
          <a:prstGeom prst="triangle">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8"/>
          </a:p>
        </p:txBody>
      </p:sp>
      <p:sp>
        <p:nvSpPr>
          <p:cNvPr id="48" name="Rectangle 47"/>
          <p:cNvSpPr/>
          <p:nvPr/>
        </p:nvSpPr>
        <p:spPr>
          <a:xfrm>
            <a:off x="1796789" y="4029620"/>
            <a:ext cx="878767" cy="262829"/>
          </a:xfrm>
          <a:prstGeom prst="rect">
            <a:avLst/>
          </a:prstGeom>
        </p:spPr>
        <p:txBody>
          <a:bodyPr wrap="none">
            <a:spAutoFit/>
          </a:bodyPr>
          <a:lstStyle/>
          <a:p>
            <a:pPr algn="r"/>
            <a:r>
              <a:rPr lang="nl-NL" sz="1108" dirty="0">
                <a:solidFill>
                  <a:schemeClr val="bg1"/>
                </a:solidFill>
                <a:latin typeface="Arial" panose="020B0604020202020204" pitchFamily="34" charset="0"/>
                <a:cs typeface="Arial" panose="020B0604020202020204" pitchFamily="34" charset="0"/>
              </a:rPr>
              <a:t>‘Too much’</a:t>
            </a:r>
            <a:endParaRPr lang="en-IN" sz="1108" dirty="0"/>
          </a:p>
        </p:txBody>
      </p:sp>
      <p:pic>
        <p:nvPicPr>
          <p:cNvPr id="51" name="Picture 5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84704" y="3776278"/>
            <a:ext cx="829994" cy="829994"/>
          </a:xfrm>
          <a:prstGeom prst="rect">
            <a:avLst/>
          </a:prstGeom>
        </p:spPr>
      </p:pic>
      <p:sp>
        <p:nvSpPr>
          <p:cNvPr id="44" name="Isosceles Triangle 43"/>
          <p:cNvSpPr/>
          <p:nvPr/>
        </p:nvSpPr>
        <p:spPr>
          <a:xfrm rot="5400000">
            <a:off x="2772615" y="5094275"/>
            <a:ext cx="680524" cy="321798"/>
          </a:xfrm>
          <a:prstGeom prst="triangle">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8"/>
          </a:p>
        </p:txBody>
      </p:sp>
      <p:sp>
        <p:nvSpPr>
          <p:cNvPr id="49" name="Rectangle 48"/>
          <p:cNvSpPr/>
          <p:nvPr/>
        </p:nvSpPr>
        <p:spPr>
          <a:xfrm>
            <a:off x="1514972" y="5084714"/>
            <a:ext cx="1160584" cy="262829"/>
          </a:xfrm>
          <a:prstGeom prst="rect">
            <a:avLst/>
          </a:prstGeom>
        </p:spPr>
        <p:txBody>
          <a:bodyPr wrap="square">
            <a:spAutoFit/>
          </a:bodyPr>
          <a:lstStyle/>
          <a:p>
            <a:pPr algn="r"/>
            <a:r>
              <a:rPr lang="nl-NL" sz="1108" dirty="0">
                <a:solidFill>
                  <a:schemeClr val="bg1"/>
                </a:solidFill>
                <a:latin typeface="Arial" panose="020B0604020202020204" pitchFamily="34" charset="0"/>
                <a:cs typeface="Arial" panose="020B0604020202020204" pitchFamily="34" charset="0"/>
              </a:rPr>
              <a:t>‘Incorrect’</a:t>
            </a:r>
            <a:endParaRPr lang="en-IN" sz="1108" dirty="0"/>
          </a:p>
        </p:txBody>
      </p:sp>
      <p:pic>
        <p:nvPicPr>
          <p:cNvPr id="52" name="Picture 5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6930" y="4882452"/>
            <a:ext cx="829994" cy="829994"/>
          </a:xfrm>
          <a:prstGeom prst="rect">
            <a:avLst/>
          </a:prstGeom>
        </p:spPr>
      </p:pic>
      <p:sp>
        <p:nvSpPr>
          <p:cNvPr id="61" name="Snip Single Corner Rectangle 5"/>
          <p:cNvSpPr/>
          <p:nvPr/>
        </p:nvSpPr>
        <p:spPr>
          <a:xfrm>
            <a:off x="3371506" y="3918986"/>
            <a:ext cx="4238190" cy="562189"/>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lIns="168812" bIns="132923" rtlCol="0" anchor="ctr"/>
          <a:lstStyle/>
          <a:p>
            <a:r>
              <a:rPr lang="nl-NL" sz="1477" b="1" dirty="0">
                <a:solidFill>
                  <a:schemeClr val="bg1"/>
                </a:solidFill>
                <a:latin typeface="Arial" panose="020B0604020202020204" pitchFamily="34" charset="0"/>
                <a:cs typeface="Arial" panose="020B0604020202020204" pitchFamily="34" charset="0"/>
              </a:rPr>
              <a:t>Shipment status updates</a:t>
            </a:r>
          </a:p>
        </p:txBody>
      </p:sp>
      <p:sp>
        <p:nvSpPr>
          <p:cNvPr id="62" name="Snip Single Corner Rectangle 5"/>
          <p:cNvSpPr/>
          <p:nvPr/>
        </p:nvSpPr>
        <p:spPr>
          <a:xfrm>
            <a:off x="3371506" y="4974079"/>
            <a:ext cx="4596261" cy="562189"/>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lIns="168812" bIns="132923" rtlCol="0" anchor="ctr"/>
          <a:lstStyle/>
          <a:p>
            <a:r>
              <a:rPr lang="nl-NL" sz="1477" b="1" dirty="0">
                <a:solidFill>
                  <a:schemeClr val="bg1"/>
                </a:solidFill>
                <a:latin typeface="Arial" panose="020B0604020202020204" pitchFamily="34" charset="0"/>
                <a:cs typeface="Arial" panose="020B0604020202020204" pitchFamily="34" charset="0"/>
              </a:rPr>
              <a:t>Customs and compliance checker</a:t>
            </a:r>
          </a:p>
        </p:txBody>
      </p:sp>
      <p:sp>
        <p:nvSpPr>
          <p:cNvPr id="64" name="Rectangle 63"/>
          <p:cNvSpPr/>
          <p:nvPr/>
        </p:nvSpPr>
        <p:spPr>
          <a:xfrm>
            <a:off x="289257" y="1913202"/>
            <a:ext cx="8565488" cy="575286"/>
          </a:xfrm>
          <a:prstGeom prst="rect">
            <a:avLst/>
          </a:prstGeom>
          <a:solidFill>
            <a:schemeClr val="tx1">
              <a:alpha val="38824"/>
            </a:schemeClr>
          </a:solidFill>
        </p:spPr>
        <p:txBody>
          <a:bodyPr wrap="square">
            <a:spAutoFit/>
          </a:bodyPr>
          <a:lstStyle/>
          <a:p>
            <a:pPr algn="ctr">
              <a:spcAft>
                <a:spcPts val="0"/>
              </a:spcAft>
            </a:pPr>
            <a:r>
              <a:rPr lang="en-US" sz="1569" dirty="0">
                <a:solidFill>
                  <a:schemeClr val="bg1"/>
                </a:solidFill>
                <a:latin typeface="Arial" panose="020B0604020202020204" pitchFamily="34" charset="0"/>
                <a:ea typeface="Calibri" panose="020F0502020204030204" pitchFamily="34" charset="0"/>
                <a:cs typeface="Arial" panose="020B0604020202020204" pitchFamily="34" charset="0"/>
              </a:rPr>
              <a:t>As </a:t>
            </a:r>
            <a:r>
              <a:rPr lang="en-US" sz="1569" b="1" dirty="0">
                <a:solidFill>
                  <a:schemeClr val="bg1"/>
                </a:solidFill>
                <a:latin typeface="Arial" panose="020B0604020202020204" pitchFamily="34" charset="0"/>
                <a:ea typeface="Calibri" panose="020F0502020204030204" pitchFamily="34" charset="0"/>
                <a:cs typeface="Arial" panose="020B0604020202020204" pitchFamily="34" charset="0"/>
              </a:rPr>
              <a:t>‘Rubbish In = Rubbish Out’</a:t>
            </a:r>
            <a:r>
              <a:rPr lang="en-US" sz="1569" dirty="0">
                <a:solidFill>
                  <a:schemeClr val="bg1"/>
                </a:solidFill>
                <a:latin typeface="Arial" panose="020B0604020202020204" pitchFamily="34" charset="0"/>
                <a:ea typeface="Calibri" panose="020F0502020204030204" pitchFamily="34" charset="0"/>
                <a:cs typeface="Arial" panose="020B0604020202020204" pitchFamily="34" charset="0"/>
              </a:rPr>
              <a:t>, we aimed to eliminate waste by redesigning the Acceptance process based on Lean principles such as </a:t>
            </a:r>
            <a:r>
              <a:rPr lang="en-US" sz="1569" b="1" dirty="0">
                <a:solidFill>
                  <a:schemeClr val="bg1"/>
                </a:solidFill>
                <a:latin typeface="Arial" panose="020B0604020202020204" pitchFamily="34" charset="0"/>
                <a:ea typeface="Calibri" panose="020F0502020204030204" pitchFamily="34" charset="0"/>
                <a:cs typeface="Arial" panose="020B0604020202020204" pitchFamily="34" charset="0"/>
              </a:rPr>
              <a:t>‘First Time Right’</a:t>
            </a:r>
            <a:r>
              <a:rPr lang="en-US" sz="1569" dirty="0">
                <a:solidFill>
                  <a:schemeClr val="bg1"/>
                </a:solidFill>
                <a:latin typeface="Arial" panose="020B0604020202020204" pitchFamily="34" charset="0"/>
                <a:ea typeface="Calibri" panose="020F0502020204030204" pitchFamily="34" charset="0"/>
                <a:cs typeface="Arial" panose="020B0604020202020204" pitchFamily="34" charset="0"/>
              </a:rPr>
              <a:t> and </a:t>
            </a:r>
            <a:r>
              <a:rPr lang="en-US" sz="1569" b="1" dirty="0">
                <a:solidFill>
                  <a:schemeClr val="bg1"/>
                </a:solidFill>
                <a:latin typeface="Arial" panose="020B0604020202020204" pitchFamily="34" charset="0"/>
                <a:ea typeface="Calibri" panose="020F0502020204030204" pitchFamily="34" charset="0"/>
                <a:cs typeface="Arial" panose="020B0604020202020204" pitchFamily="34" charset="0"/>
              </a:rPr>
              <a:t>‘Just In Time’</a:t>
            </a:r>
            <a:endParaRPr lang="nl-NL" sz="1569"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8413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337801906"/>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20483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466" y="265236"/>
                        <a:ext cx="1465" cy="1465"/>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dirty="0" smtClean="0"/>
              <a:t>Why are we doing it?</a:t>
            </a:r>
            <a:endParaRPr lang="en-GB" dirty="0"/>
          </a:p>
        </p:txBody>
      </p:sp>
      <p:sp>
        <p:nvSpPr>
          <p:cNvPr id="27" name="Rectangle 26"/>
          <p:cNvSpPr/>
          <p:nvPr/>
        </p:nvSpPr>
        <p:spPr>
          <a:xfrm>
            <a:off x="4092461" y="1182349"/>
            <a:ext cx="2520519" cy="518604"/>
          </a:xfrm>
          <a:prstGeom prst="rect">
            <a:avLst/>
          </a:prstGeom>
        </p:spPr>
        <p:txBody>
          <a:bodyPr wrap="square">
            <a:spAutoFit/>
          </a:bodyPr>
          <a:lstStyle/>
          <a:p>
            <a:pPr algn="r"/>
            <a:r>
              <a:rPr lang="en-US" sz="1385" b="1" dirty="0">
                <a:solidFill>
                  <a:srgbClr val="10315F"/>
                </a:solidFill>
                <a:latin typeface="Arial" panose="020B0604020202020204" pitchFamily="34" charset="0"/>
                <a:cs typeface="Arial" panose="020B0604020202020204" pitchFamily="34" charset="0"/>
              </a:rPr>
              <a:t>To raise overall supply chain quality levels</a:t>
            </a:r>
            <a:endParaRPr lang="en-US" sz="1385" dirty="0">
              <a:solidFill>
                <a:srgbClr val="10315F"/>
              </a:solidFill>
              <a:latin typeface="Arial" panose="020B0604020202020204" pitchFamily="34" charset="0"/>
              <a:cs typeface="Arial" panose="020B0604020202020204" pitchFamily="34" charset="0"/>
            </a:endParaRPr>
          </a:p>
        </p:txBody>
      </p:sp>
      <p:sp>
        <p:nvSpPr>
          <p:cNvPr id="28" name="Rectangle 27"/>
          <p:cNvSpPr/>
          <p:nvPr/>
        </p:nvSpPr>
        <p:spPr>
          <a:xfrm>
            <a:off x="3224307" y="1861575"/>
            <a:ext cx="2625522" cy="518604"/>
          </a:xfrm>
          <a:prstGeom prst="rect">
            <a:avLst/>
          </a:prstGeom>
        </p:spPr>
        <p:txBody>
          <a:bodyPr wrap="square">
            <a:spAutoFit/>
          </a:bodyPr>
          <a:lstStyle/>
          <a:p>
            <a:pPr algn="r"/>
            <a:r>
              <a:rPr lang="nl-NL" sz="1385" b="1" dirty="0">
                <a:solidFill>
                  <a:srgbClr val="10315F"/>
                </a:solidFill>
                <a:latin typeface="Arial" panose="020B0604020202020204" pitchFamily="34" charset="0"/>
                <a:cs typeface="Arial" panose="020B0604020202020204" pitchFamily="34" charset="0"/>
              </a:rPr>
              <a:t>To increase the reliability of our product</a:t>
            </a:r>
          </a:p>
        </p:txBody>
      </p:sp>
      <p:sp>
        <p:nvSpPr>
          <p:cNvPr id="29" name="Rectangle 28"/>
          <p:cNvSpPr/>
          <p:nvPr/>
        </p:nvSpPr>
        <p:spPr>
          <a:xfrm>
            <a:off x="3097571" y="2487720"/>
            <a:ext cx="2093181" cy="518604"/>
          </a:xfrm>
          <a:prstGeom prst="rect">
            <a:avLst/>
          </a:prstGeom>
        </p:spPr>
        <p:txBody>
          <a:bodyPr wrap="square">
            <a:spAutoFit/>
          </a:bodyPr>
          <a:lstStyle/>
          <a:p>
            <a:pPr algn="r"/>
            <a:r>
              <a:rPr lang="nl-NL" sz="1385" b="1" dirty="0">
                <a:solidFill>
                  <a:srgbClr val="10315F"/>
                </a:solidFill>
                <a:latin typeface="Arial" panose="020B0604020202020204" pitchFamily="34" charset="0"/>
                <a:cs typeface="Arial" panose="020B0604020202020204" pitchFamily="34" charset="0"/>
              </a:rPr>
              <a:t>To increase the load factors of our aircraft</a:t>
            </a:r>
          </a:p>
        </p:txBody>
      </p:sp>
      <p:sp>
        <p:nvSpPr>
          <p:cNvPr id="30" name="Rectangle 29"/>
          <p:cNvSpPr/>
          <p:nvPr/>
        </p:nvSpPr>
        <p:spPr>
          <a:xfrm>
            <a:off x="1982544" y="3163437"/>
            <a:ext cx="2211073" cy="305468"/>
          </a:xfrm>
          <a:prstGeom prst="rect">
            <a:avLst/>
          </a:prstGeom>
        </p:spPr>
        <p:txBody>
          <a:bodyPr wrap="square">
            <a:spAutoFit/>
          </a:bodyPr>
          <a:lstStyle/>
          <a:p>
            <a:pPr algn="r"/>
            <a:r>
              <a:rPr lang="nl-NL" sz="1385" b="1" dirty="0">
                <a:solidFill>
                  <a:srgbClr val="10315F"/>
                </a:solidFill>
                <a:latin typeface="Arial" panose="020B0604020202020204" pitchFamily="34" charset="0"/>
                <a:cs typeface="Arial" panose="020B0604020202020204" pitchFamily="34" charset="0"/>
              </a:rPr>
              <a:t>To shorten transit times</a:t>
            </a:r>
          </a:p>
        </p:txBody>
      </p:sp>
      <p:sp>
        <p:nvSpPr>
          <p:cNvPr id="33" name="Rectangle 32"/>
          <p:cNvSpPr/>
          <p:nvPr/>
        </p:nvSpPr>
        <p:spPr>
          <a:xfrm>
            <a:off x="539688" y="3597041"/>
            <a:ext cx="2443153" cy="518604"/>
          </a:xfrm>
          <a:prstGeom prst="rect">
            <a:avLst/>
          </a:prstGeom>
        </p:spPr>
        <p:txBody>
          <a:bodyPr wrap="square">
            <a:spAutoFit/>
          </a:bodyPr>
          <a:lstStyle/>
          <a:p>
            <a:pPr algn="r"/>
            <a:r>
              <a:rPr lang="nl-NL" sz="1385" b="1" dirty="0">
                <a:solidFill>
                  <a:srgbClr val="10315F"/>
                </a:solidFill>
                <a:latin typeface="Arial" panose="020B0604020202020204" pitchFamily="34" charset="0"/>
                <a:cs typeface="Arial" panose="020B0604020202020204" pitchFamily="34" charset="0"/>
              </a:rPr>
              <a:t>To ensure faster and easier customs handling</a:t>
            </a:r>
          </a:p>
        </p:txBody>
      </p:sp>
      <p:sp>
        <p:nvSpPr>
          <p:cNvPr id="34" name="Rectangle 33"/>
          <p:cNvSpPr/>
          <p:nvPr/>
        </p:nvSpPr>
        <p:spPr>
          <a:xfrm>
            <a:off x="20284" y="4184353"/>
            <a:ext cx="1793057" cy="518604"/>
          </a:xfrm>
          <a:prstGeom prst="rect">
            <a:avLst/>
          </a:prstGeom>
        </p:spPr>
        <p:txBody>
          <a:bodyPr wrap="square">
            <a:spAutoFit/>
          </a:bodyPr>
          <a:lstStyle/>
          <a:p>
            <a:pPr algn="r"/>
            <a:r>
              <a:rPr lang="nl-NL" sz="1385" b="1" dirty="0">
                <a:solidFill>
                  <a:srgbClr val="10315F"/>
                </a:solidFill>
                <a:latin typeface="Arial" panose="020B0604020202020204" pitchFamily="34" charset="0"/>
                <a:cs typeface="Arial" panose="020B0604020202020204" pitchFamily="34" charset="0"/>
              </a:rPr>
              <a:t>To enable a ‘lean’ hub operation</a:t>
            </a:r>
          </a:p>
        </p:txBody>
      </p:sp>
      <p:grpSp>
        <p:nvGrpSpPr>
          <p:cNvPr id="35" name="Group 34"/>
          <p:cNvGrpSpPr/>
          <p:nvPr/>
        </p:nvGrpSpPr>
        <p:grpSpPr>
          <a:xfrm>
            <a:off x="6632463" y="1380913"/>
            <a:ext cx="664615" cy="677862"/>
            <a:chOff x="401052" y="4395537"/>
            <a:chExt cx="720000" cy="734350"/>
          </a:xfrm>
        </p:grpSpPr>
        <p:sp>
          <p:nvSpPr>
            <p:cNvPr id="36" name="Oval 35"/>
            <p:cNvSpPr/>
            <p:nvPr/>
          </p:nvSpPr>
          <p:spPr>
            <a:xfrm>
              <a:off x="401052" y="4395537"/>
              <a:ext cx="720000" cy="720000"/>
            </a:xfrm>
            <a:prstGeom prst="ellipse">
              <a:avLst/>
            </a:prstGeom>
            <a:solidFill>
              <a:srgbClr val="10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N" sz="1385">
                <a:solidFill>
                  <a:srgbClr val="10315F"/>
                </a:solidFill>
              </a:endParaRPr>
            </a:p>
          </p:txBody>
        </p:sp>
        <p:pic>
          <p:nvPicPr>
            <p:cNvPr id="37" name="Picture 3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9258" y="4473116"/>
              <a:ext cx="656771" cy="656771"/>
            </a:xfrm>
            <a:prstGeom prst="rect">
              <a:avLst/>
            </a:prstGeom>
          </p:spPr>
        </p:pic>
      </p:grpSp>
      <p:grpSp>
        <p:nvGrpSpPr>
          <p:cNvPr id="38" name="Group 37"/>
          <p:cNvGrpSpPr/>
          <p:nvPr/>
        </p:nvGrpSpPr>
        <p:grpSpPr>
          <a:xfrm>
            <a:off x="5901453" y="2033153"/>
            <a:ext cx="664615" cy="664615"/>
            <a:chOff x="1892968" y="5422232"/>
            <a:chExt cx="720000" cy="720000"/>
          </a:xfrm>
        </p:grpSpPr>
        <p:sp>
          <p:nvSpPr>
            <p:cNvPr id="39" name="Oval 38"/>
            <p:cNvSpPr/>
            <p:nvPr/>
          </p:nvSpPr>
          <p:spPr>
            <a:xfrm>
              <a:off x="1892968" y="5422232"/>
              <a:ext cx="720000" cy="720000"/>
            </a:xfrm>
            <a:prstGeom prst="ellipse">
              <a:avLst/>
            </a:prstGeom>
            <a:solidFill>
              <a:srgbClr val="00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N" sz="1385">
                <a:solidFill>
                  <a:srgbClr val="10315F"/>
                </a:solidFill>
              </a:endParaRPr>
            </a:p>
          </p:txBody>
        </p:sp>
        <p:pic>
          <p:nvPicPr>
            <p:cNvPr id="40" name="Picture 3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35091" y="5481401"/>
              <a:ext cx="656771" cy="656771"/>
            </a:xfrm>
            <a:prstGeom prst="rect">
              <a:avLst/>
            </a:prstGeom>
          </p:spPr>
        </p:pic>
      </p:grpSp>
      <p:grpSp>
        <p:nvGrpSpPr>
          <p:cNvPr id="41" name="Group 40"/>
          <p:cNvGrpSpPr/>
          <p:nvPr/>
        </p:nvGrpSpPr>
        <p:grpSpPr>
          <a:xfrm>
            <a:off x="5170221" y="2784100"/>
            <a:ext cx="679609" cy="664615"/>
            <a:chOff x="4090536" y="4395537"/>
            <a:chExt cx="736243" cy="720000"/>
          </a:xfrm>
        </p:grpSpPr>
        <p:sp>
          <p:nvSpPr>
            <p:cNvPr id="42" name="Oval 41"/>
            <p:cNvSpPr/>
            <p:nvPr/>
          </p:nvSpPr>
          <p:spPr>
            <a:xfrm>
              <a:off x="4106779" y="4395537"/>
              <a:ext cx="720000" cy="720000"/>
            </a:xfrm>
            <a:prstGeom prst="ellipse">
              <a:avLst/>
            </a:prstGeom>
            <a:solidFill>
              <a:srgbClr val="10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N" sz="1385">
                <a:solidFill>
                  <a:srgbClr val="10315F"/>
                </a:solidFill>
              </a:endParaRPr>
            </a:p>
          </p:txBody>
        </p:sp>
        <p:pic>
          <p:nvPicPr>
            <p:cNvPr id="43" name="Picture 4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90536" y="4451125"/>
              <a:ext cx="454252" cy="454252"/>
            </a:xfrm>
            <a:prstGeom prst="rect">
              <a:avLst/>
            </a:prstGeom>
          </p:spPr>
        </p:pic>
        <p:pic>
          <p:nvPicPr>
            <p:cNvPr id="53" name="Picture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18000" y="4611008"/>
              <a:ext cx="484414" cy="484414"/>
            </a:xfrm>
            <a:prstGeom prst="rect">
              <a:avLst/>
            </a:prstGeom>
          </p:spPr>
        </p:pic>
      </p:grpSp>
      <p:grpSp>
        <p:nvGrpSpPr>
          <p:cNvPr id="54" name="Group 53"/>
          <p:cNvGrpSpPr/>
          <p:nvPr/>
        </p:nvGrpSpPr>
        <p:grpSpPr>
          <a:xfrm>
            <a:off x="4188350" y="3322616"/>
            <a:ext cx="678264" cy="718466"/>
            <a:chOff x="5592989" y="5422232"/>
            <a:chExt cx="734786" cy="778338"/>
          </a:xfrm>
        </p:grpSpPr>
        <p:sp>
          <p:nvSpPr>
            <p:cNvPr id="55" name="Oval 54"/>
            <p:cNvSpPr/>
            <p:nvPr/>
          </p:nvSpPr>
          <p:spPr>
            <a:xfrm>
              <a:off x="5598695" y="5422232"/>
              <a:ext cx="720000" cy="720000"/>
            </a:xfrm>
            <a:prstGeom prst="ellipse">
              <a:avLst/>
            </a:prstGeom>
            <a:solidFill>
              <a:srgbClr val="00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N" sz="1385">
                <a:solidFill>
                  <a:srgbClr val="10315F"/>
                </a:solidFill>
              </a:endParaRPr>
            </a:p>
          </p:txBody>
        </p:sp>
        <p:pic>
          <p:nvPicPr>
            <p:cNvPr id="56" name="Picture 5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92989" y="5465784"/>
              <a:ext cx="734786" cy="734786"/>
            </a:xfrm>
            <a:prstGeom prst="rect">
              <a:avLst/>
            </a:prstGeom>
          </p:spPr>
        </p:pic>
      </p:grpSp>
      <p:grpSp>
        <p:nvGrpSpPr>
          <p:cNvPr id="57" name="Group 56"/>
          <p:cNvGrpSpPr/>
          <p:nvPr/>
        </p:nvGrpSpPr>
        <p:grpSpPr>
          <a:xfrm>
            <a:off x="3009933" y="3790413"/>
            <a:ext cx="664615" cy="666988"/>
            <a:chOff x="7491663" y="4395537"/>
            <a:chExt cx="720000" cy="722570"/>
          </a:xfrm>
        </p:grpSpPr>
        <p:sp>
          <p:nvSpPr>
            <p:cNvPr id="58" name="Oval 57"/>
            <p:cNvSpPr/>
            <p:nvPr/>
          </p:nvSpPr>
          <p:spPr>
            <a:xfrm>
              <a:off x="7491663" y="4395537"/>
              <a:ext cx="720000" cy="720000"/>
            </a:xfrm>
            <a:prstGeom prst="ellipse">
              <a:avLst/>
            </a:prstGeom>
            <a:solidFill>
              <a:srgbClr val="10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N" sz="1385">
                <a:solidFill>
                  <a:srgbClr val="10315F"/>
                </a:solidFill>
              </a:endParaRPr>
            </a:p>
          </p:txBody>
        </p:sp>
        <p:pic>
          <p:nvPicPr>
            <p:cNvPr id="59" name="Picture 5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545167" y="4495807"/>
              <a:ext cx="622300" cy="622300"/>
            </a:xfrm>
            <a:prstGeom prst="rect">
              <a:avLst/>
            </a:prstGeom>
          </p:spPr>
        </p:pic>
      </p:grpSp>
      <p:grpSp>
        <p:nvGrpSpPr>
          <p:cNvPr id="60" name="Group 59"/>
          <p:cNvGrpSpPr/>
          <p:nvPr/>
        </p:nvGrpSpPr>
        <p:grpSpPr>
          <a:xfrm>
            <a:off x="1824094" y="4379017"/>
            <a:ext cx="664615" cy="664615"/>
            <a:chOff x="9192127" y="5422232"/>
            <a:chExt cx="720000" cy="720000"/>
          </a:xfrm>
        </p:grpSpPr>
        <p:sp>
          <p:nvSpPr>
            <p:cNvPr id="63" name="Oval 62"/>
            <p:cNvSpPr/>
            <p:nvPr/>
          </p:nvSpPr>
          <p:spPr>
            <a:xfrm>
              <a:off x="9192127" y="5422232"/>
              <a:ext cx="720000" cy="720000"/>
            </a:xfrm>
            <a:prstGeom prst="ellipse">
              <a:avLst/>
            </a:prstGeom>
            <a:solidFill>
              <a:srgbClr val="00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N" sz="1385">
                <a:solidFill>
                  <a:srgbClr val="10315F"/>
                </a:solidFill>
              </a:endParaRPr>
            </a:p>
          </p:txBody>
        </p:sp>
        <p:pic>
          <p:nvPicPr>
            <p:cNvPr id="65" name="Picture 6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240977" y="5488345"/>
              <a:ext cx="622300" cy="622300"/>
            </a:xfrm>
            <a:prstGeom prst="rect">
              <a:avLst/>
            </a:prstGeom>
          </p:spPr>
        </p:pic>
      </p:grpSp>
    </p:spTree>
    <p:extLst>
      <p:ext uri="{BB962C8B-B14F-4D97-AF65-F5344CB8AC3E}">
        <p14:creationId xmlns:p14="http://schemas.microsoft.com/office/powerpoint/2010/main" val="15098543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22547942"/>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20585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66" y="265236"/>
                        <a:ext cx="1465" cy="1465"/>
                      </a:xfrm>
                      <a:prstGeom prst="rect">
                        <a:avLst/>
                      </a:prstGeom>
                    </p:spPr>
                  </p:pic>
                </p:oleObj>
              </mc:Fallback>
            </mc:AlternateContent>
          </a:graphicData>
        </a:graphic>
      </p:graphicFrame>
      <p:sp>
        <p:nvSpPr>
          <p:cNvPr id="46" name="Oval 45"/>
          <p:cNvSpPr/>
          <p:nvPr/>
        </p:nvSpPr>
        <p:spPr>
          <a:xfrm>
            <a:off x="262525" y="2105607"/>
            <a:ext cx="475626" cy="475626"/>
          </a:xfrm>
          <a:prstGeom prst="ellipse">
            <a:avLst/>
          </a:prstGeom>
          <a:gradFill>
            <a:gsLst>
              <a:gs pos="100000">
                <a:srgbClr val="00A4DE"/>
              </a:gs>
              <a:gs pos="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2">
              <a:solidFill>
                <a:prstClr val="white"/>
              </a:solidFill>
              <a:latin typeface="Arial" panose="020B0604020202020204" pitchFamily="34" charset="0"/>
              <a:cs typeface="Arial" panose="020B0604020202020204" pitchFamily="34" charset="0"/>
            </a:endParaRPr>
          </a:p>
        </p:txBody>
      </p:sp>
      <p:sp>
        <p:nvSpPr>
          <p:cNvPr id="47" name="Rectangle 46"/>
          <p:cNvSpPr/>
          <p:nvPr/>
        </p:nvSpPr>
        <p:spPr>
          <a:xfrm>
            <a:off x="838706" y="2220271"/>
            <a:ext cx="6801870" cy="291170"/>
          </a:xfrm>
          <a:prstGeom prst="rect">
            <a:avLst/>
          </a:prstGeom>
        </p:spPr>
        <p:txBody>
          <a:bodyPr wrap="square">
            <a:spAutoFit/>
          </a:bodyPr>
          <a:lstStyle/>
          <a:p>
            <a:pPr>
              <a:spcAft>
                <a:spcPts val="0"/>
              </a:spcAft>
            </a:pPr>
            <a:r>
              <a:rPr lang="nl-NL" sz="1292" b="1" dirty="0">
                <a:solidFill>
                  <a:srgbClr val="1F497D"/>
                </a:solidFill>
                <a:latin typeface="Arial" panose="020B0604020202020204" pitchFamily="34" charset="0"/>
                <a:ea typeface="Calibri" panose="020F0502020204030204" pitchFamily="34" charset="0"/>
                <a:cs typeface="Arial" panose="020B0604020202020204" pitchFamily="34" charset="0"/>
              </a:rPr>
              <a:t>Partnerships </a:t>
            </a:r>
            <a:r>
              <a:rPr lang="nl-NL" sz="1292" dirty="0">
                <a:solidFill>
                  <a:srgbClr val="1F497D"/>
                </a:solidFill>
                <a:latin typeface="Arial" panose="020B0604020202020204" pitchFamily="34" charset="0"/>
                <a:ea typeface="Calibri" panose="020F0502020204030204" pitchFamily="34" charset="0"/>
                <a:cs typeface="Arial" panose="020B0604020202020204" pitchFamily="34" charset="0"/>
              </a:rPr>
              <a:t>to optimize total chain performance and increase FAP</a:t>
            </a:r>
          </a:p>
        </p:txBody>
      </p:sp>
      <p:grpSp>
        <p:nvGrpSpPr>
          <p:cNvPr id="48" name="Group 47"/>
          <p:cNvGrpSpPr/>
          <p:nvPr/>
        </p:nvGrpSpPr>
        <p:grpSpPr>
          <a:xfrm>
            <a:off x="338287" y="2248767"/>
            <a:ext cx="335574" cy="211015"/>
            <a:chOff x="-64154" y="3157805"/>
            <a:chExt cx="363538" cy="228600"/>
          </a:xfrm>
          <a:solidFill>
            <a:schemeClr val="bg1"/>
          </a:solidFill>
        </p:grpSpPr>
        <p:sp>
          <p:nvSpPr>
            <p:cNvPr id="49" name="Freeform 14"/>
            <p:cNvSpPr>
              <a:spLocks/>
            </p:cNvSpPr>
            <p:nvPr/>
          </p:nvSpPr>
          <p:spPr bwMode="auto">
            <a:xfrm>
              <a:off x="299384" y="3267343"/>
              <a:ext cx="0" cy="0"/>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lnTo>
                    <a:pt x="0" y="2"/>
                  </a:lnTo>
                  <a:lnTo>
                    <a:pt x="0"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sp>
          <p:nvSpPr>
            <p:cNvPr id="50" name="Freeform 15"/>
            <p:cNvSpPr>
              <a:spLocks/>
            </p:cNvSpPr>
            <p:nvPr/>
          </p:nvSpPr>
          <p:spPr bwMode="auto">
            <a:xfrm>
              <a:off x="267634" y="3159393"/>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sp>
          <p:nvSpPr>
            <p:cNvPr id="51" name="Freeform 16"/>
            <p:cNvSpPr>
              <a:spLocks/>
            </p:cNvSpPr>
            <p:nvPr/>
          </p:nvSpPr>
          <p:spPr bwMode="auto">
            <a:xfrm>
              <a:off x="231121" y="3281630"/>
              <a:ext cx="20638" cy="25400"/>
            </a:xfrm>
            <a:custGeom>
              <a:avLst/>
              <a:gdLst>
                <a:gd name="T0" fmla="*/ 1 w 49"/>
                <a:gd name="T1" fmla="*/ 39 h 62"/>
                <a:gd name="T2" fmla="*/ 31 w 49"/>
                <a:gd name="T3" fmla="*/ 1 h 62"/>
                <a:gd name="T4" fmla="*/ 33 w 49"/>
                <a:gd name="T5" fmla="*/ 0 h 62"/>
                <a:gd name="T6" fmla="*/ 9 w 49"/>
                <a:gd name="T7" fmla="*/ 62 h 62"/>
                <a:gd name="T8" fmla="*/ 1 w 49"/>
                <a:gd name="T9" fmla="*/ 39 h 62"/>
              </a:gdLst>
              <a:ahLst/>
              <a:cxnLst>
                <a:cxn ang="0">
                  <a:pos x="T0" y="T1"/>
                </a:cxn>
                <a:cxn ang="0">
                  <a:pos x="T2" y="T3"/>
                </a:cxn>
                <a:cxn ang="0">
                  <a:pos x="T4" y="T5"/>
                </a:cxn>
                <a:cxn ang="0">
                  <a:pos x="T6" y="T7"/>
                </a:cxn>
                <a:cxn ang="0">
                  <a:pos x="T8" y="T9"/>
                </a:cxn>
              </a:cxnLst>
              <a:rect l="0" t="0" r="r" b="b"/>
              <a:pathLst>
                <a:path w="49" h="62">
                  <a:moveTo>
                    <a:pt x="1" y="39"/>
                  </a:moveTo>
                  <a:cubicBezTo>
                    <a:pt x="0" y="22"/>
                    <a:pt x="14" y="10"/>
                    <a:pt x="31" y="1"/>
                  </a:cubicBezTo>
                  <a:cubicBezTo>
                    <a:pt x="32" y="1"/>
                    <a:pt x="33" y="0"/>
                    <a:pt x="33" y="0"/>
                  </a:cubicBezTo>
                  <a:cubicBezTo>
                    <a:pt x="49" y="22"/>
                    <a:pt x="36" y="55"/>
                    <a:pt x="9" y="62"/>
                  </a:cubicBezTo>
                  <a:cubicBezTo>
                    <a:pt x="9" y="62"/>
                    <a:pt x="2" y="45"/>
                    <a:pt x="1" y="39"/>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sp>
          <p:nvSpPr>
            <p:cNvPr id="52" name="Freeform 17"/>
            <p:cNvSpPr>
              <a:spLocks/>
            </p:cNvSpPr>
            <p:nvPr/>
          </p:nvSpPr>
          <p:spPr bwMode="auto">
            <a:xfrm>
              <a:off x="193021" y="3283218"/>
              <a:ext cx="38100" cy="52388"/>
            </a:xfrm>
            <a:custGeom>
              <a:avLst/>
              <a:gdLst>
                <a:gd name="T0" fmla="*/ 42 w 87"/>
                <a:gd name="T1" fmla="*/ 117 h 127"/>
                <a:gd name="T2" fmla="*/ 1 w 87"/>
                <a:gd name="T3" fmla="*/ 54 h 127"/>
                <a:gd name="T4" fmla="*/ 12 w 87"/>
                <a:gd name="T5" fmla="*/ 26 h 127"/>
                <a:gd name="T6" fmla="*/ 69 w 87"/>
                <a:gd name="T7" fmla="*/ 44 h 127"/>
                <a:gd name="T8" fmla="*/ 87 w 87"/>
                <a:gd name="T9" fmla="*/ 88 h 127"/>
                <a:gd name="T10" fmla="*/ 42 w 87"/>
                <a:gd name="T11" fmla="*/ 117 h 127"/>
              </a:gdLst>
              <a:ahLst/>
              <a:cxnLst>
                <a:cxn ang="0">
                  <a:pos x="T0" y="T1"/>
                </a:cxn>
                <a:cxn ang="0">
                  <a:pos x="T2" y="T3"/>
                </a:cxn>
                <a:cxn ang="0">
                  <a:pos x="T4" y="T5"/>
                </a:cxn>
                <a:cxn ang="0">
                  <a:pos x="T6" y="T7"/>
                </a:cxn>
                <a:cxn ang="0">
                  <a:pos x="T8" y="T9"/>
                </a:cxn>
                <a:cxn ang="0">
                  <a:pos x="T10" y="T11"/>
                </a:cxn>
              </a:cxnLst>
              <a:rect l="0" t="0" r="r" b="b"/>
              <a:pathLst>
                <a:path w="87" h="127">
                  <a:moveTo>
                    <a:pt x="42" y="117"/>
                  </a:moveTo>
                  <a:cubicBezTo>
                    <a:pt x="25" y="109"/>
                    <a:pt x="3" y="74"/>
                    <a:pt x="1" y="54"/>
                  </a:cubicBezTo>
                  <a:cubicBezTo>
                    <a:pt x="0" y="46"/>
                    <a:pt x="2" y="33"/>
                    <a:pt x="12" y="26"/>
                  </a:cubicBezTo>
                  <a:cubicBezTo>
                    <a:pt x="45" y="0"/>
                    <a:pt x="62" y="30"/>
                    <a:pt x="69" y="44"/>
                  </a:cubicBezTo>
                  <a:cubicBezTo>
                    <a:pt x="69" y="44"/>
                    <a:pt x="87" y="76"/>
                    <a:pt x="87" y="88"/>
                  </a:cubicBezTo>
                  <a:cubicBezTo>
                    <a:pt x="87" y="106"/>
                    <a:pt x="60" y="127"/>
                    <a:pt x="42" y="117"/>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sp>
          <p:nvSpPr>
            <p:cNvPr id="53" name="Freeform 18"/>
            <p:cNvSpPr>
              <a:spLocks/>
            </p:cNvSpPr>
            <p:nvPr/>
          </p:nvSpPr>
          <p:spPr bwMode="auto">
            <a:xfrm>
              <a:off x="181909" y="3297505"/>
              <a:ext cx="1588" cy="4763"/>
            </a:xfrm>
            <a:custGeom>
              <a:avLst/>
              <a:gdLst>
                <a:gd name="T0" fmla="*/ 4 w 4"/>
                <a:gd name="T1" fmla="*/ 0 h 12"/>
                <a:gd name="T2" fmla="*/ 0 w 4"/>
                <a:gd name="T3" fmla="*/ 12 h 12"/>
                <a:gd name="T4" fmla="*/ 4 w 4"/>
                <a:gd name="T5" fmla="*/ 0 h 12"/>
              </a:gdLst>
              <a:ahLst/>
              <a:cxnLst>
                <a:cxn ang="0">
                  <a:pos x="T0" y="T1"/>
                </a:cxn>
                <a:cxn ang="0">
                  <a:pos x="T2" y="T3"/>
                </a:cxn>
                <a:cxn ang="0">
                  <a:pos x="T4" y="T5"/>
                </a:cxn>
              </a:cxnLst>
              <a:rect l="0" t="0" r="r" b="b"/>
              <a:pathLst>
                <a:path w="4" h="12">
                  <a:moveTo>
                    <a:pt x="4" y="0"/>
                  </a:moveTo>
                  <a:cubicBezTo>
                    <a:pt x="2" y="5"/>
                    <a:pt x="2" y="9"/>
                    <a:pt x="0" y="12"/>
                  </a:cubicBezTo>
                  <a:cubicBezTo>
                    <a:pt x="0" y="8"/>
                    <a:pt x="2" y="5"/>
                    <a:pt x="4" y="0"/>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sp>
          <p:nvSpPr>
            <p:cNvPr id="54" name="Freeform 19"/>
            <p:cNvSpPr>
              <a:spLocks/>
            </p:cNvSpPr>
            <p:nvPr/>
          </p:nvSpPr>
          <p:spPr bwMode="auto">
            <a:xfrm>
              <a:off x="177146" y="3302268"/>
              <a:ext cx="4763" cy="1588"/>
            </a:xfrm>
            <a:custGeom>
              <a:avLst/>
              <a:gdLst>
                <a:gd name="T0" fmla="*/ 11 w 11"/>
                <a:gd name="T1" fmla="*/ 2 h 2"/>
                <a:gd name="T2" fmla="*/ 0 w 11"/>
                <a:gd name="T3" fmla="*/ 0 h 2"/>
                <a:gd name="T4" fmla="*/ 11 w 11"/>
                <a:gd name="T5" fmla="*/ 2 h 2"/>
              </a:gdLst>
              <a:ahLst/>
              <a:cxnLst>
                <a:cxn ang="0">
                  <a:pos x="T0" y="T1"/>
                </a:cxn>
                <a:cxn ang="0">
                  <a:pos x="T2" y="T3"/>
                </a:cxn>
                <a:cxn ang="0">
                  <a:pos x="T4" y="T5"/>
                </a:cxn>
              </a:cxnLst>
              <a:rect l="0" t="0" r="r" b="b"/>
              <a:pathLst>
                <a:path w="11" h="2">
                  <a:moveTo>
                    <a:pt x="11" y="2"/>
                  </a:moveTo>
                  <a:cubicBezTo>
                    <a:pt x="8" y="2"/>
                    <a:pt x="5" y="1"/>
                    <a:pt x="0" y="0"/>
                  </a:cubicBezTo>
                  <a:cubicBezTo>
                    <a:pt x="6" y="0"/>
                    <a:pt x="10" y="1"/>
                    <a:pt x="11" y="2"/>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sp>
          <p:nvSpPr>
            <p:cNvPr id="55" name="Freeform 20"/>
            <p:cNvSpPr>
              <a:spLocks/>
            </p:cNvSpPr>
            <p:nvPr/>
          </p:nvSpPr>
          <p:spPr bwMode="auto">
            <a:xfrm>
              <a:off x="-64154" y="3157805"/>
              <a:ext cx="250825" cy="155575"/>
            </a:xfrm>
            <a:custGeom>
              <a:avLst/>
              <a:gdLst>
                <a:gd name="T0" fmla="*/ 578 w 595"/>
                <a:gd name="T1" fmla="*/ 145 h 371"/>
                <a:gd name="T2" fmla="*/ 404 w 595"/>
                <a:gd name="T3" fmla="*/ 96 h 371"/>
                <a:gd name="T4" fmla="*/ 201 w 595"/>
                <a:gd name="T5" fmla="*/ 264 h 371"/>
                <a:gd name="T6" fmla="*/ 123 w 595"/>
                <a:gd name="T7" fmla="*/ 365 h 371"/>
                <a:gd name="T8" fmla="*/ 42 w 595"/>
                <a:gd name="T9" fmla="*/ 353 h 371"/>
                <a:gd name="T10" fmla="*/ 0 w 595"/>
                <a:gd name="T11" fmla="*/ 342 h 371"/>
                <a:gd name="T12" fmla="*/ 23 w 595"/>
                <a:gd name="T13" fmla="*/ 279 h 371"/>
                <a:gd name="T14" fmla="*/ 104 w 595"/>
                <a:gd name="T15" fmla="*/ 76 h 371"/>
                <a:gd name="T16" fmla="*/ 125 w 595"/>
                <a:gd name="T17" fmla="*/ 86 h 371"/>
                <a:gd name="T18" fmla="*/ 290 w 595"/>
                <a:gd name="T19" fmla="*/ 86 h 371"/>
                <a:gd name="T20" fmla="*/ 416 w 595"/>
                <a:gd name="T21" fmla="*/ 6 h 371"/>
                <a:gd name="T22" fmla="*/ 578 w 595"/>
                <a:gd name="T23" fmla="*/ 14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5" h="371">
                  <a:moveTo>
                    <a:pt x="578" y="145"/>
                  </a:moveTo>
                  <a:cubicBezTo>
                    <a:pt x="553" y="208"/>
                    <a:pt x="434" y="81"/>
                    <a:pt x="404" y="96"/>
                  </a:cubicBezTo>
                  <a:cubicBezTo>
                    <a:pt x="382" y="106"/>
                    <a:pt x="218" y="250"/>
                    <a:pt x="201" y="264"/>
                  </a:cubicBezTo>
                  <a:cubicBezTo>
                    <a:pt x="116" y="336"/>
                    <a:pt x="128" y="363"/>
                    <a:pt x="123" y="365"/>
                  </a:cubicBezTo>
                  <a:cubicBezTo>
                    <a:pt x="124" y="364"/>
                    <a:pt x="101" y="371"/>
                    <a:pt x="42" y="353"/>
                  </a:cubicBezTo>
                  <a:cubicBezTo>
                    <a:pt x="27" y="348"/>
                    <a:pt x="13" y="344"/>
                    <a:pt x="0" y="342"/>
                  </a:cubicBezTo>
                  <a:cubicBezTo>
                    <a:pt x="7" y="321"/>
                    <a:pt x="14" y="300"/>
                    <a:pt x="23" y="279"/>
                  </a:cubicBezTo>
                  <a:cubicBezTo>
                    <a:pt x="49" y="216"/>
                    <a:pt x="75" y="142"/>
                    <a:pt x="104" y="76"/>
                  </a:cubicBezTo>
                  <a:cubicBezTo>
                    <a:pt x="111" y="79"/>
                    <a:pt x="118" y="83"/>
                    <a:pt x="125" y="86"/>
                  </a:cubicBezTo>
                  <a:cubicBezTo>
                    <a:pt x="177" y="111"/>
                    <a:pt x="241" y="143"/>
                    <a:pt x="290" y="86"/>
                  </a:cubicBezTo>
                  <a:cubicBezTo>
                    <a:pt x="318" y="54"/>
                    <a:pt x="371" y="11"/>
                    <a:pt x="416" y="6"/>
                  </a:cubicBezTo>
                  <a:cubicBezTo>
                    <a:pt x="454" y="0"/>
                    <a:pt x="595" y="120"/>
                    <a:pt x="578" y="145"/>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sp>
          <p:nvSpPr>
            <p:cNvPr id="56" name="Freeform 21"/>
            <p:cNvSpPr>
              <a:spLocks/>
            </p:cNvSpPr>
            <p:nvPr/>
          </p:nvSpPr>
          <p:spPr bwMode="auto">
            <a:xfrm>
              <a:off x="162859" y="3310205"/>
              <a:ext cx="42863" cy="47625"/>
            </a:xfrm>
            <a:custGeom>
              <a:avLst/>
              <a:gdLst>
                <a:gd name="T0" fmla="*/ 13 w 102"/>
                <a:gd name="T1" fmla="*/ 12 h 112"/>
                <a:gd name="T2" fmla="*/ 49 w 102"/>
                <a:gd name="T3" fmla="*/ 5 h 112"/>
                <a:gd name="T4" fmla="*/ 96 w 102"/>
                <a:gd name="T5" fmla="*/ 59 h 112"/>
                <a:gd name="T6" fmla="*/ 45 w 102"/>
                <a:gd name="T7" fmla="*/ 101 h 112"/>
                <a:gd name="T8" fmla="*/ 6 w 102"/>
                <a:gd name="T9" fmla="*/ 61 h 112"/>
                <a:gd name="T10" fmla="*/ 13 w 102"/>
                <a:gd name="T11" fmla="*/ 12 h 112"/>
              </a:gdLst>
              <a:ahLst/>
              <a:cxnLst>
                <a:cxn ang="0">
                  <a:pos x="T0" y="T1"/>
                </a:cxn>
                <a:cxn ang="0">
                  <a:pos x="T2" y="T3"/>
                </a:cxn>
                <a:cxn ang="0">
                  <a:pos x="T4" y="T5"/>
                </a:cxn>
                <a:cxn ang="0">
                  <a:pos x="T6" y="T7"/>
                </a:cxn>
                <a:cxn ang="0">
                  <a:pos x="T8" y="T9"/>
                </a:cxn>
                <a:cxn ang="0">
                  <a:pos x="T10" y="T11"/>
                </a:cxn>
              </a:cxnLst>
              <a:rect l="0" t="0" r="r" b="b"/>
              <a:pathLst>
                <a:path w="102" h="112">
                  <a:moveTo>
                    <a:pt x="13" y="12"/>
                  </a:moveTo>
                  <a:cubicBezTo>
                    <a:pt x="27" y="0"/>
                    <a:pt x="41" y="1"/>
                    <a:pt x="49" y="5"/>
                  </a:cubicBezTo>
                  <a:cubicBezTo>
                    <a:pt x="74" y="15"/>
                    <a:pt x="96" y="59"/>
                    <a:pt x="96" y="59"/>
                  </a:cubicBezTo>
                  <a:cubicBezTo>
                    <a:pt x="102" y="89"/>
                    <a:pt x="72" y="112"/>
                    <a:pt x="45" y="101"/>
                  </a:cubicBezTo>
                  <a:cubicBezTo>
                    <a:pt x="32" y="95"/>
                    <a:pt x="12" y="73"/>
                    <a:pt x="6" y="61"/>
                  </a:cubicBezTo>
                  <a:cubicBezTo>
                    <a:pt x="1" y="50"/>
                    <a:pt x="0" y="22"/>
                    <a:pt x="13" y="12"/>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sp>
          <p:nvSpPr>
            <p:cNvPr id="57" name="Freeform 22"/>
            <p:cNvSpPr>
              <a:spLocks/>
            </p:cNvSpPr>
            <p:nvPr/>
          </p:nvSpPr>
          <p:spPr bwMode="auto">
            <a:xfrm>
              <a:off x="142221" y="3340368"/>
              <a:ext cx="38100" cy="41275"/>
            </a:xfrm>
            <a:custGeom>
              <a:avLst/>
              <a:gdLst>
                <a:gd name="T0" fmla="*/ 81 w 90"/>
                <a:gd name="T1" fmla="*/ 51 h 99"/>
                <a:gd name="T2" fmla="*/ 17 w 90"/>
                <a:gd name="T3" fmla="*/ 84 h 99"/>
                <a:gd name="T4" fmla="*/ 17 w 90"/>
                <a:gd name="T5" fmla="*/ 84 h 99"/>
                <a:gd name="T6" fmla="*/ 15 w 90"/>
                <a:gd name="T7" fmla="*/ 81 h 99"/>
                <a:gd name="T8" fmla="*/ 6 w 90"/>
                <a:gd name="T9" fmla="*/ 61 h 99"/>
                <a:gd name="T10" fmla="*/ 21 w 90"/>
                <a:gd name="T11" fmla="*/ 19 h 99"/>
                <a:gd name="T12" fmla="*/ 81 w 90"/>
                <a:gd name="T13" fmla="*/ 51 h 99"/>
              </a:gdLst>
              <a:ahLst/>
              <a:cxnLst>
                <a:cxn ang="0">
                  <a:pos x="T0" y="T1"/>
                </a:cxn>
                <a:cxn ang="0">
                  <a:pos x="T2" y="T3"/>
                </a:cxn>
                <a:cxn ang="0">
                  <a:pos x="T4" y="T5"/>
                </a:cxn>
                <a:cxn ang="0">
                  <a:pos x="T6" y="T7"/>
                </a:cxn>
                <a:cxn ang="0">
                  <a:pos x="T8" y="T9"/>
                </a:cxn>
                <a:cxn ang="0">
                  <a:pos x="T10" y="T11"/>
                </a:cxn>
                <a:cxn ang="0">
                  <a:pos x="T12" y="T13"/>
                </a:cxn>
              </a:cxnLst>
              <a:rect l="0" t="0" r="r" b="b"/>
              <a:pathLst>
                <a:path w="90" h="99">
                  <a:moveTo>
                    <a:pt x="81" y="51"/>
                  </a:moveTo>
                  <a:cubicBezTo>
                    <a:pt x="90" y="75"/>
                    <a:pt x="54" y="99"/>
                    <a:pt x="17" y="84"/>
                  </a:cubicBezTo>
                  <a:cubicBezTo>
                    <a:pt x="17" y="84"/>
                    <a:pt x="17" y="84"/>
                    <a:pt x="17" y="84"/>
                  </a:cubicBezTo>
                  <a:cubicBezTo>
                    <a:pt x="16" y="84"/>
                    <a:pt x="16" y="82"/>
                    <a:pt x="15" y="81"/>
                  </a:cubicBezTo>
                  <a:cubicBezTo>
                    <a:pt x="13" y="76"/>
                    <a:pt x="6" y="67"/>
                    <a:pt x="6" y="61"/>
                  </a:cubicBezTo>
                  <a:cubicBezTo>
                    <a:pt x="0" y="43"/>
                    <a:pt x="12" y="28"/>
                    <a:pt x="21" y="19"/>
                  </a:cubicBezTo>
                  <a:cubicBezTo>
                    <a:pt x="37" y="0"/>
                    <a:pt x="76" y="36"/>
                    <a:pt x="81" y="51"/>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sp>
          <p:nvSpPr>
            <p:cNvPr id="58" name="Freeform 23"/>
            <p:cNvSpPr>
              <a:spLocks/>
            </p:cNvSpPr>
            <p:nvPr/>
          </p:nvSpPr>
          <p:spPr bwMode="auto">
            <a:xfrm>
              <a:off x="-13354" y="3164155"/>
              <a:ext cx="307975" cy="222250"/>
            </a:xfrm>
            <a:custGeom>
              <a:avLst/>
              <a:gdLst>
                <a:gd name="T0" fmla="*/ 372 w 731"/>
                <a:gd name="T1" fmla="*/ 421 h 531"/>
                <a:gd name="T2" fmla="*/ 357 w 731"/>
                <a:gd name="T3" fmla="*/ 463 h 531"/>
                <a:gd name="T4" fmla="*/ 361 w 731"/>
                <a:gd name="T5" fmla="*/ 485 h 531"/>
                <a:gd name="T6" fmla="*/ 288 w 731"/>
                <a:gd name="T7" fmla="*/ 467 h 531"/>
                <a:gd name="T8" fmla="*/ 386 w 731"/>
                <a:gd name="T9" fmla="*/ 339 h 531"/>
                <a:gd name="T10" fmla="*/ 268 w 731"/>
                <a:gd name="T11" fmla="*/ 451 h 531"/>
                <a:gd name="T12" fmla="*/ 205 w 731"/>
                <a:gd name="T13" fmla="*/ 457 h 531"/>
                <a:gd name="T14" fmla="*/ 195 w 731"/>
                <a:gd name="T15" fmla="*/ 436 h 531"/>
                <a:gd name="T16" fmla="*/ 342 w 731"/>
                <a:gd name="T17" fmla="*/ 290 h 531"/>
                <a:gd name="T18" fmla="*/ 181 w 731"/>
                <a:gd name="T19" fmla="*/ 420 h 531"/>
                <a:gd name="T20" fmla="*/ 155 w 731"/>
                <a:gd name="T21" fmla="*/ 424 h 531"/>
                <a:gd name="T22" fmla="*/ 127 w 731"/>
                <a:gd name="T23" fmla="*/ 415 h 531"/>
                <a:gd name="T24" fmla="*/ 124 w 731"/>
                <a:gd name="T25" fmla="*/ 376 h 531"/>
                <a:gd name="T26" fmla="*/ 271 w 731"/>
                <a:gd name="T27" fmla="*/ 237 h 531"/>
                <a:gd name="T28" fmla="*/ 192 w 731"/>
                <a:gd name="T29" fmla="*/ 303 h 531"/>
                <a:gd name="T30" fmla="*/ 78 w 731"/>
                <a:gd name="T31" fmla="*/ 376 h 531"/>
                <a:gd name="T32" fmla="*/ 43 w 731"/>
                <a:gd name="T33" fmla="*/ 369 h 531"/>
                <a:gd name="T34" fmla="*/ 35 w 731"/>
                <a:gd name="T35" fmla="*/ 359 h 531"/>
                <a:gd name="T36" fmla="*/ 291 w 731"/>
                <a:gd name="T37" fmla="*/ 104 h 531"/>
                <a:gd name="T38" fmla="*/ 432 w 731"/>
                <a:gd name="T39" fmla="*/ 172 h 531"/>
                <a:gd name="T40" fmla="*/ 490 w 731"/>
                <a:gd name="T41" fmla="*/ 130 h 531"/>
                <a:gd name="T42" fmla="*/ 384 w 731"/>
                <a:gd name="T43" fmla="*/ 9 h 531"/>
                <a:gd name="T44" fmla="*/ 500 w 731"/>
                <a:gd name="T45" fmla="*/ 18 h 531"/>
                <a:gd name="T46" fmla="*/ 573 w 731"/>
                <a:gd name="T47" fmla="*/ 21 h 531"/>
                <a:gd name="T48" fmla="*/ 665 w 731"/>
                <a:gd name="T49" fmla="*/ 0 h 531"/>
                <a:gd name="T50" fmla="*/ 725 w 731"/>
                <a:gd name="T51" fmla="*/ 238 h 531"/>
                <a:gd name="T52" fmla="*/ 597 w 731"/>
                <a:gd name="T53" fmla="*/ 255 h 531"/>
                <a:gd name="T54" fmla="*/ 560 w 731"/>
                <a:gd name="T55" fmla="*/ 293 h 531"/>
                <a:gd name="T56" fmla="*/ 487 w 731"/>
                <a:gd name="T57" fmla="*/ 285 h 531"/>
                <a:gd name="T58" fmla="*/ 471 w 731"/>
                <a:gd name="T59" fmla="*/ 320 h 531"/>
                <a:gd name="T60" fmla="*/ 468 w 731"/>
                <a:gd name="T61" fmla="*/ 332 h 531"/>
                <a:gd name="T62" fmla="*/ 468 w 731"/>
                <a:gd name="T63" fmla="*/ 332 h 531"/>
                <a:gd name="T64" fmla="*/ 468 w 731"/>
                <a:gd name="T65" fmla="*/ 333 h 531"/>
                <a:gd name="T66" fmla="*/ 457 w 731"/>
                <a:gd name="T67" fmla="*/ 331 h 531"/>
                <a:gd name="T68" fmla="*/ 457 w 731"/>
                <a:gd name="T69" fmla="*/ 331 h 531"/>
                <a:gd name="T70" fmla="*/ 456 w 731"/>
                <a:gd name="T71" fmla="*/ 331 h 531"/>
                <a:gd name="T72" fmla="*/ 415 w 731"/>
                <a:gd name="T73" fmla="*/ 338 h 531"/>
                <a:gd name="T74" fmla="*/ 405 w 731"/>
                <a:gd name="T75" fmla="*/ 391 h 531"/>
                <a:gd name="T76" fmla="*/ 408 w 731"/>
                <a:gd name="T77" fmla="*/ 409 h 531"/>
                <a:gd name="T78" fmla="*/ 372 w 731"/>
                <a:gd name="T79" fmla="*/ 42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1" h="531">
                  <a:moveTo>
                    <a:pt x="372" y="421"/>
                  </a:moveTo>
                  <a:cubicBezTo>
                    <a:pt x="356" y="436"/>
                    <a:pt x="356" y="445"/>
                    <a:pt x="357" y="463"/>
                  </a:cubicBezTo>
                  <a:cubicBezTo>
                    <a:pt x="357" y="467"/>
                    <a:pt x="360" y="481"/>
                    <a:pt x="361" y="485"/>
                  </a:cubicBezTo>
                  <a:cubicBezTo>
                    <a:pt x="285" y="531"/>
                    <a:pt x="286" y="468"/>
                    <a:pt x="288" y="467"/>
                  </a:cubicBezTo>
                  <a:cubicBezTo>
                    <a:pt x="373" y="386"/>
                    <a:pt x="386" y="339"/>
                    <a:pt x="386" y="339"/>
                  </a:cubicBezTo>
                  <a:cubicBezTo>
                    <a:pt x="380" y="342"/>
                    <a:pt x="302" y="434"/>
                    <a:pt x="268" y="451"/>
                  </a:cubicBezTo>
                  <a:cubicBezTo>
                    <a:pt x="234" y="468"/>
                    <a:pt x="218" y="464"/>
                    <a:pt x="205" y="457"/>
                  </a:cubicBezTo>
                  <a:cubicBezTo>
                    <a:pt x="200" y="453"/>
                    <a:pt x="196" y="446"/>
                    <a:pt x="195" y="436"/>
                  </a:cubicBezTo>
                  <a:cubicBezTo>
                    <a:pt x="251" y="417"/>
                    <a:pt x="340" y="307"/>
                    <a:pt x="342" y="290"/>
                  </a:cubicBezTo>
                  <a:cubicBezTo>
                    <a:pt x="342" y="290"/>
                    <a:pt x="235" y="406"/>
                    <a:pt x="181" y="420"/>
                  </a:cubicBezTo>
                  <a:cubicBezTo>
                    <a:pt x="171" y="423"/>
                    <a:pt x="163" y="424"/>
                    <a:pt x="155" y="424"/>
                  </a:cubicBezTo>
                  <a:cubicBezTo>
                    <a:pt x="142" y="424"/>
                    <a:pt x="132" y="421"/>
                    <a:pt x="127" y="415"/>
                  </a:cubicBezTo>
                  <a:cubicBezTo>
                    <a:pt x="121" y="408"/>
                    <a:pt x="120" y="395"/>
                    <a:pt x="124" y="376"/>
                  </a:cubicBezTo>
                  <a:cubicBezTo>
                    <a:pt x="197" y="332"/>
                    <a:pt x="280" y="244"/>
                    <a:pt x="271" y="237"/>
                  </a:cubicBezTo>
                  <a:lnTo>
                    <a:pt x="192" y="303"/>
                  </a:lnTo>
                  <a:cubicBezTo>
                    <a:pt x="155" y="331"/>
                    <a:pt x="80" y="379"/>
                    <a:pt x="78" y="376"/>
                  </a:cubicBezTo>
                  <a:cubicBezTo>
                    <a:pt x="66" y="381"/>
                    <a:pt x="57" y="378"/>
                    <a:pt x="43" y="369"/>
                  </a:cubicBezTo>
                  <a:cubicBezTo>
                    <a:pt x="39" y="366"/>
                    <a:pt x="36" y="363"/>
                    <a:pt x="35" y="359"/>
                  </a:cubicBezTo>
                  <a:cubicBezTo>
                    <a:pt x="0" y="322"/>
                    <a:pt x="136" y="251"/>
                    <a:pt x="291" y="104"/>
                  </a:cubicBezTo>
                  <a:cubicBezTo>
                    <a:pt x="316" y="113"/>
                    <a:pt x="380" y="174"/>
                    <a:pt x="432" y="172"/>
                  </a:cubicBezTo>
                  <a:cubicBezTo>
                    <a:pt x="454" y="172"/>
                    <a:pt x="490" y="151"/>
                    <a:pt x="490" y="130"/>
                  </a:cubicBezTo>
                  <a:cubicBezTo>
                    <a:pt x="491" y="99"/>
                    <a:pt x="418" y="36"/>
                    <a:pt x="384" y="9"/>
                  </a:cubicBezTo>
                  <a:cubicBezTo>
                    <a:pt x="411" y="8"/>
                    <a:pt x="469" y="16"/>
                    <a:pt x="500" y="18"/>
                  </a:cubicBezTo>
                  <a:cubicBezTo>
                    <a:pt x="524" y="20"/>
                    <a:pt x="549" y="21"/>
                    <a:pt x="573" y="21"/>
                  </a:cubicBezTo>
                  <a:cubicBezTo>
                    <a:pt x="609" y="21"/>
                    <a:pt x="637" y="15"/>
                    <a:pt x="665" y="0"/>
                  </a:cubicBezTo>
                  <a:cubicBezTo>
                    <a:pt x="690" y="57"/>
                    <a:pt x="731" y="238"/>
                    <a:pt x="725" y="238"/>
                  </a:cubicBezTo>
                  <a:cubicBezTo>
                    <a:pt x="686" y="237"/>
                    <a:pt x="633" y="236"/>
                    <a:pt x="597" y="255"/>
                  </a:cubicBezTo>
                  <a:cubicBezTo>
                    <a:pt x="579" y="264"/>
                    <a:pt x="566" y="276"/>
                    <a:pt x="560" y="293"/>
                  </a:cubicBezTo>
                  <a:cubicBezTo>
                    <a:pt x="536" y="272"/>
                    <a:pt x="509" y="269"/>
                    <a:pt x="487" y="285"/>
                  </a:cubicBezTo>
                  <a:cubicBezTo>
                    <a:pt x="478" y="292"/>
                    <a:pt x="474" y="308"/>
                    <a:pt x="471" y="320"/>
                  </a:cubicBezTo>
                  <a:cubicBezTo>
                    <a:pt x="469" y="324"/>
                    <a:pt x="468" y="328"/>
                    <a:pt x="468" y="332"/>
                  </a:cubicBezTo>
                  <a:lnTo>
                    <a:pt x="468" y="332"/>
                  </a:lnTo>
                  <a:cubicBezTo>
                    <a:pt x="468" y="332"/>
                    <a:pt x="468" y="333"/>
                    <a:pt x="468" y="333"/>
                  </a:cubicBezTo>
                  <a:cubicBezTo>
                    <a:pt x="467" y="332"/>
                    <a:pt x="463" y="331"/>
                    <a:pt x="457" y="331"/>
                  </a:cubicBezTo>
                  <a:lnTo>
                    <a:pt x="457" y="331"/>
                  </a:lnTo>
                  <a:lnTo>
                    <a:pt x="456" y="331"/>
                  </a:lnTo>
                  <a:cubicBezTo>
                    <a:pt x="445" y="329"/>
                    <a:pt x="429" y="327"/>
                    <a:pt x="415" y="338"/>
                  </a:cubicBezTo>
                  <a:cubicBezTo>
                    <a:pt x="398" y="351"/>
                    <a:pt x="399" y="372"/>
                    <a:pt x="405" y="391"/>
                  </a:cubicBezTo>
                  <a:cubicBezTo>
                    <a:pt x="406" y="397"/>
                    <a:pt x="406" y="403"/>
                    <a:pt x="408" y="409"/>
                  </a:cubicBezTo>
                  <a:cubicBezTo>
                    <a:pt x="401" y="410"/>
                    <a:pt x="377" y="417"/>
                    <a:pt x="372" y="421"/>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108"/>
            </a:p>
          </p:txBody>
        </p:sp>
      </p:grpSp>
      <p:sp>
        <p:nvSpPr>
          <p:cNvPr id="2" name="Title 1"/>
          <p:cNvSpPr>
            <a:spLocks noGrp="1"/>
          </p:cNvSpPr>
          <p:nvPr>
            <p:ph type="title"/>
          </p:nvPr>
        </p:nvSpPr>
        <p:spPr/>
        <p:txBody>
          <a:bodyPr>
            <a:normAutofit/>
          </a:bodyPr>
          <a:lstStyle/>
          <a:p>
            <a:r>
              <a:rPr lang="en-GB" dirty="0" smtClean="0"/>
              <a:t>How are we doing it?</a:t>
            </a:r>
            <a:endParaRPr lang="en-GB" dirty="0"/>
          </a:p>
        </p:txBody>
      </p:sp>
      <p:sp>
        <p:nvSpPr>
          <p:cNvPr id="7" name="Rectangle 6"/>
          <p:cNvSpPr/>
          <p:nvPr/>
        </p:nvSpPr>
        <p:spPr>
          <a:xfrm>
            <a:off x="815374" y="3265465"/>
            <a:ext cx="4920386" cy="291170"/>
          </a:xfrm>
          <a:prstGeom prst="rect">
            <a:avLst/>
          </a:prstGeom>
        </p:spPr>
        <p:txBody>
          <a:bodyPr wrap="none">
            <a:spAutoFit/>
          </a:bodyPr>
          <a:lstStyle/>
          <a:p>
            <a:pPr>
              <a:spcAft>
                <a:spcPts val="0"/>
              </a:spcAft>
            </a:pPr>
            <a:r>
              <a:rPr lang="nl-NL" sz="1292" b="1" dirty="0">
                <a:solidFill>
                  <a:srgbClr val="1F497D"/>
                </a:solidFill>
                <a:latin typeface="Arial" panose="020B0604020202020204" pitchFamily="34" charset="0"/>
                <a:ea typeface="Calibri" panose="020F0502020204030204" pitchFamily="34" charset="0"/>
                <a:cs typeface="Arial" panose="020B0604020202020204" pitchFamily="34" charset="0"/>
              </a:rPr>
              <a:t>Trucking schedule </a:t>
            </a:r>
            <a:r>
              <a:rPr lang="nl-NL" sz="1292" dirty="0">
                <a:solidFill>
                  <a:srgbClr val="1F497D"/>
                </a:solidFill>
                <a:latin typeface="Arial" panose="020B0604020202020204" pitchFamily="34" charset="0"/>
                <a:ea typeface="Calibri" panose="020F0502020204030204" pitchFamily="34" charset="0"/>
                <a:cs typeface="Arial" panose="020B0604020202020204" pitchFamily="34" charset="0"/>
              </a:rPr>
              <a:t>rationalised and evenly spread over the day </a:t>
            </a:r>
            <a:endParaRPr lang="nl-NL" sz="1292" dirty="0">
              <a:latin typeface="Arial" panose="020B0604020202020204" pitchFamily="34" charset="0"/>
              <a:ea typeface="Calibri" panose="020F0502020204030204" pitchFamily="34" charset="0"/>
              <a:cs typeface="Arial" panose="020B0604020202020204" pitchFamily="34" charset="0"/>
            </a:endParaRPr>
          </a:p>
        </p:txBody>
      </p:sp>
      <p:sp>
        <p:nvSpPr>
          <p:cNvPr id="117" name="Oval 116"/>
          <p:cNvSpPr/>
          <p:nvPr/>
        </p:nvSpPr>
        <p:spPr>
          <a:xfrm>
            <a:off x="251520" y="2624289"/>
            <a:ext cx="475626" cy="475626"/>
          </a:xfrm>
          <a:prstGeom prst="ellipse">
            <a:avLst/>
          </a:prstGeom>
          <a:solidFill>
            <a:srgbClr val="10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2">
              <a:solidFill>
                <a:prstClr val="white"/>
              </a:solidFill>
              <a:latin typeface="Arial" panose="020B0604020202020204" pitchFamily="34" charset="0"/>
              <a:cs typeface="Arial" panose="020B0604020202020204" pitchFamily="34" charset="0"/>
            </a:endParaRPr>
          </a:p>
        </p:txBody>
      </p:sp>
      <p:sp>
        <p:nvSpPr>
          <p:cNvPr id="116" name="Rectangle 115"/>
          <p:cNvSpPr/>
          <p:nvPr/>
        </p:nvSpPr>
        <p:spPr>
          <a:xfrm>
            <a:off x="827703" y="2738953"/>
            <a:ext cx="5206614" cy="291170"/>
          </a:xfrm>
          <a:prstGeom prst="rect">
            <a:avLst/>
          </a:prstGeom>
        </p:spPr>
        <p:txBody>
          <a:bodyPr wrap="square">
            <a:spAutoFit/>
          </a:bodyPr>
          <a:lstStyle/>
          <a:p>
            <a:pPr>
              <a:spcAft>
                <a:spcPts val="0"/>
              </a:spcAft>
            </a:pPr>
            <a:r>
              <a:rPr lang="en-US" sz="1292" b="1" dirty="0">
                <a:solidFill>
                  <a:srgbClr val="1F497D"/>
                </a:solidFill>
                <a:latin typeface="Arial" panose="020B0604020202020204" pitchFamily="34" charset="0"/>
                <a:ea typeface="Calibri" panose="020F0502020204030204" pitchFamily="34" charset="0"/>
                <a:cs typeface="Arial" panose="020B0604020202020204" pitchFamily="34" charset="0"/>
              </a:rPr>
              <a:t>Latest Acceptance Time </a:t>
            </a:r>
            <a:r>
              <a:rPr lang="en-US" sz="1292" dirty="0">
                <a:solidFill>
                  <a:srgbClr val="1F497D"/>
                </a:solidFill>
                <a:latin typeface="Arial" panose="020B0604020202020204" pitchFamily="34" charset="0"/>
                <a:ea typeface="Calibri" panose="020F0502020204030204" pitchFamily="34" charset="0"/>
                <a:cs typeface="Arial" panose="020B0604020202020204" pitchFamily="34" charset="0"/>
              </a:rPr>
              <a:t>adjusted to capabilities of the GHA</a:t>
            </a:r>
          </a:p>
        </p:txBody>
      </p:sp>
      <p:sp>
        <p:nvSpPr>
          <p:cNvPr id="127" name="Oval 126"/>
          <p:cNvSpPr/>
          <p:nvPr/>
        </p:nvSpPr>
        <p:spPr>
          <a:xfrm>
            <a:off x="251520" y="3666441"/>
            <a:ext cx="475626" cy="475626"/>
          </a:xfrm>
          <a:prstGeom prst="ellipse">
            <a:avLst/>
          </a:prstGeom>
          <a:solidFill>
            <a:srgbClr val="10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2">
              <a:solidFill>
                <a:prstClr val="white"/>
              </a:solidFill>
              <a:latin typeface="Arial" panose="020B0604020202020204" pitchFamily="34" charset="0"/>
              <a:cs typeface="Arial" panose="020B0604020202020204" pitchFamily="34" charset="0"/>
            </a:endParaRPr>
          </a:p>
        </p:txBody>
      </p:sp>
      <p:sp>
        <p:nvSpPr>
          <p:cNvPr id="126" name="Rectangle 125"/>
          <p:cNvSpPr/>
          <p:nvPr/>
        </p:nvSpPr>
        <p:spPr>
          <a:xfrm>
            <a:off x="827702" y="3781103"/>
            <a:ext cx="4143112" cy="291170"/>
          </a:xfrm>
          <a:prstGeom prst="rect">
            <a:avLst/>
          </a:prstGeom>
        </p:spPr>
        <p:txBody>
          <a:bodyPr wrap="square">
            <a:spAutoFit/>
          </a:bodyPr>
          <a:lstStyle/>
          <a:p>
            <a:pPr>
              <a:spcAft>
                <a:spcPts val="0"/>
              </a:spcAft>
            </a:pPr>
            <a:r>
              <a:rPr lang="nl-NL" sz="1292" b="1" dirty="0">
                <a:solidFill>
                  <a:srgbClr val="1F497D"/>
                </a:solidFill>
                <a:latin typeface="Arial" panose="020B0604020202020204" pitchFamily="34" charset="0"/>
                <a:ea typeface="Calibri" panose="020F0502020204030204" pitchFamily="34" charset="0"/>
                <a:cs typeface="Arial" panose="020B0604020202020204" pitchFamily="34" charset="0"/>
              </a:rPr>
              <a:t>Weighing </a:t>
            </a:r>
            <a:r>
              <a:rPr lang="nl-NL" sz="1292" dirty="0">
                <a:solidFill>
                  <a:srgbClr val="1F497D"/>
                </a:solidFill>
                <a:latin typeface="Arial" panose="020B0604020202020204" pitchFamily="34" charset="0"/>
                <a:ea typeface="Calibri" panose="020F0502020204030204" pitchFamily="34" charset="0"/>
                <a:cs typeface="Arial" panose="020B0604020202020204" pitchFamily="34" charset="0"/>
              </a:rPr>
              <a:t>increased to 100% and FWB’ implemented</a:t>
            </a:r>
            <a:endParaRPr lang="nl-NL" sz="1292" dirty="0">
              <a:latin typeface="Arial" panose="020B0604020202020204" pitchFamily="34" charset="0"/>
              <a:ea typeface="Calibri" panose="020F0502020204030204" pitchFamily="34" charset="0"/>
              <a:cs typeface="Arial" panose="020B0604020202020204" pitchFamily="34" charset="0"/>
            </a:endParaRPr>
          </a:p>
        </p:txBody>
      </p:sp>
      <p:sp>
        <p:nvSpPr>
          <p:cNvPr id="131" name="Rectangle 130"/>
          <p:cNvSpPr/>
          <p:nvPr/>
        </p:nvSpPr>
        <p:spPr>
          <a:xfrm>
            <a:off x="827702" y="4302177"/>
            <a:ext cx="5331263" cy="291170"/>
          </a:xfrm>
          <a:prstGeom prst="rect">
            <a:avLst/>
          </a:prstGeom>
        </p:spPr>
        <p:txBody>
          <a:bodyPr wrap="square">
            <a:spAutoFit/>
          </a:bodyPr>
          <a:lstStyle/>
          <a:p>
            <a:pPr>
              <a:spcAft>
                <a:spcPts val="0"/>
              </a:spcAft>
            </a:pPr>
            <a:r>
              <a:rPr lang="nl-NL" sz="1292" b="1" dirty="0">
                <a:solidFill>
                  <a:srgbClr val="1F497D"/>
                </a:solidFill>
                <a:latin typeface="Arial" panose="020B0604020202020204" pitchFamily="34" charset="0"/>
                <a:ea typeface="Calibri" panose="020F0502020204030204" pitchFamily="34" charset="0"/>
                <a:cs typeface="Arial" panose="020B0604020202020204" pitchFamily="34" charset="0"/>
              </a:rPr>
              <a:t>Ready for Carriage checks </a:t>
            </a:r>
            <a:r>
              <a:rPr lang="nl-NL" sz="1292" dirty="0">
                <a:solidFill>
                  <a:srgbClr val="1F497D"/>
                </a:solidFill>
                <a:latin typeface="Arial" panose="020B0604020202020204" pitchFamily="34" charset="0"/>
                <a:ea typeface="Calibri" panose="020F0502020204030204" pitchFamily="34" charset="0"/>
                <a:cs typeface="Arial" panose="020B0604020202020204" pitchFamily="34" charset="0"/>
              </a:rPr>
              <a:t>formalized and RCS processes corrected </a:t>
            </a:r>
            <a:endParaRPr lang="nl-NL" sz="1292" dirty="0">
              <a:latin typeface="Arial" panose="020B0604020202020204" pitchFamily="34" charset="0"/>
              <a:ea typeface="Calibri" panose="020F0502020204030204" pitchFamily="34" charset="0"/>
              <a:cs typeface="Arial" panose="020B0604020202020204" pitchFamily="34" charset="0"/>
            </a:endParaRPr>
          </a:p>
        </p:txBody>
      </p:sp>
      <p:sp>
        <p:nvSpPr>
          <p:cNvPr id="137" name="Rectangle 136"/>
          <p:cNvSpPr/>
          <p:nvPr/>
        </p:nvSpPr>
        <p:spPr>
          <a:xfrm>
            <a:off x="827702" y="4823253"/>
            <a:ext cx="4044953" cy="291170"/>
          </a:xfrm>
          <a:prstGeom prst="rect">
            <a:avLst/>
          </a:prstGeom>
        </p:spPr>
        <p:txBody>
          <a:bodyPr wrap="none">
            <a:spAutoFit/>
          </a:bodyPr>
          <a:lstStyle/>
          <a:p>
            <a:pPr>
              <a:spcAft>
                <a:spcPts val="0"/>
              </a:spcAft>
            </a:pPr>
            <a:r>
              <a:rPr lang="nl-NL" sz="1292" b="1" dirty="0">
                <a:solidFill>
                  <a:srgbClr val="1F497D"/>
                </a:solidFill>
                <a:latin typeface="Arial" panose="020B0604020202020204" pitchFamily="34" charset="0"/>
                <a:ea typeface="Calibri" panose="020F0502020204030204" pitchFamily="34" charset="0"/>
                <a:cs typeface="Arial" panose="020B0604020202020204" pitchFamily="34" charset="0"/>
              </a:rPr>
              <a:t>Compliance checks </a:t>
            </a:r>
            <a:r>
              <a:rPr lang="nl-NL" sz="1292" dirty="0">
                <a:solidFill>
                  <a:srgbClr val="1F497D"/>
                </a:solidFill>
                <a:latin typeface="Arial" panose="020B0604020202020204" pitchFamily="34" charset="0"/>
                <a:ea typeface="Calibri" panose="020F0502020204030204" pitchFamily="34" charset="0"/>
                <a:cs typeface="Arial" panose="020B0604020202020204" pitchFamily="34" charset="0"/>
              </a:rPr>
              <a:t>for FWB and FHL implemented</a:t>
            </a:r>
            <a:endParaRPr lang="nl-NL" sz="1292" dirty="0">
              <a:latin typeface="Arial" panose="020B0604020202020204" pitchFamily="34" charset="0"/>
              <a:ea typeface="Calibri" panose="020F0502020204030204" pitchFamily="34" charset="0"/>
              <a:cs typeface="Arial" panose="020B0604020202020204" pitchFamily="34" charset="0"/>
            </a:endParaRPr>
          </a:p>
        </p:txBody>
      </p:sp>
      <p:sp>
        <p:nvSpPr>
          <p:cNvPr id="143" name="Oval 142"/>
          <p:cNvSpPr/>
          <p:nvPr/>
        </p:nvSpPr>
        <p:spPr>
          <a:xfrm>
            <a:off x="251520" y="5229668"/>
            <a:ext cx="475626" cy="475626"/>
          </a:xfrm>
          <a:prstGeom prst="ellipse">
            <a:avLst/>
          </a:prstGeom>
          <a:gradFill>
            <a:gsLst>
              <a:gs pos="100000">
                <a:srgbClr val="00A4DE"/>
              </a:gs>
              <a:gs pos="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2">
              <a:solidFill>
                <a:prstClr val="white"/>
              </a:solidFill>
              <a:latin typeface="Arial" panose="020B0604020202020204" pitchFamily="34" charset="0"/>
              <a:cs typeface="Arial" panose="020B0604020202020204" pitchFamily="34" charset="0"/>
            </a:endParaRPr>
          </a:p>
        </p:txBody>
      </p:sp>
      <p:sp>
        <p:nvSpPr>
          <p:cNvPr id="142" name="Rectangle 141"/>
          <p:cNvSpPr/>
          <p:nvPr/>
        </p:nvSpPr>
        <p:spPr>
          <a:xfrm>
            <a:off x="827702" y="5344330"/>
            <a:ext cx="5166799" cy="291170"/>
          </a:xfrm>
          <a:prstGeom prst="rect">
            <a:avLst/>
          </a:prstGeom>
        </p:spPr>
        <p:txBody>
          <a:bodyPr wrap="none">
            <a:spAutoFit/>
          </a:bodyPr>
          <a:lstStyle/>
          <a:p>
            <a:pPr>
              <a:spcAft>
                <a:spcPts val="0"/>
              </a:spcAft>
            </a:pPr>
            <a:r>
              <a:rPr lang="nl-NL" sz="1292" b="1" dirty="0">
                <a:solidFill>
                  <a:srgbClr val="1F497D"/>
                </a:solidFill>
                <a:latin typeface="Arial" panose="020B0604020202020204" pitchFamily="34" charset="0"/>
                <a:ea typeface="Calibri" panose="020F0502020204030204" pitchFamily="34" charset="0"/>
                <a:cs typeface="Arial" panose="020B0604020202020204" pitchFamily="34" charset="0"/>
              </a:rPr>
              <a:t>Reporting mechanisms </a:t>
            </a:r>
            <a:r>
              <a:rPr lang="nl-NL" sz="1292" dirty="0">
                <a:solidFill>
                  <a:srgbClr val="1F497D"/>
                </a:solidFill>
                <a:latin typeface="Arial" panose="020B0604020202020204" pitchFamily="34" charset="0"/>
                <a:ea typeface="Calibri" panose="020F0502020204030204" pitchFamily="34" charset="0"/>
                <a:cs typeface="Arial" panose="020B0604020202020204" pitchFamily="34" charset="0"/>
              </a:rPr>
              <a:t>set up as feedback to customers and GHA</a:t>
            </a:r>
            <a:endParaRPr lang="nl-NL" sz="1292" dirty="0">
              <a:latin typeface="Arial" panose="020B0604020202020204" pitchFamily="34" charset="0"/>
              <a:ea typeface="Calibri" panose="020F0502020204030204" pitchFamily="34" charset="0"/>
              <a:cs typeface="Arial" panose="020B0604020202020204" pitchFamily="34" charset="0"/>
            </a:endParaRPr>
          </a:p>
        </p:txBody>
      </p:sp>
      <p:pic>
        <p:nvPicPr>
          <p:cNvPr id="62" name="Picture 6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8250" y="2710814"/>
            <a:ext cx="357663" cy="352973"/>
          </a:xfrm>
          <a:prstGeom prst="rect">
            <a:avLst/>
          </a:prstGeom>
        </p:spPr>
      </p:pic>
      <p:sp>
        <p:nvSpPr>
          <p:cNvPr id="63" name="Oval 62"/>
          <p:cNvSpPr/>
          <p:nvPr/>
        </p:nvSpPr>
        <p:spPr>
          <a:xfrm>
            <a:off x="249839" y="3143965"/>
            <a:ext cx="475963" cy="475963"/>
          </a:xfrm>
          <a:prstGeom prst="ellipse">
            <a:avLst/>
          </a:prstGeom>
          <a:gradFill>
            <a:gsLst>
              <a:gs pos="100000">
                <a:srgbClr val="00A4DE"/>
              </a:gs>
              <a:gs pos="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92" dirty="0">
              <a:latin typeface="Arial" panose="020B0604020202020204" pitchFamily="34" charset="0"/>
              <a:cs typeface="Arial" panose="020B0604020202020204" pitchFamily="34" charset="0"/>
            </a:endParaRPr>
          </a:p>
        </p:txBody>
      </p:sp>
      <p:sp>
        <p:nvSpPr>
          <p:cNvPr id="59" name="Freeform 5"/>
          <p:cNvSpPr>
            <a:spLocks noEditPoints="1"/>
          </p:cNvSpPr>
          <p:nvPr/>
        </p:nvSpPr>
        <p:spPr bwMode="auto">
          <a:xfrm>
            <a:off x="356355" y="3241980"/>
            <a:ext cx="299177" cy="287028"/>
          </a:xfrm>
          <a:custGeom>
            <a:avLst/>
            <a:gdLst>
              <a:gd name="T0" fmla="*/ 0 w 200"/>
              <a:gd name="T1" fmla="*/ 6 h 200"/>
              <a:gd name="T2" fmla="*/ 6 w 200"/>
              <a:gd name="T3" fmla="*/ 163 h 200"/>
              <a:gd name="T4" fmla="*/ 75 w 200"/>
              <a:gd name="T5" fmla="*/ 150 h 200"/>
              <a:gd name="T6" fmla="*/ 13 w 200"/>
              <a:gd name="T7" fmla="*/ 38 h 200"/>
              <a:gd name="T8" fmla="*/ 150 w 200"/>
              <a:gd name="T9" fmla="*/ 75 h 200"/>
              <a:gd name="T10" fmla="*/ 163 w 200"/>
              <a:gd name="T11" fmla="*/ 6 h 200"/>
              <a:gd name="T12" fmla="*/ 6 w 200"/>
              <a:gd name="T13" fmla="*/ 0 h 200"/>
              <a:gd name="T14" fmla="*/ 150 w 200"/>
              <a:gd name="T15" fmla="*/ 13 h 200"/>
              <a:gd name="T16" fmla="*/ 13 w 200"/>
              <a:gd name="T17" fmla="*/ 25 h 200"/>
              <a:gd name="T18" fmla="*/ 25 w 200"/>
              <a:gd name="T19" fmla="*/ 50 h 200"/>
              <a:gd name="T20" fmla="*/ 38 w 200"/>
              <a:gd name="T21" fmla="*/ 63 h 200"/>
              <a:gd name="T22" fmla="*/ 25 w 200"/>
              <a:gd name="T23" fmla="*/ 50 h 200"/>
              <a:gd name="T24" fmla="*/ 50 w 200"/>
              <a:gd name="T25" fmla="*/ 63 h 200"/>
              <a:gd name="T26" fmla="*/ 63 w 200"/>
              <a:gd name="T27" fmla="*/ 50 h 200"/>
              <a:gd name="T28" fmla="*/ 75 w 200"/>
              <a:gd name="T29" fmla="*/ 50 h 200"/>
              <a:gd name="T30" fmla="*/ 88 w 200"/>
              <a:gd name="T31" fmla="*/ 63 h 200"/>
              <a:gd name="T32" fmla="*/ 75 w 200"/>
              <a:gd name="T33" fmla="*/ 50 h 200"/>
              <a:gd name="T34" fmla="*/ 100 w 200"/>
              <a:gd name="T35" fmla="*/ 63 h 200"/>
              <a:gd name="T36" fmla="*/ 113 w 200"/>
              <a:gd name="T37" fmla="*/ 50 h 200"/>
              <a:gd name="T38" fmla="*/ 125 w 200"/>
              <a:gd name="T39" fmla="*/ 50 h 200"/>
              <a:gd name="T40" fmla="*/ 138 w 200"/>
              <a:gd name="T41" fmla="*/ 63 h 200"/>
              <a:gd name="T42" fmla="*/ 125 w 200"/>
              <a:gd name="T43" fmla="*/ 50 h 200"/>
              <a:gd name="T44" fmla="*/ 25 w 200"/>
              <a:gd name="T45" fmla="*/ 88 h 200"/>
              <a:gd name="T46" fmla="*/ 38 w 200"/>
              <a:gd name="T47" fmla="*/ 75 h 200"/>
              <a:gd name="T48" fmla="*/ 50 w 200"/>
              <a:gd name="T49" fmla="*/ 75 h 200"/>
              <a:gd name="T50" fmla="*/ 63 w 200"/>
              <a:gd name="T51" fmla="*/ 88 h 200"/>
              <a:gd name="T52" fmla="*/ 50 w 200"/>
              <a:gd name="T53" fmla="*/ 75 h 200"/>
              <a:gd name="T54" fmla="*/ 75 w 200"/>
              <a:gd name="T55" fmla="*/ 88 h 200"/>
              <a:gd name="T56" fmla="*/ 88 w 200"/>
              <a:gd name="T57" fmla="*/ 75 h 200"/>
              <a:gd name="T58" fmla="*/ 100 w 200"/>
              <a:gd name="T59" fmla="*/ 75 h 200"/>
              <a:gd name="T60" fmla="*/ 107 w 200"/>
              <a:gd name="T61" fmla="*/ 88 h 200"/>
              <a:gd name="T62" fmla="*/ 113 w 200"/>
              <a:gd name="T63" fmla="*/ 75 h 200"/>
              <a:gd name="T64" fmla="*/ 144 w 200"/>
              <a:gd name="T65" fmla="*/ 88 h 200"/>
              <a:gd name="T66" fmla="*/ 144 w 200"/>
              <a:gd name="T67" fmla="*/ 200 h 200"/>
              <a:gd name="T68" fmla="*/ 144 w 200"/>
              <a:gd name="T69" fmla="*/ 88 h 200"/>
              <a:gd name="T70" fmla="*/ 190 w 200"/>
              <a:gd name="T71" fmla="*/ 144 h 200"/>
              <a:gd name="T72" fmla="*/ 98 w 200"/>
              <a:gd name="T73" fmla="*/ 144 h 200"/>
              <a:gd name="T74" fmla="*/ 25 w 200"/>
              <a:gd name="T75" fmla="*/ 100 h 200"/>
              <a:gd name="T76" fmla="*/ 38 w 200"/>
              <a:gd name="T77" fmla="*/ 113 h 200"/>
              <a:gd name="T78" fmla="*/ 25 w 200"/>
              <a:gd name="T79" fmla="*/ 100 h 200"/>
              <a:gd name="T80" fmla="*/ 50 w 200"/>
              <a:gd name="T81" fmla="*/ 113 h 200"/>
              <a:gd name="T82" fmla="*/ 63 w 200"/>
              <a:gd name="T83" fmla="*/ 100 h 200"/>
              <a:gd name="T84" fmla="*/ 75 w 200"/>
              <a:gd name="T85" fmla="*/ 100 h 200"/>
              <a:gd name="T86" fmla="*/ 83 w 200"/>
              <a:gd name="T87" fmla="*/ 113 h 200"/>
              <a:gd name="T88" fmla="*/ 88 w 200"/>
              <a:gd name="T89" fmla="*/ 100 h 200"/>
              <a:gd name="T90" fmla="*/ 144 w 200"/>
              <a:gd name="T91" fmla="*/ 112 h 200"/>
              <a:gd name="T92" fmla="*/ 138 w 200"/>
              <a:gd name="T93" fmla="*/ 144 h 200"/>
              <a:gd name="T94" fmla="*/ 166 w 200"/>
              <a:gd name="T95" fmla="*/ 150 h 200"/>
              <a:gd name="T96" fmla="*/ 150 w 200"/>
              <a:gd name="T97" fmla="*/ 137 h 200"/>
              <a:gd name="T98" fmla="*/ 144 w 200"/>
              <a:gd name="T99" fmla="*/ 112 h 200"/>
              <a:gd name="T100" fmla="*/ 25 w 200"/>
              <a:gd name="T101" fmla="*/ 138 h 200"/>
              <a:gd name="T102" fmla="*/ 38 w 200"/>
              <a:gd name="T103" fmla="*/ 125 h 200"/>
              <a:gd name="T104" fmla="*/ 50 w 200"/>
              <a:gd name="T105" fmla="*/ 125 h 200"/>
              <a:gd name="T106" fmla="*/ 63 w 200"/>
              <a:gd name="T107" fmla="*/ 138 h 200"/>
              <a:gd name="T108" fmla="*/ 50 w 200"/>
              <a:gd name="T109"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 h="200">
                <a:moveTo>
                  <a:pt x="6" y="0"/>
                </a:moveTo>
                <a:cubicBezTo>
                  <a:pt x="3" y="0"/>
                  <a:pt x="0" y="3"/>
                  <a:pt x="0" y="6"/>
                </a:cubicBezTo>
                <a:lnTo>
                  <a:pt x="0" y="156"/>
                </a:lnTo>
                <a:cubicBezTo>
                  <a:pt x="0" y="160"/>
                  <a:pt x="3" y="163"/>
                  <a:pt x="6" y="163"/>
                </a:cubicBezTo>
                <a:lnTo>
                  <a:pt x="78" y="163"/>
                </a:lnTo>
                <a:cubicBezTo>
                  <a:pt x="76" y="159"/>
                  <a:pt x="76" y="154"/>
                  <a:pt x="75" y="150"/>
                </a:cubicBezTo>
                <a:lnTo>
                  <a:pt x="13" y="150"/>
                </a:lnTo>
                <a:lnTo>
                  <a:pt x="13" y="38"/>
                </a:lnTo>
                <a:lnTo>
                  <a:pt x="150" y="38"/>
                </a:lnTo>
                <a:lnTo>
                  <a:pt x="150" y="75"/>
                </a:lnTo>
                <a:cubicBezTo>
                  <a:pt x="154" y="76"/>
                  <a:pt x="159" y="76"/>
                  <a:pt x="163" y="78"/>
                </a:cubicBezTo>
                <a:lnTo>
                  <a:pt x="163" y="6"/>
                </a:lnTo>
                <a:cubicBezTo>
                  <a:pt x="162" y="3"/>
                  <a:pt x="160" y="0"/>
                  <a:pt x="156" y="0"/>
                </a:cubicBezTo>
                <a:lnTo>
                  <a:pt x="6" y="0"/>
                </a:lnTo>
                <a:close/>
                <a:moveTo>
                  <a:pt x="13" y="13"/>
                </a:moveTo>
                <a:lnTo>
                  <a:pt x="150" y="13"/>
                </a:lnTo>
                <a:lnTo>
                  <a:pt x="150" y="25"/>
                </a:lnTo>
                <a:lnTo>
                  <a:pt x="13" y="25"/>
                </a:lnTo>
                <a:lnTo>
                  <a:pt x="13" y="13"/>
                </a:lnTo>
                <a:close/>
                <a:moveTo>
                  <a:pt x="25" y="50"/>
                </a:moveTo>
                <a:lnTo>
                  <a:pt x="25" y="63"/>
                </a:lnTo>
                <a:lnTo>
                  <a:pt x="38" y="63"/>
                </a:lnTo>
                <a:lnTo>
                  <a:pt x="38" y="50"/>
                </a:lnTo>
                <a:lnTo>
                  <a:pt x="25" y="50"/>
                </a:lnTo>
                <a:close/>
                <a:moveTo>
                  <a:pt x="50" y="50"/>
                </a:moveTo>
                <a:lnTo>
                  <a:pt x="50" y="63"/>
                </a:lnTo>
                <a:lnTo>
                  <a:pt x="63" y="63"/>
                </a:lnTo>
                <a:lnTo>
                  <a:pt x="63" y="50"/>
                </a:lnTo>
                <a:lnTo>
                  <a:pt x="50" y="50"/>
                </a:lnTo>
                <a:close/>
                <a:moveTo>
                  <a:pt x="75" y="50"/>
                </a:moveTo>
                <a:lnTo>
                  <a:pt x="75" y="63"/>
                </a:lnTo>
                <a:lnTo>
                  <a:pt x="88" y="63"/>
                </a:lnTo>
                <a:lnTo>
                  <a:pt x="88" y="50"/>
                </a:lnTo>
                <a:lnTo>
                  <a:pt x="75" y="50"/>
                </a:lnTo>
                <a:close/>
                <a:moveTo>
                  <a:pt x="100" y="50"/>
                </a:moveTo>
                <a:lnTo>
                  <a:pt x="100" y="63"/>
                </a:lnTo>
                <a:lnTo>
                  <a:pt x="113" y="63"/>
                </a:lnTo>
                <a:lnTo>
                  <a:pt x="113" y="50"/>
                </a:lnTo>
                <a:lnTo>
                  <a:pt x="100" y="50"/>
                </a:lnTo>
                <a:close/>
                <a:moveTo>
                  <a:pt x="125" y="50"/>
                </a:moveTo>
                <a:lnTo>
                  <a:pt x="125" y="63"/>
                </a:lnTo>
                <a:lnTo>
                  <a:pt x="138" y="63"/>
                </a:lnTo>
                <a:lnTo>
                  <a:pt x="138" y="50"/>
                </a:lnTo>
                <a:lnTo>
                  <a:pt x="125" y="50"/>
                </a:lnTo>
                <a:close/>
                <a:moveTo>
                  <a:pt x="25" y="75"/>
                </a:moveTo>
                <a:lnTo>
                  <a:pt x="25" y="88"/>
                </a:lnTo>
                <a:lnTo>
                  <a:pt x="38" y="88"/>
                </a:lnTo>
                <a:lnTo>
                  <a:pt x="38" y="75"/>
                </a:lnTo>
                <a:lnTo>
                  <a:pt x="25" y="75"/>
                </a:lnTo>
                <a:close/>
                <a:moveTo>
                  <a:pt x="50" y="75"/>
                </a:moveTo>
                <a:lnTo>
                  <a:pt x="50" y="88"/>
                </a:lnTo>
                <a:lnTo>
                  <a:pt x="63" y="88"/>
                </a:lnTo>
                <a:lnTo>
                  <a:pt x="63" y="75"/>
                </a:lnTo>
                <a:lnTo>
                  <a:pt x="50" y="75"/>
                </a:lnTo>
                <a:close/>
                <a:moveTo>
                  <a:pt x="75" y="75"/>
                </a:moveTo>
                <a:lnTo>
                  <a:pt x="75" y="88"/>
                </a:lnTo>
                <a:lnTo>
                  <a:pt x="88" y="88"/>
                </a:lnTo>
                <a:lnTo>
                  <a:pt x="88" y="75"/>
                </a:lnTo>
                <a:lnTo>
                  <a:pt x="75" y="75"/>
                </a:lnTo>
                <a:close/>
                <a:moveTo>
                  <a:pt x="100" y="75"/>
                </a:moveTo>
                <a:lnTo>
                  <a:pt x="100" y="88"/>
                </a:lnTo>
                <a:lnTo>
                  <a:pt x="107" y="88"/>
                </a:lnTo>
                <a:cubicBezTo>
                  <a:pt x="109" y="86"/>
                  <a:pt x="110" y="85"/>
                  <a:pt x="113" y="83"/>
                </a:cubicBezTo>
                <a:lnTo>
                  <a:pt x="113" y="75"/>
                </a:lnTo>
                <a:lnTo>
                  <a:pt x="100" y="75"/>
                </a:lnTo>
                <a:close/>
                <a:moveTo>
                  <a:pt x="144" y="88"/>
                </a:moveTo>
                <a:cubicBezTo>
                  <a:pt x="113" y="88"/>
                  <a:pt x="88" y="113"/>
                  <a:pt x="88" y="144"/>
                </a:cubicBezTo>
                <a:cubicBezTo>
                  <a:pt x="87" y="175"/>
                  <a:pt x="113" y="200"/>
                  <a:pt x="144" y="200"/>
                </a:cubicBezTo>
                <a:cubicBezTo>
                  <a:pt x="175" y="200"/>
                  <a:pt x="200" y="175"/>
                  <a:pt x="200" y="144"/>
                </a:cubicBezTo>
                <a:cubicBezTo>
                  <a:pt x="200" y="113"/>
                  <a:pt x="175" y="88"/>
                  <a:pt x="144" y="88"/>
                </a:cubicBezTo>
                <a:close/>
                <a:moveTo>
                  <a:pt x="144" y="98"/>
                </a:moveTo>
                <a:cubicBezTo>
                  <a:pt x="169" y="98"/>
                  <a:pt x="190" y="118"/>
                  <a:pt x="190" y="144"/>
                </a:cubicBezTo>
                <a:cubicBezTo>
                  <a:pt x="190" y="169"/>
                  <a:pt x="169" y="190"/>
                  <a:pt x="144" y="190"/>
                </a:cubicBezTo>
                <a:cubicBezTo>
                  <a:pt x="118" y="190"/>
                  <a:pt x="98" y="169"/>
                  <a:pt x="98" y="144"/>
                </a:cubicBezTo>
                <a:cubicBezTo>
                  <a:pt x="98" y="118"/>
                  <a:pt x="118" y="98"/>
                  <a:pt x="144" y="98"/>
                </a:cubicBezTo>
                <a:close/>
                <a:moveTo>
                  <a:pt x="25" y="100"/>
                </a:moveTo>
                <a:lnTo>
                  <a:pt x="25" y="113"/>
                </a:lnTo>
                <a:lnTo>
                  <a:pt x="38" y="113"/>
                </a:lnTo>
                <a:lnTo>
                  <a:pt x="38" y="100"/>
                </a:lnTo>
                <a:lnTo>
                  <a:pt x="25" y="100"/>
                </a:lnTo>
                <a:close/>
                <a:moveTo>
                  <a:pt x="50" y="100"/>
                </a:moveTo>
                <a:lnTo>
                  <a:pt x="50" y="113"/>
                </a:lnTo>
                <a:lnTo>
                  <a:pt x="63" y="113"/>
                </a:lnTo>
                <a:lnTo>
                  <a:pt x="63" y="100"/>
                </a:lnTo>
                <a:lnTo>
                  <a:pt x="50" y="100"/>
                </a:lnTo>
                <a:close/>
                <a:moveTo>
                  <a:pt x="75" y="100"/>
                </a:moveTo>
                <a:lnTo>
                  <a:pt x="75" y="113"/>
                </a:lnTo>
                <a:lnTo>
                  <a:pt x="83" y="113"/>
                </a:lnTo>
                <a:cubicBezTo>
                  <a:pt x="85" y="110"/>
                  <a:pt x="86" y="109"/>
                  <a:pt x="88" y="107"/>
                </a:cubicBezTo>
                <a:lnTo>
                  <a:pt x="88" y="100"/>
                </a:lnTo>
                <a:lnTo>
                  <a:pt x="75" y="100"/>
                </a:lnTo>
                <a:close/>
                <a:moveTo>
                  <a:pt x="144" y="112"/>
                </a:moveTo>
                <a:cubicBezTo>
                  <a:pt x="140" y="113"/>
                  <a:pt x="137" y="115"/>
                  <a:pt x="138" y="119"/>
                </a:cubicBezTo>
                <a:lnTo>
                  <a:pt x="138" y="144"/>
                </a:lnTo>
                <a:cubicBezTo>
                  <a:pt x="138" y="147"/>
                  <a:pt x="140" y="150"/>
                  <a:pt x="144" y="150"/>
                </a:cubicBezTo>
                <a:lnTo>
                  <a:pt x="166" y="150"/>
                </a:lnTo>
                <a:cubicBezTo>
                  <a:pt x="175" y="150"/>
                  <a:pt x="175" y="137"/>
                  <a:pt x="166" y="137"/>
                </a:cubicBezTo>
                <a:lnTo>
                  <a:pt x="150" y="137"/>
                </a:lnTo>
                <a:lnTo>
                  <a:pt x="150" y="119"/>
                </a:lnTo>
                <a:cubicBezTo>
                  <a:pt x="150" y="115"/>
                  <a:pt x="147" y="112"/>
                  <a:pt x="144" y="112"/>
                </a:cubicBezTo>
                <a:close/>
                <a:moveTo>
                  <a:pt x="25" y="125"/>
                </a:moveTo>
                <a:lnTo>
                  <a:pt x="25" y="138"/>
                </a:lnTo>
                <a:lnTo>
                  <a:pt x="38" y="138"/>
                </a:lnTo>
                <a:lnTo>
                  <a:pt x="38" y="125"/>
                </a:lnTo>
                <a:lnTo>
                  <a:pt x="25" y="125"/>
                </a:lnTo>
                <a:close/>
                <a:moveTo>
                  <a:pt x="50" y="125"/>
                </a:moveTo>
                <a:lnTo>
                  <a:pt x="50" y="138"/>
                </a:lnTo>
                <a:lnTo>
                  <a:pt x="63" y="138"/>
                </a:lnTo>
                <a:lnTo>
                  <a:pt x="63" y="125"/>
                </a:lnTo>
                <a:lnTo>
                  <a:pt x="50" y="125"/>
                </a:lnTo>
                <a:close/>
              </a:path>
            </a:pathLst>
          </a:custGeom>
          <a:solidFill>
            <a:schemeClr val="bg1"/>
          </a:solidFill>
          <a:ln>
            <a:noFill/>
          </a:ln>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en-GB" sz="1292" kern="0">
              <a:solidFill>
                <a:schemeClr val="tx1"/>
              </a:solidFill>
              <a:latin typeface="Arial" panose="020B0604020202020204" pitchFamily="34" charset="0"/>
              <a:cs typeface="Arial" panose="020B0604020202020204" pitchFamily="34" charset="0"/>
            </a:endParaRPr>
          </a:p>
        </p:txBody>
      </p:sp>
      <p:grpSp>
        <p:nvGrpSpPr>
          <p:cNvPr id="65" name="Group 64"/>
          <p:cNvGrpSpPr/>
          <p:nvPr/>
        </p:nvGrpSpPr>
        <p:grpSpPr>
          <a:xfrm>
            <a:off x="333603" y="3769047"/>
            <a:ext cx="293383" cy="253943"/>
            <a:chOff x="406400" y="3532188"/>
            <a:chExt cx="858838" cy="857250"/>
          </a:xfrm>
          <a:solidFill>
            <a:schemeClr val="bg1"/>
          </a:solidFill>
        </p:grpSpPr>
        <p:sp>
          <p:nvSpPr>
            <p:cNvPr id="66" name="Freeform 5"/>
            <p:cNvSpPr>
              <a:spLocks noEditPoints="1"/>
            </p:cNvSpPr>
            <p:nvPr/>
          </p:nvSpPr>
          <p:spPr bwMode="auto">
            <a:xfrm>
              <a:off x="406400" y="3532188"/>
              <a:ext cx="858838" cy="857250"/>
            </a:xfrm>
            <a:custGeom>
              <a:avLst/>
              <a:gdLst>
                <a:gd name="T0" fmla="*/ 1093 w 1125"/>
                <a:gd name="T1" fmla="*/ 750 h 1125"/>
                <a:gd name="T2" fmla="*/ 843 w 1125"/>
                <a:gd name="T3" fmla="*/ 687 h 1125"/>
                <a:gd name="T4" fmla="*/ 937 w 1125"/>
                <a:gd name="T5" fmla="*/ 750 h 1125"/>
                <a:gd name="T6" fmla="*/ 750 w 1125"/>
                <a:gd name="T7" fmla="*/ 812 h 1125"/>
                <a:gd name="T8" fmla="*/ 812 w 1125"/>
                <a:gd name="T9" fmla="*/ 562 h 1125"/>
                <a:gd name="T10" fmla="*/ 1058 w 1125"/>
                <a:gd name="T11" fmla="*/ 157 h 1125"/>
                <a:gd name="T12" fmla="*/ 657 w 1125"/>
                <a:gd name="T13" fmla="*/ 0 h 1125"/>
                <a:gd name="T14" fmla="*/ 256 w 1125"/>
                <a:gd name="T15" fmla="*/ 157 h 1125"/>
                <a:gd name="T16" fmla="*/ 500 w 1125"/>
                <a:gd name="T17" fmla="*/ 562 h 1125"/>
                <a:gd name="T18" fmla="*/ 562 w 1125"/>
                <a:gd name="T19" fmla="*/ 812 h 1125"/>
                <a:gd name="T20" fmla="*/ 281 w 1125"/>
                <a:gd name="T21" fmla="*/ 750 h 1125"/>
                <a:gd name="T22" fmla="*/ 468 w 1125"/>
                <a:gd name="T23" fmla="*/ 687 h 1125"/>
                <a:gd name="T24" fmla="*/ 31 w 1125"/>
                <a:gd name="T25" fmla="*/ 750 h 1125"/>
                <a:gd name="T26" fmla="*/ 218 w 1125"/>
                <a:gd name="T27" fmla="*/ 812 h 1125"/>
                <a:gd name="T28" fmla="*/ 0 w 1125"/>
                <a:gd name="T29" fmla="*/ 1062 h 1125"/>
                <a:gd name="T30" fmla="*/ 62 w 1125"/>
                <a:gd name="T31" fmla="*/ 1125 h 1125"/>
                <a:gd name="T32" fmla="*/ 187 w 1125"/>
                <a:gd name="T33" fmla="*/ 1062 h 1125"/>
                <a:gd name="T34" fmla="*/ 937 w 1125"/>
                <a:gd name="T35" fmla="*/ 1125 h 1125"/>
                <a:gd name="T36" fmla="*/ 1062 w 1125"/>
                <a:gd name="T37" fmla="*/ 1062 h 1125"/>
                <a:gd name="T38" fmla="*/ 1125 w 1125"/>
                <a:gd name="T39" fmla="*/ 812 h 1125"/>
                <a:gd name="T40" fmla="*/ 1000 w 1125"/>
                <a:gd name="T41" fmla="*/ 750 h 1125"/>
                <a:gd name="T42" fmla="*/ 687 w 1125"/>
                <a:gd name="T43" fmla="*/ 652 h 1125"/>
                <a:gd name="T44" fmla="*/ 625 w 1125"/>
                <a:gd name="T45" fmla="*/ 812 h 1125"/>
                <a:gd name="T46" fmla="*/ 609 w 1125"/>
                <a:gd name="T47" fmla="*/ 643 h 1125"/>
                <a:gd name="T48" fmla="*/ 656 w 1125"/>
                <a:gd name="T49" fmla="*/ 468 h 1125"/>
                <a:gd name="T50" fmla="*/ 703 w 1125"/>
                <a:gd name="T51" fmla="*/ 643 h 1125"/>
                <a:gd name="T52" fmla="*/ 657 w 1125"/>
                <a:gd name="T53" fmla="*/ 93 h 1125"/>
                <a:gd name="T54" fmla="*/ 745 w 1125"/>
                <a:gd name="T55" fmla="*/ 434 h 1125"/>
                <a:gd name="T56" fmla="*/ 653 w 1125"/>
                <a:gd name="T57" fmla="*/ 406 h 1125"/>
                <a:gd name="T58" fmla="*/ 537 w 1125"/>
                <a:gd name="T59" fmla="*/ 172 h 1125"/>
                <a:gd name="T60" fmla="*/ 568 w 1125"/>
                <a:gd name="T61" fmla="*/ 432 h 1125"/>
                <a:gd name="T62" fmla="*/ 1031 w 1125"/>
                <a:gd name="T63" fmla="*/ 906 h 1125"/>
                <a:gd name="T64" fmla="*/ 93 w 1125"/>
                <a:gd name="T65" fmla="*/ 968 h 1125"/>
                <a:gd name="T66" fmla="*/ 1031 w 1125"/>
                <a:gd name="T67" fmla="*/ 906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5" h="1125">
                  <a:moveTo>
                    <a:pt x="1000" y="750"/>
                  </a:moveTo>
                  <a:lnTo>
                    <a:pt x="1093" y="750"/>
                  </a:lnTo>
                  <a:lnTo>
                    <a:pt x="1093" y="687"/>
                  </a:lnTo>
                  <a:lnTo>
                    <a:pt x="843" y="687"/>
                  </a:lnTo>
                  <a:lnTo>
                    <a:pt x="843" y="750"/>
                  </a:lnTo>
                  <a:lnTo>
                    <a:pt x="937" y="750"/>
                  </a:lnTo>
                  <a:lnTo>
                    <a:pt x="937" y="812"/>
                  </a:lnTo>
                  <a:lnTo>
                    <a:pt x="750" y="812"/>
                  </a:lnTo>
                  <a:lnTo>
                    <a:pt x="750" y="687"/>
                  </a:lnTo>
                  <a:cubicBezTo>
                    <a:pt x="788" y="658"/>
                    <a:pt x="812" y="611"/>
                    <a:pt x="812" y="562"/>
                  </a:cubicBezTo>
                  <a:cubicBezTo>
                    <a:pt x="812" y="545"/>
                    <a:pt x="809" y="528"/>
                    <a:pt x="804" y="512"/>
                  </a:cubicBezTo>
                  <a:lnTo>
                    <a:pt x="1058" y="157"/>
                  </a:lnTo>
                  <a:lnTo>
                    <a:pt x="1024" y="129"/>
                  </a:lnTo>
                  <a:cubicBezTo>
                    <a:pt x="921" y="46"/>
                    <a:pt x="791" y="0"/>
                    <a:pt x="657" y="0"/>
                  </a:cubicBezTo>
                  <a:cubicBezTo>
                    <a:pt x="523" y="0"/>
                    <a:pt x="393" y="46"/>
                    <a:pt x="290" y="129"/>
                  </a:cubicBezTo>
                  <a:lnTo>
                    <a:pt x="256" y="157"/>
                  </a:lnTo>
                  <a:lnTo>
                    <a:pt x="509" y="510"/>
                  </a:lnTo>
                  <a:cubicBezTo>
                    <a:pt x="503" y="526"/>
                    <a:pt x="500" y="544"/>
                    <a:pt x="500" y="562"/>
                  </a:cubicBezTo>
                  <a:cubicBezTo>
                    <a:pt x="500" y="611"/>
                    <a:pt x="523" y="658"/>
                    <a:pt x="562" y="687"/>
                  </a:cubicBezTo>
                  <a:lnTo>
                    <a:pt x="562" y="812"/>
                  </a:lnTo>
                  <a:lnTo>
                    <a:pt x="281" y="812"/>
                  </a:lnTo>
                  <a:lnTo>
                    <a:pt x="281" y="750"/>
                  </a:lnTo>
                  <a:lnTo>
                    <a:pt x="468" y="750"/>
                  </a:lnTo>
                  <a:lnTo>
                    <a:pt x="468" y="687"/>
                  </a:lnTo>
                  <a:lnTo>
                    <a:pt x="31" y="687"/>
                  </a:lnTo>
                  <a:lnTo>
                    <a:pt x="31" y="750"/>
                  </a:lnTo>
                  <a:lnTo>
                    <a:pt x="218" y="750"/>
                  </a:lnTo>
                  <a:lnTo>
                    <a:pt x="218" y="812"/>
                  </a:lnTo>
                  <a:lnTo>
                    <a:pt x="0" y="812"/>
                  </a:lnTo>
                  <a:lnTo>
                    <a:pt x="0" y="1062"/>
                  </a:lnTo>
                  <a:lnTo>
                    <a:pt x="62" y="1062"/>
                  </a:lnTo>
                  <a:lnTo>
                    <a:pt x="62" y="1125"/>
                  </a:lnTo>
                  <a:lnTo>
                    <a:pt x="187" y="1125"/>
                  </a:lnTo>
                  <a:lnTo>
                    <a:pt x="187" y="1062"/>
                  </a:lnTo>
                  <a:lnTo>
                    <a:pt x="937" y="1062"/>
                  </a:lnTo>
                  <a:lnTo>
                    <a:pt x="937" y="1125"/>
                  </a:lnTo>
                  <a:lnTo>
                    <a:pt x="1062" y="1125"/>
                  </a:lnTo>
                  <a:lnTo>
                    <a:pt x="1062" y="1062"/>
                  </a:lnTo>
                  <a:lnTo>
                    <a:pt x="1125" y="1062"/>
                  </a:lnTo>
                  <a:lnTo>
                    <a:pt x="1125" y="812"/>
                  </a:lnTo>
                  <a:lnTo>
                    <a:pt x="1000" y="812"/>
                  </a:lnTo>
                  <a:lnTo>
                    <a:pt x="1000" y="750"/>
                  </a:lnTo>
                  <a:close/>
                  <a:moveTo>
                    <a:pt x="703" y="643"/>
                  </a:moveTo>
                  <a:lnTo>
                    <a:pt x="687" y="652"/>
                  </a:lnTo>
                  <a:lnTo>
                    <a:pt x="687" y="812"/>
                  </a:lnTo>
                  <a:lnTo>
                    <a:pt x="625" y="812"/>
                  </a:lnTo>
                  <a:lnTo>
                    <a:pt x="625" y="652"/>
                  </a:lnTo>
                  <a:lnTo>
                    <a:pt x="609" y="643"/>
                  </a:lnTo>
                  <a:cubicBezTo>
                    <a:pt x="580" y="626"/>
                    <a:pt x="562" y="595"/>
                    <a:pt x="562" y="562"/>
                  </a:cubicBezTo>
                  <a:cubicBezTo>
                    <a:pt x="562" y="510"/>
                    <a:pt x="604" y="468"/>
                    <a:pt x="656" y="468"/>
                  </a:cubicBezTo>
                  <a:cubicBezTo>
                    <a:pt x="707" y="468"/>
                    <a:pt x="750" y="510"/>
                    <a:pt x="750" y="562"/>
                  </a:cubicBezTo>
                  <a:cubicBezTo>
                    <a:pt x="750" y="595"/>
                    <a:pt x="732" y="626"/>
                    <a:pt x="703" y="643"/>
                  </a:cubicBezTo>
                  <a:close/>
                  <a:moveTo>
                    <a:pt x="385" y="176"/>
                  </a:moveTo>
                  <a:cubicBezTo>
                    <a:pt x="464" y="122"/>
                    <a:pt x="560" y="93"/>
                    <a:pt x="657" y="93"/>
                  </a:cubicBezTo>
                  <a:cubicBezTo>
                    <a:pt x="755" y="93"/>
                    <a:pt x="850" y="122"/>
                    <a:pt x="929" y="176"/>
                  </a:cubicBezTo>
                  <a:lnTo>
                    <a:pt x="745" y="434"/>
                  </a:lnTo>
                  <a:cubicBezTo>
                    <a:pt x="720" y="416"/>
                    <a:pt x="689" y="406"/>
                    <a:pt x="656" y="406"/>
                  </a:cubicBezTo>
                  <a:cubicBezTo>
                    <a:pt x="655" y="406"/>
                    <a:pt x="654" y="406"/>
                    <a:pt x="653" y="406"/>
                  </a:cubicBezTo>
                  <a:lnTo>
                    <a:pt x="598" y="159"/>
                  </a:lnTo>
                  <a:lnTo>
                    <a:pt x="537" y="172"/>
                  </a:lnTo>
                  <a:lnTo>
                    <a:pt x="592" y="419"/>
                  </a:lnTo>
                  <a:cubicBezTo>
                    <a:pt x="584" y="423"/>
                    <a:pt x="576" y="427"/>
                    <a:pt x="568" y="432"/>
                  </a:cubicBezTo>
                  <a:lnTo>
                    <a:pt x="385" y="176"/>
                  </a:lnTo>
                  <a:close/>
                  <a:moveTo>
                    <a:pt x="1031" y="906"/>
                  </a:moveTo>
                  <a:lnTo>
                    <a:pt x="1031" y="968"/>
                  </a:lnTo>
                  <a:lnTo>
                    <a:pt x="93" y="968"/>
                  </a:lnTo>
                  <a:lnTo>
                    <a:pt x="93" y="906"/>
                  </a:lnTo>
                  <a:lnTo>
                    <a:pt x="1031" y="906"/>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292">
                <a:solidFill>
                  <a:schemeClr val="tx1"/>
                </a:solidFill>
                <a:latin typeface="Arial" panose="020B0604020202020204" pitchFamily="34" charset="0"/>
                <a:cs typeface="Arial" panose="020B0604020202020204" pitchFamily="34" charset="0"/>
              </a:endParaRPr>
            </a:p>
          </p:txBody>
        </p:sp>
        <p:sp>
          <p:nvSpPr>
            <p:cNvPr id="67" name="Rectangle 6"/>
            <p:cNvSpPr>
              <a:spLocks noChangeArrowheads="1"/>
            </p:cNvSpPr>
            <p:nvPr/>
          </p:nvSpPr>
          <p:spPr bwMode="auto">
            <a:xfrm>
              <a:off x="884238" y="3937000"/>
              <a:ext cx="47625" cy="47625"/>
            </a:xfrm>
            <a:prstGeom prst="rect">
              <a:avLst/>
            </a:prstGeom>
            <a:grpFill/>
            <a:ln w="0">
              <a:noFill/>
              <a:prstDash val="solid"/>
              <a:miter lim="800000"/>
              <a:headEnd/>
              <a:tailEnd/>
            </a:ln>
          </p:spPr>
          <p:txBody>
            <a:bodyPr vert="horz" wrap="square" lIns="84406" tIns="42203" rIns="84406" bIns="42203" numCol="1" anchor="t" anchorCtr="0" compatLnSpc="1">
              <a:prstTxWarp prst="textNoShape">
                <a:avLst/>
              </a:prstTxWarp>
            </a:bodyPr>
            <a:lstStyle/>
            <a:p>
              <a:endParaRPr lang="en-GB" sz="1292">
                <a:solidFill>
                  <a:schemeClr val="tx1"/>
                </a:solidFill>
                <a:latin typeface="Arial" panose="020B0604020202020204" pitchFamily="34" charset="0"/>
                <a:cs typeface="Arial" panose="020B0604020202020204" pitchFamily="34" charset="0"/>
              </a:endParaRPr>
            </a:p>
          </p:txBody>
        </p:sp>
      </p:grpSp>
      <p:grpSp>
        <p:nvGrpSpPr>
          <p:cNvPr id="8" name="Group 7"/>
          <p:cNvGrpSpPr/>
          <p:nvPr/>
        </p:nvGrpSpPr>
        <p:grpSpPr>
          <a:xfrm>
            <a:off x="251520" y="4708591"/>
            <a:ext cx="475626" cy="475626"/>
            <a:chOff x="369677" y="3813996"/>
            <a:chExt cx="629555" cy="629555"/>
          </a:xfrm>
        </p:grpSpPr>
        <p:sp>
          <p:nvSpPr>
            <p:cNvPr id="132" name="Oval 131"/>
            <p:cNvSpPr/>
            <p:nvPr/>
          </p:nvSpPr>
          <p:spPr>
            <a:xfrm>
              <a:off x="369677" y="3813996"/>
              <a:ext cx="629555" cy="629555"/>
            </a:xfrm>
            <a:prstGeom prst="ellipse">
              <a:avLst/>
            </a:prstGeom>
            <a:solidFill>
              <a:srgbClr val="10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2">
                <a:solidFill>
                  <a:prstClr val="white"/>
                </a:solidFill>
                <a:latin typeface="Arial" panose="020B0604020202020204" pitchFamily="34" charset="0"/>
                <a:cs typeface="Arial" panose="020B0604020202020204" pitchFamily="34" charset="0"/>
              </a:endParaRPr>
            </a:p>
          </p:txBody>
        </p:sp>
        <p:sp>
          <p:nvSpPr>
            <p:cNvPr id="68" name="Freeform 6"/>
            <p:cNvSpPr>
              <a:spLocks noEditPoints="1"/>
            </p:cNvSpPr>
            <p:nvPr/>
          </p:nvSpPr>
          <p:spPr bwMode="auto">
            <a:xfrm>
              <a:off x="505309" y="3937127"/>
              <a:ext cx="385087" cy="421609"/>
            </a:xfrm>
            <a:custGeom>
              <a:avLst/>
              <a:gdLst>
                <a:gd name="T0" fmla="*/ 60 w 688"/>
                <a:gd name="T1" fmla="*/ 0 h 750"/>
                <a:gd name="T2" fmla="*/ 0 w 688"/>
                <a:gd name="T3" fmla="*/ 60 h 750"/>
                <a:gd name="T4" fmla="*/ 0 w 688"/>
                <a:gd name="T5" fmla="*/ 578 h 750"/>
                <a:gd name="T6" fmla="*/ 60 w 688"/>
                <a:gd name="T7" fmla="*/ 637 h 750"/>
                <a:gd name="T8" fmla="*/ 308 w 688"/>
                <a:gd name="T9" fmla="*/ 637 h 750"/>
                <a:gd name="T10" fmla="*/ 488 w 688"/>
                <a:gd name="T11" fmla="*/ 750 h 750"/>
                <a:gd name="T12" fmla="*/ 688 w 688"/>
                <a:gd name="T13" fmla="*/ 550 h 750"/>
                <a:gd name="T14" fmla="*/ 557 w 688"/>
                <a:gd name="T15" fmla="*/ 362 h 750"/>
                <a:gd name="T16" fmla="*/ 557 w 688"/>
                <a:gd name="T17" fmla="*/ 60 h 750"/>
                <a:gd name="T18" fmla="*/ 497 w 688"/>
                <a:gd name="T19" fmla="*/ 0 h 750"/>
                <a:gd name="T20" fmla="*/ 60 w 688"/>
                <a:gd name="T21" fmla="*/ 0 h 750"/>
                <a:gd name="T22" fmla="*/ 60 w 688"/>
                <a:gd name="T23" fmla="*/ 50 h 750"/>
                <a:gd name="T24" fmla="*/ 497 w 688"/>
                <a:gd name="T25" fmla="*/ 50 h 750"/>
                <a:gd name="T26" fmla="*/ 507 w 688"/>
                <a:gd name="T27" fmla="*/ 60 h 750"/>
                <a:gd name="T28" fmla="*/ 507 w 688"/>
                <a:gd name="T29" fmla="*/ 350 h 750"/>
                <a:gd name="T30" fmla="*/ 488 w 688"/>
                <a:gd name="T31" fmla="*/ 349 h 750"/>
                <a:gd name="T32" fmla="*/ 428 w 688"/>
                <a:gd name="T33" fmla="*/ 359 h 750"/>
                <a:gd name="T34" fmla="*/ 105 w 688"/>
                <a:gd name="T35" fmla="*/ 359 h 750"/>
                <a:gd name="T36" fmla="*/ 105 w 688"/>
                <a:gd name="T37" fmla="*/ 385 h 750"/>
                <a:gd name="T38" fmla="*/ 374 w 688"/>
                <a:gd name="T39" fmla="*/ 385 h 750"/>
                <a:gd name="T40" fmla="*/ 288 w 688"/>
                <a:gd name="T41" fmla="*/ 550 h 750"/>
                <a:gd name="T42" fmla="*/ 291 w 688"/>
                <a:gd name="T43" fmla="*/ 587 h 750"/>
                <a:gd name="T44" fmla="*/ 60 w 688"/>
                <a:gd name="T45" fmla="*/ 587 h 750"/>
                <a:gd name="T46" fmla="*/ 50 w 688"/>
                <a:gd name="T47" fmla="*/ 578 h 750"/>
                <a:gd name="T48" fmla="*/ 50 w 688"/>
                <a:gd name="T49" fmla="*/ 60 h 750"/>
                <a:gd name="T50" fmla="*/ 60 w 688"/>
                <a:gd name="T51" fmla="*/ 50 h 750"/>
                <a:gd name="T52" fmla="*/ 105 w 688"/>
                <a:gd name="T53" fmla="*/ 132 h 750"/>
                <a:gd name="T54" fmla="*/ 105 w 688"/>
                <a:gd name="T55" fmla="*/ 158 h 750"/>
                <a:gd name="T56" fmla="*/ 452 w 688"/>
                <a:gd name="T57" fmla="*/ 158 h 750"/>
                <a:gd name="T58" fmla="*/ 452 w 688"/>
                <a:gd name="T59" fmla="*/ 132 h 750"/>
                <a:gd name="T60" fmla="*/ 105 w 688"/>
                <a:gd name="T61" fmla="*/ 132 h 750"/>
                <a:gd name="T62" fmla="*/ 105 w 688"/>
                <a:gd name="T63" fmla="*/ 245 h 750"/>
                <a:gd name="T64" fmla="*/ 105 w 688"/>
                <a:gd name="T65" fmla="*/ 272 h 750"/>
                <a:gd name="T66" fmla="*/ 452 w 688"/>
                <a:gd name="T67" fmla="*/ 272 h 750"/>
                <a:gd name="T68" fmla="*/ 452 w 688"/>
                <a:gd name="T69" fmla="*/ 245 h 750"/>
                <a:gd name="T70" fmla="*/ 105 w 688"/>
                <a:gd name="T71" fmla="*/ 245 h 750"/>
                <a:gd name="T72" fmla="*/ 488 w 688"/>
                <a:gd name="T73" fmla="*/ 374 h 750"/>
                <a:gd name="T74" fmla="*/ 663 w 688"/>
                <a:gd name="T75" fmla="*/ 550 h 750"/>
                <a:gd name="T76" fmla="*/ 488 w 688"/>
                <a:gd name="T77" fmla="*/ 725 h 750"/>
                <a:gd name="T78" fmla="*/ 313 w 688"/>
                <a:gd name="T79" fmla="*/ 550 h 750"/>
                <a:gd name="T80" fmla="*/ 488 w 688"/>
                <a:gd name="T81" fmla="*/ 374 h 750"/>
                <a:gd name="T82" fmla="*/ 575 w 688"/>
                <a:gd name="T83" fmla="*/ 455 h 750"/>
                <a:gd name="T84" fmla="*/ 460 w 688"/>
                <a:gd name="T85" fmla="*/ 570 h 750"/>
                <a:gd name="T86" fmla="*/ 400 w 688"/>
                <a:gd name="T87" fmla="*/ 510 h 750"/>
                <a:gd name="T88" fmla="*/ 365 w 688"/>
                <a:gd name="T89" fmla="*/ 545 h 750"/>
                <a:gd name="T90" fmla="*/ 460 w 688"/>
                <a:gd name="T91" fmla="*/ 640 h 750"/>
                <a:gd name="T92" fmla="*/ 611 w 688"/>
                <a:gd name="T93" fmla="*/ 490 h 750"/>
                <a:gd name="T94" fmla="*/ 575 w 688"/>
                <a:gd name="T95" fmla="*/ 455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8" h="750">
                  <a:moveTo>
                    <a:pt x="60" y="0"/>
                  </a:moveTo>
                  <a:cubicBezTo>
                    <a:pt x="27" y="0"/>
                    <a:pt x="0" y="27"/>
                    <a:pt x="0" y="60"/>
                  </a:cubicBezTo>
                  <a:lnTo>
                    <a:pt x="0" y="578"/>
                  </a:lnTo>
                  <a:cubicBezTo>
                    <a:pt x="0" y="610"/>
                    <a:pt x="27" y="637"/>
                    <a:pt x="60" y="637"/>
                  </a:cubicBezTo>
                  <a:lnTo>
                    <a:pt x="308" y="637"/>
                  </a:lnTo>
                  <a:cubicBezTo>
                    <a:pt x="341" y="704"/>
                    <a:pt x="409" y="750"/>
                    <a:pt x="488" y="750"/>
                  </a:cubicBezTo>
                  <a:cubicBezTo>
                    <a:pt x="598" y="750"/>
                    <a:pt x="688" y="660"/>
                    <a:pt x="688" y="550"/>
                  </a:cubicBezTo>
                  <a:cubicBezTo>
                    <a:pt x="688" y="464"/>
                    <a:pt x="634" y="390"/>
                    <a:pt x="557" y="362"/>
                  </a:cubicBezTo>
                  <a:lnTo>
                    <a:pt x="557" y="60"/>
                  </a:lnTo>
                  <a:cubicBezTo>
                    <a:pt x="557" y="27"/>
                    <a:pt x="530" y="0"/>
                    <a:pt x="497" y="0"/>
                  </a:cubicBezTo>
                  <a:lnTo>
                    <a:pt x="60" y="0"/>
                  </a:lnTo>
                  <a:close/>
                  <a:moveTo>
                    <a:pt x="60" y="50"/>
                  </a:moveTo>
                  <a:lnTo>
                    <a:pt x="497" y="50"/>
                  </a:lnTo>
                  <a:cubicBezTo>
                    <a:pt x="503" y="50"/>
                    <a:pt x="507" y="54"/>
                    <a:pt x="507" y="60"/>
                  </a:cubicBezTo>
                  <a:lnTo>
                    <a:pt x="507" y="350"/>
                  </a:lnTo>
                  <a:cubicBezTo>
                    <a:pt x="501" y="350"/>
                    <a:pt x="494" y="349"/>
                    <a:pt x="488" y="349"/>
                  </a:cubicBezTo>
                  <a:cubicBezTo>
                    <a:pt x="467" y="349"/>
                    <a:pt x="447" y="353"/>
                    <a:pt x="428" y="359"/>
                  </a:cubicBezTo>
                  <a:lnTo>
                    <a:pt x="105" y="359"/>
                  </a:lnTo>
                  <a:lnTo>
                    <a:pt x="105" y="385"/>
                  </a:lnTo>
                  <a:lnTo>
                    <a:pt x="374" y="385"/>
                  </a:lnTo>
                  <a:cubicBezTo>
                    <a:pt x="322" y="422"/>
                    <a:pt x="288" y="482"/>
                    <a:pt x="288" y="550"/>
                  </a:cubicBezTo>
                  <a:cubicBezTo>
                    <a:pt x="288" y="563"/>
                    <a:pt x="289" y="575"/>
                    <a:pt x="291" y="587"/>
                  </a:cubicBezTo>
                  <a:lnTo>
                    <a:pt x="60" y="587"/>
                  </a:lnTo>
                  <a:cubicBezTo>
                    <a:pt x="53" y="587"/>
                    <a:pt x="50" y="583"/>
                    <a:pt x="50" y="578"/>
                  </a:cubicBezTo>
                  <a:lnTo>
                    <a:pt x="50" y="60"/>
                  </a:lnTo>
                  <a:cubicBezTo>
                    <a:pt x="50" y="54"/>
                    <a:pt x="53" y="50"/>
                    <a:pt x="60" y="50"/>
                  </a:cubicBezTo>
                  <a:close/>
                  <a:moveTo>
                    <a:pt x="105" y="132"/>
                  </a:moveTo>
                  <a:lnTo>
                    <a:pt x="105" y="158"/>
                  </a:lnTo>
                  <a:lnTo>
                    <a:pt x="452" y="158"/>
                  </a:lnTo>
                  <a:lnTo>
                    <a:pt x="452" y="132"/>
                  </a:lnTo>
                  <a:lnTo>
                    <a:pt x="105" y="132"/>
                  </a:lnTo>
                  <a:close/>
                  <a:moveTo>
                    <a:pt x="105" y="245"/>
                  </a:moveTo>
                  <a:lnTo>
                    <a:pt x="105" y="272"/>
                  </a:lnTo>
                  <a:lnTo>
                    <a:pt x="452" y="272"/>
                  </a:lnTo>
                  <a:lnTo>
                    <a:pt x="452" y="245"/>
                  </a:lnTo>
                  <a:lnTo>
                    <a:pt x="105" y="245"/>
                  </a:lnTo>
                  <a:close/>
                  <a:moveTo>
                    <a:pt x="488" y="374"/>
                  </a:moveTo>
                  <a:cubicBezTo>
                    <a:pt x="585" y="374"/>
                    <a:pt x="663" y="453"/>
                    <a:pt x="663" y="550"/>
                  </a:cubicBezTo>
                  <a:cubicBezTo>
                    <a:pt x="663" y="647"/>
                    <a:pt x="585" y="725"/>
                    <a:pt x="488" y="725"/>
                  </a:cubicBezTo>
                  <a:cubicBezTo>
                    <a:pt x="391" y="725"/>
                    <a:pt x="313" y="647"/>
                    <a:pt x="313" y="550"/>
                  </a:cubicBezTo>
                  <a:cubicBezTo>
                    <a:pt x="313" y="453"/>
                    <a:pt x="391" y="374"/>
                    <a:pt x="488" y="374"/>
                  </a:cubicBezTo>
                  <a:close/>
                  <a:moveTo>
                    <a:pt x="575" y="455"/>
                  </a:moveTo>
                  <a:lnTo>
                    <a:pt x="460" y="570"/>
                  </a:lnTo>
                  <a:lnTo>
                    <a:pt x="400" y="510"/>
                  </a:lnTo>
                  <a:lnTo>
                    <a:pt x="365" y="545"/>
                  </a:lnTo>
                  <a:lnTo>
                    <a:pt x="460" y="640"/>
                  </a:lnTo>
                  <a:lnTo>
                    <a:pt x="611" y="490"/>
                  </a:lnTo>
                  <a:lnTo>
                    <a:pt x="575" y="455"/>
                  </a:lnTo>
                  <a:close/>
                </a:path>
              </a:pathLst>
            </a:custGeom>
            <a:solidFill>
              <a:schemeClr val="bg1"/>
            </a:solidFill>
            <a:ln>
              <a:noFill/>
            </a:ln>
            <a:extLst/>
          </p:spPr>
          <p:txBody>
            <a:bodyPr vert="horz" wrap="square" lIns="84406" tIns="42203" rIns="84406" bIns="42203" numCol="1" anchor="t" anchorCtr="0" compatLnSpc="1">
              <a:prstTxWarp prst="textNoShape">
                <a:avLst/>
              </a:prstTxWarp>
            </a:bodyPr>
            <a:lstStyle/>
            <a:p>
              <a:endParaRPr lang="en-GB" sz="1292">
                <a:solidFill>
                  <a:schemeClr val="tx1"/>
                </a:solidFill>
                <a:latin typeface="Arial" panose="020B0604020202020204" pitchFamily="34" charset="0"/>
                <a:cs typeface="Arial" panose="020B0604020202020204" pitchFamily="34" charset="0"/>
              </a:endParaRPr>
            </a:p>
          </p:txBody>
        </p:sp>
      </p:grpSp>
      <p:sp>
        <p:nvSpPr>
          <p:cNvPr id="71" name="Oval 70"/>
          <p:cNvSpPr/>
          <p:nvPr/>
        </p:nvSpPr>
        <p:spPr>
          <a:xfrm>
            <a:off x="254971" y="4192253"/>
            <a:ext cx="475626" cy="475626"/>
          </a:xfrm>
          <a:prstGeom prst="ellipse">
            <a:avLst/>
          </a:prstGeom>
          <a:gradFill>
            <a:gsLst>
              <a:gs pos="100000">
                <a:srgbClr val="00A4DE"/>
              </a:gs>
              <a:gs pos="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2">
              <a:solidFill>
                <a:prstClr val="white"/>
              </a:solidFill>
              <a:latin typeface="Arial" panose="020B0604020202020204" pitchFamily="34" charset="0"/>
              <a:cs typeface="Arial" panose="020B0604020202020204" pitchFamily="34" charset="0"/>
            </a:endParaRPr>
          </a:p>
        </p:txBody>
      </p:sp>
      <p:grpSp>
        <p:nvGrpSpPr>
          <p:cNvPr id="73" name="Group 72"/>
          <p:cNvGrpSpPr/>
          <p:nvPr/>
        </p:nvGrpSpPr>
        <p:grpSpPr>
          <a:xfrm>
            <a:off x="330437" y="4264683"/>
            <a:ext cx="321270" cy="309773"/>
            <a:chOff x="757670" y="4876004"/>
            <a:chExt cx="865188" cy="857250"/>
          </a:xfrm>
          <a:solidFill>
            <a:schemeClr val="bg1"/>
          </a:solidFill>
        </p:grpSpPr>
        <p:sp>
          <p:nvSpPr>
            <p:cNvPr id="74" name="Freeform 6"/>
            <p:cNvSpPr>
              <a:spLocks/>
            </p:cNvSpPr>
            <p:nvPr/>
          </p:nvSpPr>
          <p:spPr bwMode="auto">
            <a:xfrm>
              <a:off x="1045010" y="5161756"/>
              <a:ext cx="100013" cy="101600"/>
            </a:xfrm>
            <a:custGeom>
              <a:avLst/>
              <a:gdLst>
                <a:gd name="T0" fmla="*/ 66 w 132"/>
                <a:gd name="T1" fmla="*/ 133 h 133"/>
                <a:gd name="T2" fmla="*/ 132 w 132"/>
                <a:gd name="T3" fmla="*/ 67 h 133"/>
                <a:gd name="T4" fmla="*/ 66 w 132"/>
                <a:gd name="T5" fmla="*/ 0 h 133"/>
                <a:gd name="T6" fmla="*/ 18 w 132"/>
                <a:gd name="T7" fmla="*/ 20 h 133"/>
                <a:gd name="T8" fmla="*/ 66 w 132"/>
                <a:gd name="T9" fmla="*/ 67 h 133"/>
                <a:gd name="T10" fmla="*/ 0 w 132"/>
                <a:gd name="T11" fmla="*/ 62 h 133"/>
                <a:gd name="T12" fmla="*/ 0 w 132"/>
                <a:gd name="T13" fmla="*/ 67 h 133"/>
                <a:gd name="T14" fmla="*/ 66 w 13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3">
                  <a:moveTo>
                    <a:pt x="66" y="133"/>
                  </a:moveTo>
                  <a:cubicBezTo>
                    <a:pt x="103" y="133"/>
                    <a:pt x="132" y="103"/>
                    <a:pt x="132" y="67"/>
                  </a:cubicBezTo>
                  <a:cubicBezTo>
                    <a:pt x="132" y="30"/>
                    <a:pt x="103" y="0"/>
                    <a:pt x="66" y="0"/>
                  </a:cubicBezTo>
                  <a:cubicBezTo>
                    <a:pt x="47" y="0"/>
                    <a:pt x="30" y="8"/>
                    <a:pt x="18" y="20"/>
                  </a:cubicBezTo>
                  <a:lnTo>
                    <a:pt x="66" y="67"/>
                  </a:lnTo>
                  <a:lnTo>
                    <a:pt x="0" y="62"/>
                  </a:lnTo>
                  <a:cubicBezTo>
                    <a:pt x="0" y="63"/>
                    <a:pt x="0" y="65"/>
                    <a:pt x="0" y="67"/>
                  </a:cubicBezTo>
                  <a:cubicBezTo>
                    <a:pt x="0" y="103"/>
                    <a:pt x="29" y="133"/>
                    <a:pt x="66" y="133"/>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en-GB" sz="1292" kern="0">
                <a:solidFill>
                  <a:sysClr val="windowText" lastClr="000000"/>
                </a:solidFill>
                <a:latin typeface="Arial" panose="020B0604020202020204" pitchFamily="34" charset="0"/>
                <a:cs typeface="Arial" panose="020B0604020202020204" pitchFamily="34" charset="0"/>
              </a:endParaRPr>
            </a:p>
          </p:txBody>
        </p:sp>
        <p:sp>
          <p:nvSpPr>
            <p:cNvPr id="75" name="Freeform 7"/>
            <p:cNvSpPr>
              <a:spLocks noEditPoints="1"/>
            </p:cNvSpPr>
            <p:nvPr/>
          </p:nvSpPr>
          <p:spPr bwMode="auto">
            <a:xfrm>
              <a:off x="757670" y="4876004"/>
              <a:ext cx="865188" cy="857250"/>
            </a:xfrm>
            <a:custGeom>
              <a:avLst/>
              <a:gdLst>
                <a:gd name="T0" fmla="*/ 1091 w 1136"/>
                <a:gd name="T1" fmla="*/ 927 h 1124"/>
                <a:gd name="T2" fmla="*/ 825 w 1136"/>
                <a:gd name="T3" fmla="*/ 662 h 1124"/>
                <a:gd name="T4" fmla="*/ 874 w 1136"/>
                <a:gd name="T5" fmla="*/ 535 h 1124"/>
                <a:gd name="T6" fmla="*/ 881 w 1136"/>
                <a:gd name="T7" fmla="*/ 391 h 1124"/>
                <a:gd name="T8" fmla="*/ 841 w 1136"/>
                <a:gd name="T9" fmla="*/ 252 h 1124"/>
                <a:gd name="T10" fmla="*/ 755 w 1136"/>
                <a:gd name="T11" fmla="*/ 129 h 1124"/>
                <a:gd name="T12" fmla="*/ 608 w 1136"/>
                <a:gd name="T13" fmla="*/ 32 h 1124"/>
                <a:gd name="T14" fmla="*/ 442 w 1136"/>
                <a:gd name="T15" fmla="*/ 0 h 1124"/>
                <a:gd name="T16" fmla="*/ 276 w 1136"/>
                <a:gd name="T17" fmla="*/ 32 h 1124"/>
                <a:gd name="T18" fmla="*/ 129 w 1136"/>
                <a:gd name="T19" fmla="*/ 129 h 1124"/>
                <a:gd name="T20" fmla="*/ 32 w 1136"/>
                <a:gd name="T21" fmla="*/ 275 h 1124"/>
                <a:gd name="T22" fmla="*/ 0 w 1136"/>
                <a:gd name="T23" fmla="*/ 442 h 1124"/>
                <a:gd name="T24" fmla="*/ 32 w 1136"/>
                <a:gd name="T25" fmla="*/ 608 h 1124"/>
                <a:gd name="T26" fmla="*/ 129 w 1136"/>
                <a:gd name="T27" fmla="*/ 754 h 1124"/>
                <a:gd name="T28" fmla="*/ 276 w 1136"/>
                <a:gd name="T29" fmla="*/ 851 h 1124"/>
                <a:gd name="T30" fmla="*/ 442 w 1136"/>
                <a:gd name="T31" fmla="*/ 884 h 1124"/>
                <a:gd name="T32" fmla="*/ 662 w 1136"/>
                <a:gd name="T33" fmla="*/ 825 h 1124"/>
                <a:gd name="T34" fmla="*/ 927 w 1136"/>
                <a:gd name="T35" fmla="*/ 1090 h 1124"/>
                <a:gd name="T36" fmla="*/ 1009 w 1136"/>
                <a:gd name="T37" fmla="*/ 1124 h 1124"/>
                <a:gd name="T38" fmla="*/ 1091 w 1136"/>
                <a:gd name="T39" fmla="*/ 1090 h 1124"/>
                <a:gd name="T40" fmla="*/ 1091 w 1136"/>
                <a:gd name="T41" fmla="*/ 927 h 1124"/>
                <a:gd name="T42" fmla="*/ 442 w 1136"/>
                <a:gd name="T43" fmla="*/ 156 h 1124"/>
                <a:gd name="T44" fmla="*/ 644 w 1136"/>
                <a:gd name="T45" fmla="*/ 240 h 1124"/>
                <a:gd name="T46" fmla="*/ 727 w 1136"/>
                <a:gd name="T47" fmla="*/ 442 h 1124"/>
                <a:gd name="T48" fmla="*/ 644 w 1136"/>
                <a:gd name="T49" fmla="*/ 644 h 1124"/>
                <a:gd name="T50" fmla="*/ 442 w 1136"/>
                <a:gd name="T51" fmla="*/ 727 h 1124"/>
                <a:gd name="T52" fmla="*/ 240 w 1136"/>
                <a:gd name="T53" fmla="*/ 643 h 1124"/>
                <a:gd name="T54" fmla="*/ 157 w 1136"/>
                <a:gd name="T55" fmla="*/ 442 h 1124"/>
                <a:gd name="T56" fmla="*/ 240 w 1136"/>
                <a:gd name="T57" fmla="*/ 240 h 1124"/>
                <a:gd name="T58" fmla="*/ 442 w 1136"/>
                <a:gd name="T59" fmla="*/ 156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6" h="1124">
                  <a:moveTo>
                    <a:pt x="1091" y="927"/>
                  </a:moveTo>
                  <a:lnTo>
                    <a:pt x="825" y="662"/>
                  </a:lnTo>
                  <a:cubicBezTo>
                    <a:pt x="848" y="622"/>
                    <a:pt x="864" y="580"/>
                    <a:pt x="874" y="535"/>
                  </a:cubicBezTo>
                  <a:cubicBezTo>
                    <a:pt x="884" y="488"/>
                    <a:pt x="887" y="440"/>
                    <a:pt x="881" y="391"/>
                  </a:cubicBezTo>
                  <a:cubicBezTo>
                    <a:pt x="876" y="343"/>
                    <a:pt x="862" y="296"/>
                    <a:pt x="841" y="252"/>
                  </a:cubicBezTo>
                  <a:cubicBezTo>
                    <a:pt x="820" y="206"/>
                    <a:pt x="790" y="165"/>
                    <a:pt x="755" y="129"/>
                  </a:cubicBezTo>
                  <a:cubicBezTo>
                    <a:pt x="712" y="87"/>
                    <a:pt x="663" y="54"/>
                    <a:pt x="608" y="32"/>
                  </a:cubicBezTo>
                  <a:cubicBezTo>
                    <a:pt x="555" y="10"/>
                    <a:pt x="499" y="0"/>
                    <a:pt x="442" y="0"/>
                  </a:cubicBezTo>
                  <a:cubicBezTo>
                    <a:pt x="384" y="0"/>
                    <a:pt x="329" y="10"/>
                    <a:pt x="276" y="32"/>
                  </a:cubicBezTo>
                  <a:cubicBezTo>
                    <a:pt x="221" y="54"/>
                    <a:pt x="171" y="87"/>
                    <a:pt x="129" y="129"/>
                  </a:cubicBezTo>
                  <a:cubicBezTo>
                    <a:pt x="87" y="171"/>
                    <a:pt x="54" y="221"/>
                    <a:pt x="32" y="275"/>
                  </a:cubicBezTo>
                  <a:cubicBezTo>
                    <a:pt x="11" y="328"/>
                    <a:pt x="0" y="384"/>
                    <a:pt x="0" y="442"/>
                  </a:cubicBezTo>
                  <a:cubicBezTo>
                    <a:pt x="0" y="499"/>
                    <a:pt x="11" y="555"/>
                    <a:pt x="32" y="608"/>
                  </a:cubicBezTo>
                  <a:cubicBezTo>
                    <a:pt x="54" y="663"/>
                    <a:pt x="87" y="712"/>
                    <a:pt x="129" y="754"/>
                  </a:cubicBezTo>
                  <a:cubicBezTo>
                    <a:pt x="171" y="796"/>
                    <a:pt x="221" y="829"/>
                    <a:pt x="276" y="851"/>
                  </a:cubicBezTo>
                  <a:cubicBezTo>
                    <a:pt x="329" y="873"/>
                    <a:pt x="384" y="884"/>
                    <a:pt x="442" y="884"/>
                  </a:cubicBezTo>
                  <a:cubicBezTo>
                    <a:pt x="519" y="884"/>
                    <a:pt x="595" y="864"/>
                    <a:pt x="662" y="825"/>
                  </a:cubicBezTo>
                  <a:lnTo>
                    <a:pt x="927" y="1090"/>
                  </a:lnTo>
                  <a:cubicBezTo>
                    <a:pt x="949" y="1112"/>
                    <a:pt x="978" y="1124"/>
                    <a:pt x="1009" y="1124"/>
                  </a:cubicBezTo>
                  <a:cubicBezTo>
                    <a:pt x="1040" y="1124"/>
                    <a:pt x="1069" y="1112"/>
                    <a:pt x="1091" y="1090"/>
                  </a:cubicBezTo>
                  <a:cubicBezTo>
                    <a:pt x="1136" y="1045"/>
                    <a:pt x="1136" y="972"/>
                    <a:pt x="1091" y="927"/>
                  </a:cubicBezTo>
                  <a:close/>
                  <a:moveTo>
                    <a:pt x="442" y="156"/>
                  </a:moveTo>
                  <a:cubicBezTo>
                    <a:pt x="518" y="156"/>
                    <a:pt x="590" y="186"/>
                    <a:pt x="644" y="240"/>
                  </a:cubicBezTo>
                  <a:cubicBezTo>
                    <a:pt x="699" y="296"/>
                    <a:pt x="727" y="369"/>
                    <a:pt x="727" y="442"/>
                  </a:cubicBezTo>
                  <a:cubicBezTo>
                    <a:pt x="727" y="515"/>
                    <a:pt x="699" y="588"/>
                    <a:pt x="644" y="644"/>
                  </a:cubicBezTo>
                  <a:cubicBezTo>
                    <a:pt x="590" y="697"/>
                    <a:pt x="518" y="727"/>
                    <a:pt x="442" y="727"/>
                  </a:cubicBezTo>
                  <a:cubicBezTo>
                    <a:pt x="366" y="727"/>
                    <a:pt x="294" y="697"/>
                    <a:pt x="240" y="643"/>
                  </a:cubicBezTo>
                  <a:cubicBezTo>
                    <a:pt x="186" y="590"/>
                    <a:pt x="157" y="518"/>
                    <a:pt x="157" y="442"/>
                  </a:cubicBezTo>
                  <a:cubicBezTo>
                    <a:pt x="157" y="365"/>
                    <a:pt x="186" y="294"/>
                    <a:pt x="240" y="240"/>
                  </a:cubicBezTo>
                  <a:cubicBezTo>
                    <a:pt x="294" y="186"/>
                    <a:pt x="366" y="156"/>
                    <a:pt x="442" y="156"/>
                  </a:cubicBezTo>
                  <a:close/>
                </a:path>
              </a:pathLst>
            </a:custGeom>
            <a:grpFill/>
            <a:ln w="12700">
              <a:solidFill>
                <a:srgbClr val="00A6E0"/>
              </a:solidFill>
              <a:prstDash val="solid"/>
              <a:round/>
              <a:headEnd/>
              <a:tailEnd/>
            </a:ln>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en-GB" sz="1292" kern="0">
                <a:solidFill>
                  <a:sysClr val="windowText" lastClr="000000"/>
                </a:solidFill>
                <a:latin typeface="Arial" panose="020B0604020202020204" pitchFamily="34" charset="0"/>
                <a:cs typeface="Arial" panose="020B0604020202020204" pitchFamily="34" charset="0"/>
              </a:endParaRPr>
            </a:p>
          </p:txBody>
        </p:sp>
        <p:sp>
          <p:nvSpPr>
            <p:cNvPr id="76" name="Freeform 5"/>
            <p:cNvSpPr>
              <a:spLocks noEditPoints="1"/>
            </p:cNvSpPr>
            <p:nvPr/>
          </p:nvSpPr>
          <p:spPr bwMode="auto">
            <a:xfrm>
              <a:off x="883085" y="5099843"/>
              <a:ext cx="422275" cy="227012"/>
            </a:xfrm>
            <a:custGeom>
              <a:avLst/>
              <a:gdLst>
                <a:gd name="T0" fmla="*/ 3 w 554"/>
                <a:gd name="T1" fmla="*/ 159 h 297"/>
                <a:gd name="T2" fmla="*/ 73 w 554"/>
                <a:gd name="T3" fmla="*/ 229 h 297"/>
                <a:gd name="T4" fmla="*/ 277 w 554"/>
                <a:gd name="T5" fmla="*/ 297 h 297"/>
                <a:gd name="T6" fmla="*/ 398 w 554"/>
                <a:gd name="T7" fmla="*/ 274 h 297"/>
                <a:gd name="T8" fmla="*/ 481 w 554"/>
                <a:gd name="T9" fmla="*/ 228 h 297"/>
                <a:gd name="T10" fmla="*/ 551 w 554"/>
                <a:gd name="T11" fmla="*/ 159 h 297"/>
                <a:gd name="T12" fmla="*/ 554 w 554"/>
                <a:gd name="T13" fmla="*/ 149 h 297"/>
                <a:gd name="T14" fmla="*/ 551 w 554"/>
                <a:gd name="T15" fmla="*/ 138 h 297"/>
                <a:gd name="T16" fmla="*/ 481 w 554"/>
                <a:gd name="T17" fmla="*/ 69 h 297"/>
                <a:gd name="T18" fmla="*/ 277 w 554"/>
                <a:gd name="T19" fmla="*/ 0 h 297"/>
                <a:gd name="T20" fmla="*/ 73 w 554"/>
                <a:gd name="T21" fmla="*/ 69 h 297"/>
                <a:gd name="T22" fmla="*/ 3 w 554"/>
                <a:gd name="T23" fmla="*/ 138 h 297"/>
                <a:gd name="T24" fmla="*/ 0 w 554"/>
                <a:gd name="T25" fmla="*/ 149 h 297"/>
                <a:gd name="T26" fmla="*/ 3 w 554"/>
                <a:gd name="T27" fmla="*/ 159 h 297"/>
                <a:gd name="T28" fmla="*/ 378 w 554"/>
                <a:gd name="T29" fmla="*/ 56 h 297"/>
                <a:gd name="T30" fmla="*/ 457 w 554"/>
                <a:gd name="T31" fmla="*/ 98 h 297"/>
                <a:gd name="T32" fmla="*/ 511 w 554"/>
                <a:gd name="T33" fmla="*/ 149 h 297"/>
                <a:gd name="T34" fmla="*/ 457 w 554"/>
                <a:gd name="T35" fmla="*/ 199 h 297"/>
                <a:gd name="T36" fmla="*/ 378 w 554"/>
                <a:gd name="T37" fmla="*/ 242 h 297"/>
                <a:gd name="T38" fmla="*/ 415 w 554"/>
                <a:gd name="T39" fmla="*/ 149 h 297"/>
                <a:gd name="T40" fmla="*/ 378 w 554"/>
                <a:gd name="T41" fmla="*/ 56 h 297"/>
                <a:gd name="T42" fmla="*/ 97 w 554"/>
                <a:gd name="T43" fmla="*/ 98 h 297"/>
                <a:gd name="T44" fmla="*/ 176 w 554"/>
                <a:gd name="T45" fmla="*/ 56 h 297"/>
                <a:gd name="T46" fmla="*/ 175 w 554"/>
                <a:gd name="T47" fmla="*/ 57 h 297"/>
                <a:gd name="T48" fmla="*/ 177 w 554"/>
                <a:gd name="T49" fmla="*/ 55 h 297"/>
                <a:gd name="T50" fmla="*/ 179 w 554"/>
                <a:gd name="T51" fmla="*/ 54 h 297"/>
                <a:gd name="T52" fmla="*/ 210 w 554"/>
                <a:gd name="T53" fmla="*/ 84 h 297"/>
                <a:gd name="T54" fmla="*/ 277 w 554"/>
                <a:gd name="T55" fmla="*/ 55 h 297"/>
                <a:gd name="T56" fmla="*/ 370 w 554"/>
                <a:gd name="T57" fmla="*/ 149 h 297"/>
                <a:gd name="T58" fmla="*/ 277 w 554"/>
                <a:gd name="T59" fmla="*/ 242 h 297"/>
                <a:gd name="T60" fmla="*/ 184 w 554"/>
                <a:gd name="T61" fmla="*/ 149 h 297"/>
                <a:gd name="T62" fmla="*/ 184 w 554"/>
                <a:gd name="T63" fmla="*/ 142 h 297"/>
                <a:gd name="T64" fmla="*/ 140 w 554"/>
                <a:gd name="T65" fmla="*/ 138 h 297"/>
                <a:gd name="T66" fmla="*/ 139 w 554"/>
                <a:gd name="T67" fmla="*/ 149 h 297"/>
                <a:gd name="T68" fmla="*/ 176 w 554"/>
                <a:gd name="T69" fmla="*/ 242 h 297"/>
                <a:gd name="T70" fmla="*/ 97 w 554"/>
                <a:gd name="T71" fmla="*/ 199 h 297"/>
                <a:gd name="T72" fmla="*/ 42 w 554"/>
                <a:gd name="T73" fmla="*/ 149 h 297"/>
                <a:gd name="T74" fmla="*/ 97 w 554"/>
                <a:gd name="T75" fmla="*/ 9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297">
                  <a:moveTo>
                    <a:pt x="3" y="159"/>
                  </a:moveTo>
                  <a:cubicBezTo>
                    <a:pt x="4" y="161"/>
                    <a:pt x="28" y="195"/>
                    <a:pt x="73" y="229"/>
                  </a:cubicBezTo>
                  <a:cubicBezTo>
                    <a:pt x="134" y="273"/>
                    <a:pt x="204" y="297"/>
                    <a:pt x="277" y="297"/>
                  </a:cubicBezTo>
                  <a:cubicBezTo>
                    <a:pt x="323" y="297"/>
                    <a:pt x="364" y="288"/>
                    <a:pt x="398" y="274"/>
                  </a:cubicBezTo>
                  <a:cubicBezTo>
                    <a:pt x="432" y="261"/>
                    <a:pt x="460" y="244"/>
                    <a:pt x="481" y="228"/>
                  </a:cubicBezTo>
                  <a:cubicBezTo>
                    <a:pt x="527" y="194"/>
                    <a:pt x="551" y="160"/>
                    <a:pt x="551" y="159"/>
                  </a:cubicBezTo>
                  <a:cubicBezTo>
                    <a:pt x="553" y="156"/>
                    <a:pt x="554" y="152"/>
                    <a:pt x="554" y="149"/>
                  </a:cubicBezTo>
                  <a:cubicBezTo>
                    <a:pt x="554" y="145"/>
                    <a:pt x="553" y="141"/>
                    <a:pt x="551" y="138"/>
                  </a:cubicBezTo>
                  <a:cubicBezTo>
                    <a:pt x="550" y="137"/>
                    <a:pt x="526" y="103"/>
                    <a:pt x="481" y="69"/>
                  </a:cubicBezTo>
                  <a:cubicBezTo>
                    <a:pt x="439" y="38"/>
                    <a:pt x="369" y="0"/>
                    <a:pt x="277" y="0"/>
                  </a:cubicBezTo>
                  <a:cubicBezTo>
                    <a:pt x="185" y="0"/>
                    <a:pt x="115" y="38"/>
                    <a:pt x="73" y="69"/>
                  </a:cubicBezTo>
                  <a:cubicBezTo>
                    <a:pt x="27" y="103"/>
                    <a:pt x="3" y="138"/>
                    <a:pt x="3" y="138"/>
                  </a:cubicBezTo>
                  <a:cubicBezTo>
                    <a:pt x="1" y="141"/>
                    <a:pt x="0" y="145"/>
                    <a:pt x="0" y="149"/>
                  </a:cubicBezTo>
                  <a:cubicBezTo>
                    <a:pt x="0" y="152"/>
                    <a:pt x="1" y="156"/>
                    <a:pt x="3" y="159"/>
                  </a:cubicBezTo>
                  <a:close/>
                  <a:moveTo>
                    <a:pt x="378" y="56"/>
                  </a:moveTo>
                  <a:cubicBezTo>
                    <a:pt x="406" y="66"/>
                    <a:pt x="432" y="80"/>
                    <a:pt x="457" y="98"/>
                  </a:cubicBezTo>
                  <a:cubicBezTo>
                    <a:pt x="483" y="117"/>
                    <a:pt x="502" y="137"/>
                    <a:pt x="511" y="149"/>
                  </a:cubicBezTo>
                  <a:cubicBezTo>
                    <a:pt x="502" y="160"/>
                    <a:pt x="483" y="180"/>
                    <a:pt x="457" y="199"/>
                  </a:cubicBezTo>
                  <a:cubicBezTo>
                    <a:pt x="432" y="218"/>
                    <a:pt x="406" y="232"/>
                    <a:pt x="378" y="242"/>
                  </a:cubicBezTo>
                  <a:cubicBezTo>
                    <a:pt x="401" y="217"/>
                    <a:pt x="415" y="184"/>
                    <a:pt x="415" y="149"/>
                  </a:cubicBezTo>
                  <a:cubicBezTo>
                    <a:pt x="415" y="113"/>
                    <a:pt x="401" y="80"/>
                    <a:pt x="378" y="56"/>
                  </a:cubicBezTo>
                  <a:close/>
                  <a:moveTo>
                    <a:pt x="97" y="98"/>
                  </a:moveTo>
                  <a:cubicBezTo>
                    <a:pt x="122" y="80"/>
                    <a:pt x="148" y="66"/>
                    <a:pt x="176" y="56"/>
                  </a:cubicBezTo>
                  <a:cubicBezTo>
                    <a:pt x="175" y="56"/>
                    <a:pt x="175" y="56"/>
                    <a:pt x="175" y="57"/>
                  </a:cubicBezTo>
                  <a:lnTo>
                    <a:pt x="177" y="55"/>
                  </a:lnTo>
                  <a:cubicBezTo>
                    <a:pt x="178" y="55"/>
                    <a:pt x="179" y="54"/>
                    <a:pt x="179" y="54"/>
                  </a:cubicBezTo>
                  <a:lnTo>
                    <a:pt x="210" y="84"/>
                  </a:lnTo>
                  <a:cubicBezTo>
                    <a:pt x="227" y="66"/>
                    <a:pt x="251" y="55"/>
                    <a:pt x="277" y="55"/>
                  </a:cubicBezTo>
                  <a:cubicBezTo>
                    <a:pt x="328" y="55"/>
                    <a:pt x="370" y="97"/>
                    <a:pt x="370" y="149"/>
                  </a:cubicBezTo>
                  <a:cubicBezTo>
                    <a:pt x="370" y="200"/>
                    <a:pt x="328" y="242"/>
                    <a:pt x="277" y="242"/>
                  </a:cubicBezTo>
                  <a:cubicBezTo>
                    <a:pt x="226" y="242"/>
                    <a:pt x="184" y="200"/>
                    <a:pt x="184" y="149"/>
                  </a:cubicBezTo>
                  <a:cubicBezTo>
                    <a:pt x="184" y="146"/>
                    <a:pt x="184" y="144"/>
                    <a:pt x="184" y="142"/>
                  </a:cubicBezTo>
                  <a:lnTo>
                    <a:pt x="140" y="138"/>
                  </a:lnTo>
                  <a:cubicBezTo>
                    <a:pt x="139" y="142"/>
                    <a:pt x="139" y="145"/>
                    <a:pt x="139" y="149"/>
                  </a:cubicBezTo>
                  <a:cubicBezTo>
                    <a:pt x="139" y="184"/>
                    <a:pt x="153" y="217"/>
                    <a:pt x="176" y="242"/>
                  </a:cubicBezTo>
                  <a:cubicBezTo>
                    <a:pt x="148" y="232"/>
                    <a:pt x="122" y="218"/>
                    <a:pt x="97" y="199"/>
                  </a:cubicBezTo>
                  <a:cubicBezTo>
                    <a:pt x="71" y="180"/>
                    <a:pt x="52" y="160"/>
                    <a:pt x="42" y="149"/>
                  </a:cubicBezTo>
                  <a:cubicBezTo>
                    <a:pt x="52" y="137"/>
                    <a:pt x="71" y="118"/>
                    <a:pt x="97" y="98"/>
                  </a:cubicBez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en-GB" sz="1292" kern="0">
                <a:solidFill>
                  <a:sysClr val="windowText" lastClr="000000"/>
                </a:solidFill>
                <a:latin typeface="Arial" panose="020B0604020202020204" pitchFamily="34" charset="0"/>
                <a:cs typeface="Arial" panose="020B0604020202020204" pitchFamily="34" charset="0"/>
              </a:endParaRPr>
            </a:p>
          </p:txBody>
        </p:sp>
      </p:grpSp>
      <p:pic>
        <p:nvPicPr>
          <p:cNvPr id="44" name="Picture 4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3082" y="5291846"/>
            <a:ext cx="387999" cy="387999"/>
          </a:xfrm>
          <a:prstGeom prst="rect">
            <a:avLst/>
          </a:prstGeom>
        </p:spPr>
      </p:pic>
      <p:sp>
        <p:nvSpPr>
          <p:cNvPr id="11" name="Rectangle 10"/>
          <p:cNvSpPr/>
          <p:nvPr/>
        </p:nvSpPr>
        <p:spPr>
          <a:xfrm>
            <a:off x="251520" y="1177566"/>
            <a:ext cx="5782796" cy="774251"/>
          </a:xfrm>
          <a:prstGeom prst="rect">
            <a:avLst/>
          </a:prstGeom>
        </p:spPr>
        <p:txBody>
          <a:bodyPr wrap="square">
            <a:spAutoFit/>
          </a:bodyPr>
          <a:lstStyle/>
          <a:p>
            <a:pPr>
              <a:spcAft>
                <a:spcPts val="0"/>
              </a:spcAft>
            </a:pPr>
            <a:r>
              <a:rPr lang="nl-NL" sz="1477" dirty="0">
                <a:solidFill>
                  <a:srgbClr val="1F497D"/>
                </a:solidFill>
                <a:latin typeface="Arial" panose="020B0604020202020204" pitchFamily="34" charset="0"/>
                <a:ea typeface="Calibri" panose="020F0502020204030204" pitchFamily="34" charset="0"/>
                <a:cs typeface="Arial" panose="020B0604020202020204" pitchFamily="34" charset="0"/>
              </a:rPr>
              <a:t>The project started with an </a:t>
            </a:r>
            <a:r>
              <a:rPr lang="nl-NL" sz="1477" b="1" dirty="0">
                <a:solidFill>
                  <a:srgbClr val="1F497D"/>
                </a:solidFill>
                <a:latin typeface="Arial" panose="020B0604020202020204" pitchFamily="34" charset="0"/>
                <a:ea typeface="Calibri" panose="020F0502020204030204" pitchFamily="34" charset="0"/>
                <a:cs typeface="Arial" panose="020B0604020202020204" pitchFamily="34" charset="0"/>
              </a:rPr>
              <a:t>Operational Proof of Concept</a:t>
            </a:r>
            <a:r>
              <a:rPr lang="nl-NL" sz="1477" dirty="0">
                <a:solidFill>
                  <a:srgbClr val="1F497D"/>
                </a:solidFill>
                <a:latin typeface="Arial" panose="020B0604020202020204" pitchFamily="34" charset="0"/>
                <a:ea typeface="Calibri" panose="020F0502020204030204" pitchFamily="34" charset="0"/>
                <a:cs typeface="Arial" panose="020B0604020202020204" pitchFamily="34" charset="0"/>
              </a:rPr>
              <a:t> for KL only, on the </a:t>
            </a:r>
            <a:r>
              <a:rPr lang="en-US" sz="1477" dirty="0">
                <a:solidFill>
                  <a:srgbClr val="1F497D"/>
                </a:solidFill>
                <a:latin typeface="Arial" panose="020B0604020202020204" pitchFamily="34" charset="0"/>
                <a:ea typeface="Calibri" panose="020F0502020204030204" pitchFamily="34" charset="0"/>
                <a:cs typeface="Arial" panose="020B0604020202020204" pitchFamily="34" charset="0"/>
              </a:rPr>
              <a:t>(biggest and most complicated)</a:t>
            </a:r>
            <a:r>
              <a:rPr lang="nl-NL" sz="1477" dirty="0">
                <a:solidFill>
                  <a:srgbClr val="1F497D"/>
                </a:solidFill>
                <a:latin typeface="Arial" panose="020B0604020202020204" pitchFamily="34" charset="0"/>
                <a:ea typeface="Calibri" panose="020F0502020204030204" pitchFamily="34" charset="0"/>
                <a:cs typeface="Arial" panose="020B0604020202020204" pitchFamily="34" charset="0"/>
              </a:rPr>
              <a:t> tradelane FRA-AMS. The process was adapted step by step: </a:t>
            </a:r>
            <a:endParaRPr lang="nl-NL" sz="1477" dirty="0">
              <a:latin typeface="Arial" panose="020B0604020202020204" pitchFamily="34" charset="0"/>
              <a:ea typeface="Calibri" panose="020F0502020204030204" pitchFamily="34" charset="0"/>
              <a:cs typeface="Arial" panose="020B0604020202020204" pitchFamily="34" charset="0"/>
            </a:endParaRPr>
          </a:p>
        </p:txBody>
      </p:sp>
      <p:grpSp>
        <p:nvGrpSpPr>
          <p:cNvPr id="3" name="Group 2"/>
          <p:cNvGrpSpPr/>
          <p:nvPr/>
        </p:nvGrpSpPr>
        <p:grpSpPr>
          <a:xfrm>
            <a:off x="6256070" y="4381616"/>
            <a:ext cx="2725665" cy="1626483"/>
            <a:chOff x="6554796" y="4289855"/>
            <a:chExt cx="2952804" cy="1762023"/>
          </a:xfrm>
        </p:grpSpPr>
        <p:sp>
          <p:nvSpPr>
            <p:cNvPr id="42" name="Rectangle 41"/>
            <p:cNvSpPr/>
            <p:nvPr/>
          </p:nvSpPr>
          <p:spPr>
            <a:xfrm rot="21050243">
              <a:off x="6751593" y="4615559"/>
              <a:ext cx="2664296" cy="1085019"/>
            </a:xfrm>
            <a:prstGeom prst="rect">
              <a:avLst/>
            </a:prstGeom>
          </p:spPr>
          <p:txBody>
            <a:bodyPr wrap="square">
              <a:spAutoFit/>
            </a:bodyPr>
            <a:lstStyle/>
            <a:p>
              <a:pPr algn="ctr">
                <a:spcAft>
                  <a:spcPts val="0"/>
                </a:spcAft>
              </a:pPr>
              <a:r>
                <a:rPr lang="nl-NL" sz="1477" b="1" i="1" dirty="0">
                  <a:solidFill>
                    <a:srgbClr val="1F497D"/>
                  </a:solidFill>
                  <a:latin typeface="Arial" panose="020B0604020202020204" pitchFamily="34" charset="0"/>
                  <a:ea typeface="Calibri" panose="020F0502020204030204" pitchFamily="34" charset="0"/>
                  <a:cs typeface="Arial" panose="020B0604020202020204" pitchFamily="34" charset="0"/>
                </a:rPr>
                <a:t>The rest of the EU stations will follow in a phased roll-out, starting May 2017</a:t>
              </a:r>
              <a:endParaRPr lang="nl-NL" sz="1477" b="1" i="1" dirty="0">
                <a:latin typeface="Arial" panose="020B0604020202020204" pitchFamily="34" charset="0"/>
                <a:ea typeface="Calibri" panose="020F0502020204030204" pitchFamily="34" charset="0"/>
                <a:cs typeface="Arial" panose="020B0604020202020204" pitchFamily="34" charset="0"/>
              </a:endParaRPr>
            </a:p>
          </p:txBody>
        </p:sp>
        <p:sp>
          <p:nvSpPr>
            <p:cNvPr id="45" name="Freeform 29"/>
            <p:cNvSpPr>
              <a:spLocks/>
            </p:cNvSpPr>
            <p:nvPr>
              <p:custDataLst>
                <p:tags r:id="rId3"/>
              </p:custDataLst>
            </p:nvPr>
          </p:nvSpPr>
          <p:spPr bwMode="gray">
            <a:xfrm rot="20778751">
              <a:off x="6554796" y="4289855"/>
              <a:ext cx="2952804" cy="1762023"/>
            </a:xfrm>
            <a:custGeom>
              <a:avLst/>
              <a:gdLst>
                <a:gd name="T0" fmla="*/ 297 w 3884"/>
                <a:gd name="T1" fmla="*/ 1346 h 1600"/>
                <a:gd name="T2" fmla="*/ 2310 w 3884"/>
                <a:gd name="T3" fmla="*/ 1448 h 1600"/>
                <a:gd name="T4" fmla="*/ 3810 w 3884"/>
                <a:gd name="T5" fmla="*/ 884 h 1600"/>
                <a:gd name="T6" fmla="*/ 1945 w 3884"/>
                <a:gd name="T7" fmla="*/ 137 h 1600"/>
                <a:gd name="T8" fmla="*/ 74 w 3884"/>
                <a:gd name="T9" fmla="*/ 724 h 1600"/>
                <a:gd name="T10" fmla="*/ 781 w 3884"/>
                <a:gd name="T11" fmla="*/ 1072 h 1600"/>
                <a:gd name="T12" fmla="*/ 0 w 3884"/>
                <a:gd name="T13" fmla="*/ 724 h 1600"/>
                <a:gd name="T14" fmla="*/ 1951 w 3884"/>
                <a:gd name="T15" fmla="*/ 68 h 1600"/>
                <a:gd name="T16" fmla="*/ 3878 w 3884"/>
                <a:gd name="T17" fmla="*/ 884 h 1600"/>
                <a:gd name="T18" fmla="*/ 2276 w 3884"/>
                <a:gd name="T19" fmla="*/ 1523 h 1600"/>
                <a:gd name="T20" fmla="*/ 297 w 3884"/>
                <a:gd name="T21" fmla="*/ 1346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00000"/>
            </a:solidFill>
            <a:ln w="12700">
              <a:solidFill>
                <a:srgbClr val="CC0000"/>
              </a:solidFill>
              <a:round/>
              <a:headEnd/>
              <a:tailEnd/>
            </a:ln>
          </p:spPr>
          <p:txBody>
            <a:bodyPr tIns="84406" bIns="84406" anchor="ct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lang="nl-NL" altLang="en-US" sz="1292" b="1">
                <a:solidFill>
                  <a:srgbClr val="10315F"/>
                </a:solidFill>
              </a:endParaRPr>
            </a:p>
          </p:txBody>
        </p:sp>
      </p:grpSp>
    </p:spTree>
    <p:extLst>
      <p:ext uri="{BB962C8B-B14F-4D97-AF65-F5344CB8AC3E}">
        <p14:creationId xmlns:p14="http://schemas.microsoft.com/office/powerpoint/2010/main" val="22510787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does this mean for you?</a:t>
            </a:r>
            <a:endParaRPr lang="en-GB" dirty="0"/>
          </a:p>
        </p:txBody>
      </p:sp>
      <p:sp>
        <p:nvSpPr>
          <p:cNvPr id="9" name="Snip Single Corner Rectangle 5"/>
          <p:cNvSpPr/>
          <p:nvPr/>
        </p:nvSpPr>
        <p:spPr>
          <a:xfrm>
            <a:off x="1780305" y="1169056"/>
            <a:ext cx="4121073" cy="498462"/>
          </a:xfrm>
          <a:prstGeom prst="snip1Rect">
            <a:avLst/>
          </a:prstGeom>
          <a:solidFill>
            <a:srgbClr val="0094D8"/>
          </a:solidFill>
          <a:ln>
            <a:noFill/>
          </a:ln>
          <a:effectLst/>
        </p:spPr>
        <p:style>
          <a:lnRef idx="1">
            <a:schemeClr val="accent1"/>
          </a:lnRef>
          <a:fillRef idx="3">
            <a:schemeClr val="accent1"/>
          </a:fillRef>
          <a:effectRef idx="2">
            <a:schemeClr val="accent1"/>
          </a:effectRef>
          <a:fontRef idx="minor">
            <a:schemeClr val="lt1"/>
          </a:fontRef>
        </p:style>
        <p:txBody>
          <a:bodyPr lIns="132923" tIns="0" rIns="99692" bIns="66462" rtlCol="0" anchor="ctr"/>
          <a:lstStyle/>
          <a:p>
            <a:r>
              <a:rPr lang="nl-NL" sz="1292" b="1" dirty="0">
                <a:solidFill>
                  <a:schemeClr val="bg1"/>
                </a:solidFill>
                <a:latin typeface="Arial" panose="020B0604020202020204" pitchFamily="34" charset="0"/>
                <a:cs typeface="Arial" panose="020B0604020202020204" pitchFamily="34" charset="0"/>
              </a:rPr>
              <a:t>Bigger spread </a:t>
            </a:r>
            <a:r>
              <a:rPr lang="nl-NL" sz="1292" dirty="0">
                <a:solidFill>
                  <a:schemeClr val="bg1"/>
                </a:solidFill>
                <a:latin typeface="Arial" panose="020B0604020202020204" pitchFamily="34" charset="0"/>
                <a:cs typeface="Arial" panose="020B0604020202020204" pitchFamily="34" charset="0"/>
              </a:rPr>
              <a:t>of delivery times that will significantly reduce queueing</a:t>
            </a:r>
          </a:p>
        </p:txBody>
      </p:sp>
      <p:sp>
        <p:nvSpPr>
          <p:cNvPr id="12" name="Snip Single Corner Rectangle 5"/>
          <p:cNvSpPr/>
          <p:nvPr/>
        </p:nvSpPr>
        <p:spPr>
          <a:xfrm>
            <a:off x="4040249" y="1838491"/>
            <a:ext cx="4120615" cy="498462"/>
          </a:xfrm>
          <a:prstGeom prst="snip1Rect">
            <a:avLst/>
          </a:prstGeom>
          <a:solidFill>
            <a:srgbClr val="10315F"/>
          </a:solidFill>
          <a:ln>
            <a:noFill/>
          </a:ln>
          <a:effectLst/>
        </p:spPr>
        <p:style>
          <a:lnRef idx="1">
            <a:schemeClr val="accent1"/>
          </a:lnRef>
          <a:fillRef idx="3">
            <a:schemeClr val="accent1"/>
          </a:fillRef>
          <a:effectRef idx="2">
            <a:schemeClr val="accent1"/>
          </a:effectRef>
          <a:fontRef idx="minor">
            <a:schemeClr val="lt1"/>
          </a:fontRef>
        </p:style>
        <p:txBody>
          <a:bodyPr lIns="132923" tIns="0" rIns="99692" bIns="66462" rtlCol="0" anchor="ctr"/>
          <a:lstStyle/>
          <a:p>
            <a:r>
              <a:rPr lang="nl-NL" sz="1292" dirty="0">
                <a:solidFill>
                  <a:schemeClr val="bg1"/>
                </a:solidFill>
                <a:latin typeface="Arial" panose="020B0604020202020204" pitchFamily="34" charset="0"/>
                <a:cs typeface="Arial" panose="020B0604020202020204" pitchFamily="34" charset="0"/>
              </a:rPr>
              <a:t>Peak reduction in the delivery process to enable </a:t>
            </a:r>
            <a:r>
              <a:rPr lang="nl-NL" sz="1292" b="1" dirty="0">
                <a:solidFill>
                  <a:schemeClr val="bg1"/>
                </a:solidFill>
                <a:latin typeface="Arial" panose="020B0604020202020204" pitchFamily="34" charset="0"/>
                <a:cs typeface="Arial" panose="020B0604020202020204" pitchFamily="34" charset="0"/>
              </a:rPr>
              <a:t>flight optimization </a:t>
            </a:r>
            <a:r>
              <a:rPr lang="nl-NL" sz="1292" dirty="0">
                <a:solidFill>
                  <a:schemeClr val="bg1"/>
                </a:solidFill>
                <a:latin typeface="Arial" panose="020B0604020202020204" pitchFamily="34" charset="0"/>
                <a:cs typeface="Arial" panose="020B0604020202020204" pitchFamily="34" charset="0"/>
              </a:rPr>
              <a:t>rather than truck optimization</a:t>
            </a:r>
          </a:p>
        </p:txBody>
      </p:sp>
      <p:sp>
        <p:nvSpPr>
          <p:cNvPr id="14" name="Snip Single Corner Rectangle 5"/>
          <p:cNvSpPr/>
          <p:nvPr/>
        </p:nvSpPr>
        <p:spPr>
          <a:xfrm>
            <a:off x="4638469" y="2503775"/>
            <a:ext cx="4121073" cy="498462"/>
          </a:xfrm>
          <a:prstGeom prst="snip1Rect">
            <a:avLst/>
          </a:prstGeom>
          <a:solidFill>
            <a:srgbClr val="0094D8"/>
          </a:solidFill>
          <a:ln>
            <a:noFill/>
          </a:ln>
          <a:effectLst/>
        </p:spPr>
        <p:style>
          <a:lnRef idx="1">
            <a:schemeClr val="accent1"/>
          </a:lnRef>
          <a:fillRef idx="3">
            <a:schemeClr val="accent1"/>
          </a:fillRef>
          <a:effectRef idx="2">
            <a:schemeClr val="accent1"/>
          </a:effectRef>
          <a:fontRef idx="minor">
            <a:schemeClr val="lt1"/>
          </a:fontRef>
        </p:style>
        <p:txBody>
          <a:bodyPr lIns="132923" tIns="0" rIns="99692" bIns="66462" rtlCol="0" anchor="ctr"/>
          <a:lstStyle/>
          <a:p>
            <a:r>
              <a:rPr lang="nl-NL" sz="1292" dirty="0">
                <a:solidFill>
                  <a:schemeClr val="bg1"/>
                </a:solidFill>
                <a:latin typeface="Arial" panose="020B0604020202020204" pitchFamily="34" charset="0"/>
                <a:cs typeface="Arial" panose="020B0604020202020204" pitchFamily="34" charset="0"/>
              </a:rPr>
              <a:t>After RCS is given, AF/KL will commit to </a:t>
            </a:r>
            <a:r>
              <a:rPr lang="nl-NL" sz="1292" b="1" dirty="0">
                <a:solidFill>
                  <a:schemeClr val="bg1"/>
                </a:solidFill>
                <a:latin typeface="Arial" panose="020B0604020202020204" pitchFamily="34" charset="0"/>
                <a:cs typeface="Arial" panose="020B0604020202020204" pitchFamily="34" charset="0"/>
              </a:rPr>
              <a:t>a promise that it can keep</a:t>
            </a:r>
          </a:p>
        </p:txBody>
      </p:sp>
      <p:sp>
        <p:nvSpPr>
          <p:cNvPr id="15" name="Snip Single Corner Rectangle 5"/>
          <p:cNvSpPr/>
          <p:nvPr/>
        </p:nvSpPr>
        <p:spPr>
          <a:xfrm>
            <a:off x="4087037" y="4512079"/>
            <a:ext cx="4121073" cy="498462"/>
          </a:xfrm>
          <a:prstGeom prst="snip1Rect">
            <a:avLst/>
          </a:prstGeom>
          <a:solidFill>
            <a:srgbClr val="10315F"/>
          </a:solidFill>
          <a:ln>
            <a:noFill/>
          </a:ln>
          <a:effectLst/>
        </p:spPr>
        <p:style>
          <a:lnRef idx="1">
            <a:schemeClr val="accent1"/>
          </a:lnRef>
          <a:fillRef idx="3">
            <a:schemeClr val="accent1"/>
          </a:fillRef>
          <a:effectRef idx="2">
            <a:schemeClr val="accent1"/>
          </a:effectRef>
          <a:fontRef idx="minor">
            <a:schemeClr val="lt1"/>
          </a:fontRef>
        </p:style>
        <p:txBody>
          <a:bodyPr lIns="132923" tIns="0" rIns="99692" bIns="66462" rtlCol="0" anchor="ctr"/>
          <a:lstStyle/>
          <a:p>
            <a:r>
              <a:rPr lang="nl-NL" sz="1292" dirty="0">
                <a:solidFill>
                  <a:schemeClr val="bg1"/>
                </a:solidFill>
                <a:latin typeface="Arial" panose="020B0604020202020204" pitchFamily="34" charset="0"/>
                <a:cs typeface="Arial" panose="020B0604020202020204" pitchFamily="34" charset="0"/>
              </a:rPr>
              <a:t>High-Show will </a:t>
            </a:r>
            <a:r>
              <a:rPr lang="nl-NL" sz="1292" b="1" dirty="0">
                <a:solidFill>
                  <a:schemeClr val="bg1"/>
                </a:solidFill>
                <a:latin typeface="Arial" panose="020B0604020202020204" pitchFamily="34" charset="0"/>
                <a:cs typeface="Arial" panose="020B0604020202020204" pitchFamily="34" charset="0"/>
              </a:rPr>
              <a:t>keep priority </a:t>
            </a:r>
            <a:r>
              <a:rPr lang="nl-NL" sz="1292" dirty="0">
                <a:solidFill>
                  <a:schemeClr val="bg1"/>
                </a:solidFill>
                <a:latin typeface="Arial" panose="020B0604020202020204" pitchFamily="34" charset="0"/>
                <a:cs typeface="Arial" panose="020B0604020202020204" pitchFamily="34" charset="0"/>
              </a:rPr>
              <a:t>within tolerance levels; otherwise, priority will be lowered</a:t>
            </a:r>
          </a:p>
        </p:txBody>
      </p:sp>
      <p:sp>
        <p:nvSpPr>
          <p:cNvPr id="16" name="Snip Single Corner Rectangle 5"/>
          <p:cNvSpPr/>
          <p:nvPr/>
        </p:nvSpPr>
        <p:spPr>
          <a:xfrm>
            <a:off x="1780305" y="5181514"/>
            <a:ext cx="4121073" cy="498462"/>
          </a:xfrm>
          <a:prstGeom prst="snip1Rect">
            <a:avLst/>
          </a:prstGeom>
          <a:solidFill>
            <a:srgbClr val="0094D8"/>
          </a:solidFill>
          <a:ln>
            <a:noFill/>
          </a:ln>
          <a:effectLst/>
        </p:spPr>
        <p:style>
          <a:lnRef idx="1">
            <a:schemeClr val="accent1"/>
          </a:lnRef>
          <a:fillRef idx="3">
            <a:schemeClr val="accent1"/>
          </a:fillRef>
          <a:effectRef idx="2">
            <a:schemeClr val="accent1"/>
          </a:effectRef>
          <a:fontRef idx="minor">
            <a:schemeClr val="lt1"/>
          </a:fontRef>
        </p:style>
        <p:txBody>
          <a:bodyPr lIns="132923" tIns="0" rIns="99692" bIns="66462" rtlCol="0" anchor="ctr"/>
          <a:lstStyle/>
          <a:p>
            <a:r>
              <a:rPr lang="nl-NL" sz="1292" b="1" dirty="0">
                <a:solidFill>
                  <a:schemeClr val="bg1"/>
                </a:solidFill>
                <a:latin typeface="Arial" panose="020B0604020202020204" pitchFamily="34" charset="0"/>
                <a:cs typeface="Arial" panose="020B0604020202020204" pitchFamily="34" charset="0"/>
              </a:rPr>
              <a:t>Targeted feedback </a:t>
            </a:r>
            <a:r>
              <a:rPr lang="nl-NL" sz="1292" dirty="0">
                <a:solidFill>
                  <a:schemeClr val="bg1"/>
                </a:solidFill>
                <a:latin typeface="Arial" panose="020B0604020202020204" pitchFamily="34" charset="0"/>
                <a:cs typeface="Arial" panose="020B0604020202020204" pitchFamily="34" charset="0"/>
              </a:rPr>
              <a:t>on LAT (No-show / Late-show) and FWB/FHL compliance errors</a:t>
            </a:r>
          </a:p>
        </p:txBody>
      </p:sp>
      <p:sp>
        <p:nvSpPr>
          <p:cNvPr id="17" name="Snip Single Corner Rectangle 5"/>
          <p:cNvSpPr/>
          <p:nvPr/>
        </p:nvSpPr>
        <p:spPr>
          <a:xfrm>
            <a:off x="4837180" y="3173210"/>
            <a:ext cx="4121073" cy="498462"/>
          </a:xfrm>
          <a:prstGeom prst="snip1Rect">
            <a:avLst/>
          </a:prstGeom>
          <a:solidFill>
            <a:srgbClr val="10315F"/>
          </a:solidFill>
          <a:ln>
            <a:noFill/>
          </a:ln>
          <a:effectLst/>
        </p:spPr>
        <p:style>
          <a:lnRef idx="1">
            <a:schemeClr val="accent1"/>
          </a:lnRef>
          <a:fillRef idx="3">
            <a:schemeClr val="accent1"/>
          </a:fillRef>
          <a:effectRef idx="2">
            <a:schemeClr val="accent1"/>
          </a:effectRef>
          <a:fontRef idx="minor">
            <a:schemeClr val="lt1"/>
          </a:fontRef>
        </p:style>
        <p:txBody>
          <a:bodyPr lIns="132923" tIns="0" rIns="99692" bIns="66462" rtlCol="0" anchor="ctr"/>
          <a:lstStyle/>
          <a:p>
            <a:r>
              <a:rPr lang="nl-NL" sz="1292" dirty="0">
                <a:solidFill>
                  <a:schemeClr val="bg1"/>
                </a:solidFill>
                <a:latin typeface="Arial" panose="020B0604020202020204" pitchFamily="34" charset="0"/>
                <a:cs typeface="Arial" panose="020B0604020202020204" pitchFamily="34" charset="0"/>
              </a:rPr>
              <a:t>Late-show shipments are </a:t>
            </a:r>
            <a:r>
              <a:rPr lang="nl-NL" sz="1292" b="1" dirty="0">
                <a:solidFill>
                  <a:schemeClr val="bg1"/>
                </a:solidFill>
                <a:latin typeface="Arial" panose="020B0604020202020204" pitchFamily="34" charset="0"/>
                <a:cs typeface="Arial" panose="020B0604020202020204" pitchFamily="34" charset="0"/>
              </a:rPr>
              <a:t>rebooked </a:t>
            </a:r>
            <a:r>
              <a:rPr lang="nl-NL" sz="1292" dirty="0">
                <a:solidFill>
                  <a:schemeClr val="bg1"/>
                </a:solidFill>
                <a:latin typeface="Arial" panose="020B0604020202020204" pitchFamily="34" charset="0"/>
                <a:cs typeface="Arial" panose="020B0604020202020204" pitchFamily="34" charset="0"/>
              </a:rPr>
              <a:t>at first available capacity before cargo is further transported</a:t>
            </a:r>
          </a:p>
        </p:txBody>
      </p:sp>
      <p:sp>
        <p:nvSpPr>
          <p:cNvPr id="18" name="Snip Single Corner Rectangle 5"/>
          <p:cNvSpPr/>
          <p:nvPr/>
        </p:nvSpPr>
        <p:spPr>
          <a:xfrm>
            <a:off x="4591680" y="3842644"/>
            <a:ext cx="4121073" cy="498462"/>
          </a:xfrm>
          <a:prstGeom prst="snip1Rect">
            <a:avLst/>
          </a:prstGeom>
          <a:solidFill>
            <a:srgbClr val="0094D8"/>
          </a:solidFill>
          <a:ln>
            <a:noFill/>
          </a:ln>
          <a:effectLst/>
        </p:spPr>
        <p:style>
          <a:lnRef idx="1">
            <a:schemeClr val="accent1"/>
          </a:lnRef>
          <a:fillRef idx="3">
            <a:schemeClr val="accent1"/>
          </a:fillRef>
          <a:effectRef idx="2">
            <a:schemeClr val="accent1"/>
          </a:effectRef>
          <a:fontRef idx="minor">
            <a:schemeClr val="lt1"/>
          </a:fontRef>
        </p:style>
        <p:txBody>
          <a:bodyPr lIns="132923" tIns="0" rIns="99692" bIns="66462" rtlCol="0" anchor="ctr"/>
          <a:lstStyle/>
          <a:p>
            <a:r>
              <a:rPr lang="nl-NL" sz="1292" dirty="0">
                <a:solidFill>
                  <a:schemeClr val="bg1"/>
                </a:solidFill>
                <a:latin typeface="Arial" panose="020B0604020202020204" pitchFamily="34" charset="0"/>
                <a:cs typeface="Arial" panose="020B0604020202020204" pitchFamily="34" charset="0"/>
              </a:rPr>
              <a:t>High-show is accepted, but </a:t>
            </a:r>
            <a:r>
              <a:rPr lang="nl-NL" sz="1292" b="1" dirty="0">
                <a:solidFill>
                  <a:schemeClr val="bg1"/>
                </a:solidFill>
                <a:latin typeface="Arial" panose="020B0604020202020204" pitchFamily="34" charset="0"/>
                <a:cs typeface="Arial" panose="020B0604020202020204" pitchFamily="34" charset="0"/>
              </a:rPr>
              <a:t>FWB is adjusted</a:t>
            </a:r>
            <a:r>
              <a:rPr lang="nl-NL" sz="1292" dirty="0">
                <a:solidFill>
                  <a:schemeClr val="bg1"/>
                </a:solidFill>
                <a:latin typeface="Arial" panose="020B0604020202020204" pitchFamily="34" charset="0"/>
                <a:cs typeface="Arial" panose="020B0604020202020204" pitchFamily="34" charset="0"/>
              </a:rPr>
              <a:t> and the invoice will be based on </a:t>
            </a:r>
            <a:r>
              <a:rPr lang="nl-NL" sz="1292" b="1" dirty="0">
                <a:solidFill>
                  <a:schemeClr val="bg1"/>
                </a:solidFill>
                <a:latin typeface="Arial" panose="020B0604020202020204" pitchFamily="34" charset="0"/>
                <a:cs typeface="Arial" panose="020B0604020202020204" pitchFamily="34" charset="0"/>
              </a:rPr>
              <a:t>actual weight</a:t>
            </a:r>
          </a:p>
        </p:txBody>
      </p:sp>
    </p:spTree>
    <p:extLst>
      <p:ext uri="{BB962C8B-B14F-4D97-AF65-F5344CB8AC3E}">
        <p14:creationId xmlns:p14="http://schemas.microsoft.com/office/powerpoint/2010/main" val="42572031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needs to be in place?</a:t>
            </a:r>
            <a:endParaRPr lang="en-GB" dirty="0"/>
          </a:p>
        </p:txBody>
      </p:sp>
      <p:sp>
        <p:nvSpPr>
          <p:cNvPr id="6" name="Rectangle 5"/>
          <p:cNvSpPr/>
          <p:nvPr/>
        </p:nvSpPr>
        <p:spPr>
          <a:xfrm>
            <a:off x="716802" y="1925140"/>
            <a:ext cx="265876" cy="265876"/>
          </a:xfrm>
          <a:prstGeom prst="rect">
            <a:avLst/>
          </a:prstGeom>
          <a:noFill/>
          <a:ln w="57150">
            <a:solidFill>
              <a:srgbClr val="1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7" name="Rectangle 6"/>
          <p:cNvSpPr/>
          <p:nvPr/>
        </p:nvSpPr>
        <p:spPr>
          <a:xfrm>
            <a:off x="716802" y="2415349"/>
            <a:ext cx="265876" cy="265876"/>
          </a:xfrm>
          <a:prstGeom prst="rect">
            <a:avLst/>
          </a:prstGeom>
          <a:noFill/>
          <a:ln w="57150">
            <a:solidFill>
              <a:srgbClr val="1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8" name="Rectangle 7"/>
          <p:cNvSpPr/>
          <p:nvPr/>
        </p:nvSpPr>
        <p:spPr>
          <a:xfrm>
            <a:off x="716802" y="2905557"/>
            <a:ext cx="265876" cy="265876"/>
          </a:xfrm>
          <a:prstGeom prst="rect">
            <a:avLst/>
          </a:prstGeom>
          <a:noFill/>
          <a:ln w="57150">
            <a:solidFill>
              <a:srgbClr val="1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9" name="Rectangle 8"/>
          <p:cNvSpPr/>
          <p:nvPr/>
        </p:nvSpPr>
        <p:spPr>
          <a:xfrm>
            <a:off x="716802" y="3395765"/>
            <a:ext cx="265876" cy="265876"/>
          </a:xfrm>
          <a:prstGeom prst="rect">
            <a:avLst/>
          </a:prstGeom>
          <a:noFill/>
          <a:ln w="57150">
            <a:solidFill>
              <a:srgbClr val="1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10" name="Rectangle 9"/>
          <p:cNvSpPr/>
          <p:nvPr/>
        </p:nvSpPr>
        <p:spPr>
          <a:xfrm>
            <a:off x="716802" y="3885974"/>
            <a:ext cx="265876" cy="265876"/>
          </a:xfrm>
          <a:prstGeom prst="rect">
            <a:avLst/>
          </a:prstGeom>
          <a:noFill/>
          <a:ln w="57150">
            <a:solidFill>
              <a:srgbClr val="1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11" name="Rectangle 10"/>
          <p:cNvSpPr/>
          <p:nvPr/>
        </p:nvSpPr>
        <p:spPr>
          <a:xfrm>
            <a:off x="716802" y="4376182"/>
            <a:ext cx="265876" cy="265876"/>
          </a:xfrm>
          <a:prstGeom prst="rect">
            <a:avLst/>
          </a:prstGeom>
          <a:noFill/>
          <a:ln w="57150">
            <a:solidFill>
              <a:srgbClr val="1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13" name="Rectangle 12"/>
          <p:cNvSpPr/>
          <p:nvPr/>
        </p:nvSpPr>
        <p:spPr>
          <a:xfrm>
            <a:off x="1182085" y="1925140"/>
            <a:ext cx="7245113" cy="2658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Ability to send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FOH and RCS status messages</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 to Cargoal when cargo is received and accepted, respectively</a:t>
            </a:r>
          </a:p>
        </p:txBody>
      </p:sp>
      <p:sp>
        <p:nvSpPr>
          <p:cNvPr id="14" name="Rectangle 13"/>
          <p:cNvSpPr/>
          <p:nvPr/>
        </p:nvSpPr>
        <p:spPr>
          <a:xfrm>
            <a:off x="1182085" y="2415349"/>
            <a:ext cx="7245113" cy="2658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Ability to create and send an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adjusted air waybill (FWB’) </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when adjustments need to be made after weighing</a:t>
            </a:r>
          </a:p>
        </p:txBody>
      </p:sp>
      <p:sp>
        <p:nvSpPr>
          <p:cNvPr id="15" name="Rectangle 14"/>
          <p:cNvSpPr/>
          <p:nvPr/>
        </p:nvSpPr>
        <p:spPr>
          <a:xfrm>
            <a:off x="1182085" y="2905557"/>
            <a:ext cx="7710395" cy="2658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Enforce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new acceptance process</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 including strict adherence to LAT and following the ‘silver rule’. See the new process </a:t>
            </a:r>
          </a:p>
        </p:txBody>
      </p:sp>
      <p:sp>
        <p:nvSpPr>
          <p:cNvPr id="16" name="Rectangle 15"/>
          <p:cNvSpPr/>
          <p:nvPr/>
        </p:nvSpPr>
        <p:spPr>
          <a:xfrm>
            <a:off x="1182085" y="3395765"/>
            <a:ext cx="7245113" cy="2658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Adhere to the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cargo plannings </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(selective loading rules)</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sent by AFKL Cargo Network Planning</a:t>
            </a:r>
          </a:p>
        </p:txBody>
      </p:sp>
      <p:sp>
        <p:nvSpPr>
          <p:cNvPr id="17" name="Rectangle 16"/>
          <p:cNvSpPr/>
          <p:nvPr/>
        </p:nvSpPr>
        <p:spPr>
          <a:xfrm>
            <a:off x="1182085" y="3885974"/>
            <a:ext cx="7245113" cy="2658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Send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deviation reports </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for each truck to AFKL Cargo Network Planning after truck departure. Use the template.</a:t>
            </a:r>
          </a:p>
        </p:txBody>
      </p:sp>
      <p:sp>
        <p:nvSpPr>
          <p:cNvPr id="18" name="Rectangle 17"/>
          <p:cNvSpPr/>
          <p:nvPr/>
        </p:nvSpPr>
        <p:spPr>
          <a:xfrm>
            <a:off x="1182085" y="4376182"/>
            <a:ext cx="7510988" cy="2658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Send daily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FAP reports </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to AFKL Cargo that specify No-Show, Go-Show, High-Show shipments. Use the template.</a:t>
            </a:r>
          </a:p>
        </p:txBody>
      </p:sp>
      <p:sp>
        <p:nvSpPr>
          <p:cNvPr id="19" name="Rectangle 18"/>
          <p:cNvSpPr/>
          <p:nvPr/>
        </p:nvSpPr>
        <p:spPr>
          <a:xfrm>
            <a:off x="716802" y="1434932"/>
            <a:ext cx="265876" cy="265876"/>
          </a:xfrm>
          <a:prstGeom prst="rect">
            <a:avLst/>
          </a:prstGeom>
          <a:noFill/>
          <a:ln w="57150">
            <a:solidFill>
              <a:srgbClr val="1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20" name="Rectangle 19"/>
          <p:cNvSpPr/>
          <p:nvPr/>
        </p:nvSpPr>
        <p:spPr>
          <a:xfrm>
            <a:off x="1182085" y="1434932"/>
            <a:ext cx="7245113" cy="2658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Approve the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new trucking schedule</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 and create awareness of the changed truck schedule</a:t>
            </a:r>
          </a:p>
        </p:txBody>
      </p:sp>
      <p:sp>
        <p:nvSpPr>
          <p:cNvPr id="21" name="Rectangle 20"/>
          <p:cNvSpPr/>
          <p:nvPr/>
        </p:nvSpPr>
        <p:spPr>
          <a:xfrm>
            <a:off x="716802" y="4866390"/>
            <a:ext cx="265876" cy="265876"/>
          </a:xfrm>
          <a:prstGeom prst="rect">
            <a:avLst/>
          </a:prstGeom>
          <a:noFill/>
          <a:ln w="57150">
            <a:solidFill>
              <a:srgbClr val="1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22" name="Rectangle 21"/>
          <p:cNvSpPr/>
          <p:nvPr/>
        </p:nvSpPr>
        <p:spPr>
          <a:xfrm>
            <a:off x="1182085" y="4866390"/>
            <a:ext cx="7245113" cy="2658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Ensure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100% weighing </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of cargo and ensure that the weighing receipts are kept</a:t>
            </a:r>
          </a:p>
        </p:txBody>
      </p:sp>
      <p:sp>
        <p:nvSpPr>
          <p:cNvPr id="23" name="Rectangle 22"/>
          <p:cNvSpPr/>
          <p:nvPr/>
        </p:nvSpPr>
        <p:spPr>
          <a:xfrm>
            <a:off x="716802" y="5356599"/>
            <a:ext cx="265876" cy="265876"/>
          </a:xfrm>
          <a:prstGeom prst="rect">
            <a:avLst/>
          </a:prstGeom>
          <a:noFill/>
          <a:ln w="57150">
            <a:solidFill>
              <a:srgbClr val="1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24" name="Rectangle 23"/>
          <p:cNvSpPr/>
          <p:nvPr/>
        </p:nvSpPr>
        <p:spPr>
          <a:xfrm>
            <a:off x="1182085" y="5356599"/>
            <a:ext cx="7245113" cy="2658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Have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door management </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and forwarder </a:t>
            </a:r>
            <a:r>
              <a:rPr lang="nl-NL" sz="1108" b="1" dirty="0">
                <a:solidFill>
                  <a:srgbClr val="1F497D"/>
                </a:solidFill>
                <a:latin typeface="Arial" panose="020B0604020202020204" pitchFamily="34" charset="0"/>
                <a:ea typeface="Calibri" panose="020F0502020204030204" pitchFamily="34" charset="0"/>
                <a:cs typeface="Arial" panose="020B0604020202020204" pitchFamily="34" charset="0"/>
              </a:rPr>
              <a:t>arrival + departure time registration and reporting </a:t>
            </a:r>
            <a:r>
              <a:rPr lang="nl-NL" sz="1108" dirty="0">
                <a:solidFill>
                  <a:srgbClr val="1F497D"/>
                </a:solidFill>
                <a:latin typeface="Arial" panose="020B0604020202020204" pitchFamily="34" charset="0"/>
                <a:ea typeface="Calibri" panose="020F0502020204030204" pitchFamily="34" charset="0"/>
                <a:cs typeface="Arial" panose="020B0604020202020204" pitchFamily="34" charset="0"/>
              </a:rPr>
              <a:t>in place</a:t>
            </a:r>
          </a:p>
        </p:txBody>
      </p:sp>
    </p:spTree>
    <p:extLst>
      <p:ext uri="{BB962C8B-B14F-4D97-AF65-F5344CB8AC3E}">
        <p14:creationId xmlns:p14="http://schemas.microsoft.com/office/powerpoint/2010/main" val="28535534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862478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27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24" r="24962"/>
          <a:stretch/>
        </p:blipFill>
        <p:spPr bwMode="auto">
          <a:xfrm>
            <a:off x="-3024000" y="1"/>
            <a:ext cx="12168000" cy="68656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42974" y="1377156"/>
            <a:ext cx="7248525" cy="4109244"/>
          </a:xfrm>
          <a:prstGeom prst="rect">
            <a:avLst/>
          </a:prstGeom>
          <a:solidFill>
            <a:srgbClr val="FFFFFF">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350" dirty="0">
              <a:solidFill>
                <a:prstClr val="white"/>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8675" y="3032956"/>
            <a:ext cx="6477122" cy="863616"/>
          </a:xfrm>
          <a:prstGeom prst="rect">
            <a:avLst/>
          </a:prstGeom>
        </p:spPr>
      </p:pic>
    </p:spTree>
    <p:extLst>
      <p:ext uri="{BB962C8B-B14F-4D97-AF65-F5344CB8AC3E}">
        <p14:creationId xmlns:p14="http://schemas.microsoft.com/office/powerpoint/2010/main" val="2281647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16799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265236"/>
                        <a:ext cx="1465" cy="1465"/>
                      </a:xfrm>
                      <a:prstGeom prst="rect">
                        <a:avLst/>
                      </a:prstGeom>
                    </p:spPr>
                  </p:pic>
                </p:oleObj>
              </mc:Fallback>
            </mc:AlternateContent>
          </a:graphicData>
        </a:graphic>
      </p:graphicFrame>
      <p:sp>
        <p:nvSpPr>
          <p:cNvPr id="9" name="Rectangle 8"/>
          <p:cNvSpPr/>
          <p:nvPr/>
        </p:nvSpPr>
        <p:spPr>
          <a:xfrm>
            <a:off x="628650" y="2460066"/>
            <a:ext cx="4475101" cy="320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6" name="Title 5"/>
          <p:cNvSpPr>
            <a:spLocks noGrp="1"/>
          </p:cNvSpPr>
          <p:nvPr>
            <p:ph type="title"/>
          </p:nvPr>
        </p:nvSpPr>
        <p:spPr/>
        <p:txBody>
          <a:bodyPr/>
          <a:lstStyle/>
          <a:p>
            <a:r>
              <a:rPr lang="en-GB" dirty="0" smtClean="0"/>
              <a:t>Contents</a:t>
            </a:r>
            <a:endParaRPr lang="en-GB" dirty="0"/>
          </a:p>
        </p:txBody>
      </p:sp>
      <p:sp>
        <p:nvSpPr>
          <p:cNvPr id="11" name="Content Placeholder 6"/>
          <p:cNvSpPr>
            <a:spLocks noGrp="1"/>
          </p:cNvSpPr>
          <p:nvPr>
            <p:ph idx="1"/>
          </p:nvPr>
        </p:nvSpPr>
        <p:spPr>
          <a:xfrm>
            <a:off x="628650" y="1314289"/>
            <a:ext cx="7886700" cy="4650844"/>
          </a:xfrm>
        </p:spPr>
        <p:txBody>
          <a:bodyPr>
            <a:normAutofit/>
          </a:bodyPr>
          <a:lstStyle/>
          <a:p>
            <a:pPr marL="342900" lvl="0" indent="-342900" defTabSz="685800">
              <a:spcBef>
                <a:spcPts val="750"/>
              </a:spcBef>
              <a:buFont typeface="Wingdings" pitchFamily="2" charset="2"/>
              <a:buAutoNum type="arabicPeriod"/>
            </a:pPr>
            <a:r>
              <a:rPr lang="en-GB" sz="1800" dirty="0" smtClean="0"/>
              <a:t>The EGFL </a:t>
            </a:r>
            <a:r>
              <a:rPr lang="en-GB" sz="1800" dirty="0"/>
              <a:t>programme</a:t>
            </a:r>
          </a:p>
          <a:p>
            <a:pPr marL="514350" lvl="1" indent="-171450" defTabSz="685800">
              <a:spcBef>
                <a:spcPts val="375"/>
              </a:spcBef>
            </a:pPr>
            <a:r>
              <a:rPr lang="en-GB" sz="1600" dirty="0" smtClean="0"/>
              <a:t>Introduction</a:t>
            </a:r>
            <a:endParaRPr lang="en-GB" sz="1600" dirty="0"/>
          </a:p>
          <a:p>
            <a:pPr marL="514350" lvl="1" indent="-171450" defTabSz="685800">
              <a:spcBef>
                <a:spcPts val="375"/>
              </a:spcBef>
            </a:pPr>
            <a:r>
              <a:rPr lang="en-GB" sz="1600" dirty="0" smtClean="0"/>
              <a:t>Scope</a:t>
            </a:r>
          </a:p>
          <a:p>
            <a:pPr marL="514350" lvl="1" indent="-171450" defTabSz="685800">
              <a:spcBef>
                <a:spcPts val="375"/>
              </a:spcBef>
            </a:pPr>
            <a:r>
              <a:rPr lang="en-GB" sz="1600" dirty="0" smtClean="0"/>
              <a:t>Objectives</a:t>
            </a:r>
            <a:endParaRPr lang="en-GB" sz="1600" dirty="0"/>
          </a:p>
          <a:p>
            <a:pPr marL="342900" lvl="0" indent="-342900" defTabSz="685800">
              <a:spcBef>
                <a:spcPts val="750"/>
              </a:spcBef>
              <a:buFont typeface="+mj-lt"/>
              <a:buAutoNum type="arabicPeriod"/>
            </a:pPr>
            <a:r>
              <a:rPr lang="en-GB" sz="1800" dirty="0" smtClean="0"/>
              <a:t>Roll-out </a:t>
            </a:r>
            <a:r>
              <a:rPr lang="en-GB" sz="1800" dirty="0"/>
              <a:t>plan</a:t>
            </a:r>
          </a:p>
          <a:p>
            <a:pPr marL="514350" lvl="1" indent="-171450" defTabSz="685800">
              <a:spcBef>
                <a:spcPts val="375"/>
              </a:spcBef>
            </a:pPr>
            <a:r>
              <a:rPr lang="en-GB" sz="1600" dirty="0" smtClean="0"/>
              <a:t>High-level </a:t>
            </a:r>
            <a:r>
              <a:rPr lang="en-GB" sz="1600" dirty="0"/>
              <a:t>roll-out plan</a:t>
            </a:r>
          </a:p>
          <a:p>
            <a:pPr marL="514350" lvl="1" indent="-171450" defTabSz="685800">
              <a:spcBef>
                <a:spcPts val="375"/>
              </a:spcBef>
              <a:spcAft>
                <a:spcPts val="600"/>
              </a:spcAft>
            </a:pPr>
            <a:r>
              <a:rPr lang="en-GB" sz="1600" dirty="0"/>
              <a:t>Detailed roll-out </a:t>
            </a:r>
            <a:r>
              <a:rPr lang="en-GB" sz="1600" dirty="0" smtClean="0"/>
              <a:t>plan</a:t>
            </a:r>
          </a:p>
          <a:p>
            <a:pPr marL="830881" lvl="2" indent="-171450" defTabSz="685800">
              <a:spcBef>
                <a:spcPts val="375"/>
              </a:spcBef>
              <a:spcAft>
                <a:spcPts val="600"/>
              </a:spcAft>
            </a:pPr>
            <a:r>
              <a:rPr lang="en-GB" sz="1323" dirty="0" smtClean="0"/>
              <a:t>General</a:t>
            </a:r>
          </a:p>
          <a:p>
            <a:pPr marL="830881" lvl="2" indent="-171450" defTabSz="685800">
              <a:spcBef>
                <a:spcPts val="375"/>
              </a:spcBef>
              <a:spcAft>
                <a:spcPts val="600"/>
              </a:spcAft>
            </a:pPr>
            <a:r>
              <a:rPr lang="en-GB" sz="1323" dirty="0" err="1" smtClean="0"/>
              <a:t>Swissport</a:t>
            </a:r>
            <a:endParaRPr lang="en-GB" sz="1323" dirty="0"/>
          </a:p>
          <a:p>
            <a:pPr marL="0" lvl="0" indent="0" defTabSz="685800">
              <a:spcBef>
                <a:spcPts val="750"/>
              </a:spcBef>
              <a:buNone/>
            </a:pPr>
            <a:r>
              <a:rPr lang="en-GB" sz="1800" dirty="0" smtClean="0"/>
              <a:t>3. Appendix</a:t>
            </a:r>
          </a:p>
          <a:p>
            <a:pPr marL="514350" lvl="1" indent="-171450" defTabSz="685800">
              <a:spcBef>
                <a:spcPts val="375"/>
              </a:spcBef>
            </a:pPr>
            <a:endParaRPr lang="en-GB" sz="1400" dirty="0">
              <a:solidFill>
                <a:srgbClr val="000066"/>
              </a:solidFill>
            </a:endParaRPr>
          </a:p>
          <a:p>
            <a:pPr marL="514350" lvl="1" indent="-171450" defTabSz="685800">
              <a:spcBef>
                <a:spcPts val="375"/>
              </a:spcBef>
            </a:pPr>
            <a:endParaRPr lang="en-GB" sz="1400" dirty="0">
              <a:solidFill>
                <a:srgbClr val="000066"/>
              </a:solidFill>
            </a:endParaRPr>
          </a:p>
          <a:p>
            <a:pPr marL="514350" lvl="1" indent="-171450" defTabSz="685800">
              <a:spcBef>
                <a:spcPts val="375"/>
              </a:spcBef>
            </a:pPr>
            <a:endParaRPr lang="en-GB" sz="1400" dirty="0">
              <a:solidFill>
                <a:prstClr val="black"/>
              </a:solidFill>
            </a:endParaRPr>
          </a:p>
          <a:p>
            <a:endParaRPr lang="en-GB" dirty="0" smtClean="0"/>
          </a:p>
        </p:txBody>
      </p:sp>
    </p:spTree>
    <p:extLst>
      <p:ext uri="{BB962C8B-B14F-4D97-AF65-F5344CB8AC3E}">
        <p14:creationId xmlns:p14="http://schemas.microsoft.com/office/powerpoint/2010/main" val="58243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extLst>
              <p:ext uri="{D42A27DB-BD31-4B8C-83A1-F6EECF244321}">
                <p14:modId xmlns:p14="http://schemas.microsoft.com/office/powerpoint/2010/main" val="3341602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2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6" name="Rectangle 4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nl-NL" sz="800" dirty="0">
              <a:latin typeface="Noa LT Pro" panose="020B0603050000020004"/>
              <a:sym typeface="Noa LT Pro" panose="020B0603050000020004"/>
            </a:endParaRPr>
          </a:p>
        </p:txBody>
      </p:sp>
      <p:sp>
        <p:nvSpPr>
          <p:cNvPr id="2" name="Title 1"/>
          <p:cNvSpPr>
            <a:spLocks noGrp="1"/>
          </p:cNvSpPr>
          <p:nvPr>
            <p:ph type="title"/>
          </p:nvPr>
        </p:nvSpPr>
        <p:spPr/>
        <p:txBody>
          <a:bodyPr>
            <a:normAutofit fontScale="90000"/>
          </a:bodyPr>
          <a:lstStyle/>
          <a:p>
            <a:r>
              <a:rPr lang="en-US" dirty="0"/>
              <a:t>High-level roll-out </a:t>
            </a:r>
            <a:r>
              <a:rPr lang="en-US" dirty="0" smtClean="0"/>
              <a:t>plan</a:t>
            </a:r>
            <a:r>
              <a:rPr lang="en-US" sz="2000" dirty="0"/>
              <a:t/>
            </a:r>
            <a:br>
              <a:rPr lang="en-US" sz="2000" dirty="0"/>
            </a:br>
            <a:r>
              <a:rPr lang="en-US" sz="2000" b="0" dirty="0"/>
              <a:t>The roll-out per station can be divided into an initial onboarding stage, the actual roll-out and an ongoing communications and change </a:t>
            </a:r>
            <a:r>
              <a:rPr lang="en-US" sz="2000" b="0" dirty="0" smtClean="0"/>
              <a:t>stage</a:t>
            </a:r>
            <a:endParaRPr lang="en-GB" dirty="0"/>
          </a:p>
        </p:txBody>
      </p:sp>
      <p:sp>
        <p:nvSpPr>
          <p:cNvPr id="73" name="Rectangle 72"/>
          <p:cNvSpPr/>
          <p:nvPr/>
        </p:nvSpPr>
        <p:spPr bwMode="auto">
          <a:xfrm>
            <a:off x="6696236" y="4028056"/>
            <a:ext cx="1908212" cy="972109"/>
          </a:xfrm>
          <a:prstGeom prst="rect">
            <a:avLst/>
          </a:prstGeom>
          <a:solidFill>
            <a:schemeClr val="accent1">
              <a:lumMod val="20000"/>
              <a:lumOff val="80000"/>
            </a:schemeClr>
          </a:solidFill>
          <a:ln w="9525" cap="flat" cmpd="sng" algn="ctr">
            <a:solidFill>
              <a:srgbClr val="10315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Rectangle 73"/>
          <p:cNvSpPr/>
          <p:nvPr/>
        </p:nvSpPr>
        <p:spPr bwMode="auto">
          <a:xfrm>
            <a:off x="1565667" y="1723800"/>
            <a:ext cx="1332149" cy="2160240"/>
          </a:xfrm>
          <a:prstGeom prst="rect">
            <a:avLst/>
          </a:prstGeom>
          <a:solidFill>
            <a:srgbClr val="10315F"/>
          </a:solidFill>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132923" rIns="132923" rtlCol="0" anchor="ctr"/>
          <a:lstStyle/>
          <a:p>
            <a:pPr algn="ctr"/>
            <a:r>
              <a:rPr lang="nl-NL" sz="1400" b="1" dirty="0">
                <a:solidFill>
                  <a:prstClr val="white"/>
                </a:solidFill>
                <a:latin typeface="Arial" panose="020B0604020202020204" pitchFamily="34" charset="0"/>
                <a:cs typeface="Arial" panose="020B0604020202020204" pitchFamily="34" charset="0"/>
              </a:rPr>
              <a:t>II. </a:t>
            </a:r>
          </a:p>
          <a:p>
            <a:pPr algn="ctr"/>
            <a:r>
              <a:rPr lang="nl-NL" sz="1400" b="1" dirty="0">
                <a:solidFill>
                  <a:prstClr val="white"/>
                </a:solidFill>
                <a:latin typeface="Arial" panose="020B0604020202020204" pitchFamily="34" charset="0"/>
                <a:cs typeface="Arial" panose="020B0604020202020204" pitchFamily="34" charset="0"/>
              </a:rPr>
              <a:t>Onboarding</a:t>
            </a:r>
          </a:p>
        </p:txBody>
      </p:sp>
      <p:sp>
        <p:nvSpPr>
          <p:cNvPr id="75" name="Rectangle 74"/>
          <p:cNvSpPr/>
          <p:nvPr/>
        </p:nvSpPr>
        <p:spPr bwMode="auto">
          <a:xfrm>
            <a:off x="3041831" y="1723800"/>
            <a:ext cx="3690409" cy="2160240"/>
          </a:xfrm>
          <a:prstGeom prst="rect">
            <a:avLst/>
          </a:prstGeom>
          <a:solidFill>
            <a:srgbClr val="10315F"/>
          </a:solidFill>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132923" rIns="132923" rtlCol="0" anchor="ctr"/>
          <a:lstStyle/>
          <a:p>
            <a:pPr algn="ctr"/>
            <a:r>
              <a:rPr lang="nl-NL" sz="1400" b="1" dirty="0">
                <a:solidFill>
                  <a:prstClr val="white"/>
                </a:solidFill>
                <a:latin typeface="Arial" panose="020B0604020202020204" pitchFamily="34" charset="0"/>
                <a:cs typeface="Arial" panose="020B0604020202020204" pitchFamily="34" charset="0"/>
              </a:rPr>
              <a:t>III. </a:t>
            </a:r>
          </a:p>
          <a:p>
            <a:pPr algn="ctr"/>
            <a:r>
              <a:rPr lang="nl-NL" sz="1400" b="1" dirty="0">
                <a:solidFill>
                  <a:prstClr val="white"/>
                </a:solidFill>
                <a:latin typeface="Arial" panose="020B0604020202020204" pitchFamily="34" charset="0"/>
                <a:cs typeface="Arial" panose="020B0604020202020204" pitchFamily="34" charset="0"/>
              </a:rPr>
              <a:t>Roll-out</a:t>
            </a:r>
          </a:p>
        </p:txBody>
      </p:sp>
      <p:sp>
        <p:nvSpPr>
          <p:cNvPr id="76" name="Rectangle 75"/>
          <p:cNvSpPr/>
          <p:nvPr/>
        </p:nvSpPr>
        <p:spPr bwMode="auto">
          <a:xfrm>
            <a:off x="1565667" y="4028056"/>
            <a:ext cx="5162071" cy="972109"/>
          </a:xfrm>
          <a:prstGeom prst="rect">
            <a:avLst/>
          </a:prstGeom>
          <a:solidFill>
            <a:srgbClr val="10315F"/>
          </a:solidFill>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132923" rIns="132923" rtlCol="0" anchor="ctr"/>
          <a:lstStyle/>
          <a:p>
            <a:pPr algn="ctr"/>
            <a:r>
              <a:rPr lang="nl-NL" sz="1400" b="1" dirty="0">
                <a:solidFill>
                  <a:prstClr val="white"/>
                </a:solidFill>
                <a:latin typeface="Arial" panose="020B0604020202020204" pitchFamily="34" charset="0"/>
                <a:cs typeface="Arial" panose="020B0604020202020204" pitchFamily="34" charset="0"/>
              </a:rPr>
              <a:t>I. </a:t>
            </a:r>
          </a:p>
          <a:p>
            <a:pPr algn="ctr"/>
            <a:r>
              <a:rPr lang="nl-NL" sz="1400" b="1" dirty="0">
                <a:solidFill>
                  <a:prstClr val="white"/>
                </a:solidFill>
                <a:latin typeface="Arial" panose="020B0604020202020204" pitchFamily="34" charset="0"/>
                <a:cs typeface="Arial" panose="020B0604020202020204" pitchFamily="34" charset="0"/>
              </a:rPr>
              <a:t>Communications &amp; change</a:t>
            </a:r>
          </a:p>
        </p:txBody>
      </p:sp>
      <p:sp>
        <p:nvSpPr>
          <p:cNvPr id="77" name="Rectangle 76"/>
          <p:cNvSpPr/>
          <p:nvPr/>
        </p:nvSpPr>
        <p:spPr bwMode="auto">
          <a:xfrm>
            <a:off x="539552" y="4028056"/>
            <a:ext cx="1026115" cy="972109"/>
          </a:xfrm>
          <a:prstGeom prst="rect">
            <a:avLst/>
          </a:prstGeom>
          <a:solidFill>
            <a:schemeClr val="accent1">
              <a:lumMod val="20000"/>
              <a:lumOff val="80000"/>
            </a:schemeClr>
          </a:solidFill>
          <a:ln w="9525" cap="flat" cmpd="sng" algn="ctr">
            <a:solidFill>
              <a:srgbClr val="10315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8" name="Rectangle 77"/>
          <p:cNvSpPr/>
          <p:nvPr/>
        </p:nvSpPr>
        <p:spPr bwMode="auto">
          <a:xfrm>
            <a:off x="6741521" y="3722536"/>
            <a:ext cx="1964174" cy="184618"/>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r>
              <a:rPr lang="nl-NL" sz="1600" i="1" dirty="0" smtClean="0">
                <a:latin typeface="Arial" panose="020B0604020202020204" pitchFamily="34" charset="0"/>
                <a:cs typeface="Arial" panose="020B0604020202020204" pitchFamily="34" charset="0"/>
              </a:rPr>
              <a:t>Monitoring points</a:t>
            </a:r>
          </a:p>
        </p:txBody>
      </p:sp>
      <p:sp>
        <p:nvSpPr>
          <p:cNvPr id="79" name="Rectangle 78"/>
          <p:cNvSpPr/>
          <p:nvPr/>
        </p:nvSpPr>
        <p:spPr bwMode="auto">
          <a:xfrm rot="18863360">
            <a:off x="7506336" y="4424109"/>
            <a:ext cx="180000" cy="180000"/>
          </a:xfrm>
          <a:prstGeom prst="rect">
            <a:avLst/>
          </a:prstGeom>
          <a:solidFill>
            <a:srgbClr val="000066"/>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0" name="Rectangle 79"/>
          <p:cNvSpPr/>
          <p:nvPr/>
        </p:nvSpPr>
        <p:spPr bwMode="auto">
          <a:xfrm rot="18863360">
            <a:off x="8281680" y="4424109"/>
            <a:ext cx="180000" cy="180000"/>
          </a:xfrm>
          <a:prstGeom prst="rect">
            <a:avLst/>
          </a:prstGeom>
          <a:solidFill>
            <a:srgbClr val="000066"/>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81" name="Group 80"/>
          <p:cNvGrpSpPr/>
          <p:nvPr/>
        </p:nvGrpSpPr>
        <p:grpSpPr>
          <a:xfrm>
            <a:off x="1565667" y="5144181"/>
            <a:ext cx="1332149" cy="265039"/>
            <a:chOff x="1565667" y="5625245"/>
            <a:chExt cx="5130569" cy="265039"/>
          </a:xfrm>
        </p:grpSpPr>
        <p:sp>
          <p:nvSpPr>
            <p:cNvPr id="82" name="Rectangle 81"/>
            <p:cNvSpPr/>
            <p:nvPr/>
          </p:nvSpPr>
          <p:spPr bwMode="auto">
            <a:xfrm>
              <a:off x="3190135" y="5682433"/>
              <a:ext cx="1881626" cy="207851"/>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6w</a:t>
              </a:r>
            </a:p>
          </p:txBody>
        </p:sp>
        <p:cxnSp>
          <p:nvCxnSpPr>
            <p:cNvPr id="83" name="Straight Connector 82"/>
            <p:cNvCxnSpPr/>
            <p:nvPr/>
          </p:nvCxnSpPr>
          <p:spPr bwMode="auto">
            <a:xfrm>
              <a:off x="1565667" y="5625245"/>
              <a:ext cx="5130569" cy="0"/>
            </a:xfrm>
            <a:prstGeom prst="line">
              <a:avLst/>
            </a:prstGeom>
            <a:solidFill>
              <a:srgbClr val="BEE7F9"/>
            </a:solidFill>
            <a:ln w="19050" cap="flat" cmpd="sng" algn="ctr">
              <a:solidFill>
                <a:srgbClr val="000066"/>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Group 83"/>
          <p:cNvGrpSpPr/>
          <p:nvPr/>
        </p:nvGrpSpPr>
        <p:grpSpPr>
          <a:xfrm>
            <a:off x="3041831" y="5144181"/>
            <a:ext cx="3685907" cy="265039"/>
            <a:chOff x="1565667" y="5625245"/>
            <a:chExt cx="5130569" cy="265039"/>
          </a:xfrm>
        </p:grpSpPr>
        <p:sp>
          <p:nvSpPr>
            <p:cNvPr id="85" name="Rectangle 84"/>
            <p:cNvSpPr/>
            <p:nvPr/>
          </p:nvSpPr>
          <p:spPr bwMode="auto">
            <a:xfrm>
              <a:off x="3190135" y="5682433"/>
              <a:ext cx="1881626" cy="207851"/>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6w</a:t>
              </a:r>
            </a:p>
          </p:txBody>
        </p:sp>
        <p:cxnSp>
          <p:nvCxnSpPr>
            <p:cNvPr id="86" name="Straight Connector 85"/>
            <p:cNvCxnSpPr/>
            <p:nvPr/>
          </p:nvCxnSpPr>
          <p:spPr bwMode="auto">
            <a:xfrm>
              <a:off x="1565667" y="5625245"/>
              <a:ext cx="5130569" cy="0"/>
            </a:xfrm>
            <a:prstGeom prst="line">
              <a:avLst/>
            </a:prstGeom>
            <a:solidFill>
              <a:srgbClr val="BEE7F9"/>
            </a:solidFill>
            <a:ln w="19050" cap="flat" cmpd="sng" algn="ctr">
              <a:solidFill>
                <a:srgbClr val="000066"/>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 name="Group 86"/>
          <p:cNvGrpSpPr/>
          <p:nvPr/>
        </p:nvGrpSpPr>
        <p:grpSpPr>
          <a:xfrm>
            <a:off x="7650342" y="5144181"/>
            <a:ext cx="792088" cy="265039"/>
            <a:chOff x="1565667" y="5625245"/>
            <a:chExt cx="5130569" cy="265039"/>
          </a:xfrm>
        </p:grpSpPr>
        <p:sp>
          <p:nvSpPr>
            <p:cNvPr id="88" name="Rectangle 87"/>
            <p:cNvSpPr/>
            <p:nvPr/>
          </p:nvSpPr>
          <p:spPr bwMode="auto">
            <a:xfrm>
              <a:off x="2303214" y="5682433"/>
              <a:ext cx="3343587" cy="207851"/>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6w</a:t>
              </a:r>
            </a:p>
          </p:txBody>
        </p:sp>
        <p:cxnSp>
          <p:nvCxnSpPr>
            <p:cNvPr id="89" name="Straight Connector 88"/>
            <p:cNvCxnSpPr/>
            <p:nvPr/>
          </p:nvCxnSpPr>
          <p:spPr bwMode="auto">
            <a:xfrm>
              <a:off x="1565667" y="5625245"/>
              <a:ext cx="5130569" cy="0"/>
            </a:xfrm>
            <a:prstGeom prst="line">
              <a:avLst/>
            </a:prstGeom>
            <a:solidFill>
              <a:srgbClr val="BEE7F9"/>
            </a:solidFill>
            <a:ln w="19050" cap="flat" cmpd="sng" algn="ctr">
              <a:solidFill>
                <a:srgbClr val="000066"/>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0" name="Group 89"/>
          <p:cNvGrpSpPr/>
          <p:nvPr/>
        </p:nvGrpSpPr>
        <p:grpSpPr>
          <a:xfrm>
            <a:off x="6768721" y="5144181"/>
            <a:ext cx="792088" cy="265039"/>
            <a:chOff x="1565667" y="5625245"/>
            <a:chExt cx="5130569" cy="265039"/>
          </a:xfrm>
        </p:grpSpPr>
        <p:sp>
          <p:nvSpPr>
            <p:cNvPr id="91" name="Rectangle 90"/>
            <p:cNvSpPr/>
            <p:nvPr/>
          </p:nvSpPr>
          <p:spPr bwMode="auto">
            <a:xfrm>
              <a:off x="2597432" y="5682433"/>
              <a:ext cx="3031700" cy="207851"/>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6w</a:t>
              </a:r>
            </a:p>
          </p:txBody>
        </p:sp>
        <p:cxnSp>
          <p:nvCxnSpPr>
            <p:cNvPr id="92" name="Straight Connector 91"/>
            <p:cNvCxnSpPr/>
            <p:nvPr/>
          </p:nvCxnSpPr>
          <p:spPr bwMode="auto">
            <a:xfrm>
              <a:off x="1565667" y="5625245"/>
              <a:ext cx="5130569" cy="0"/>
            </a:xfrm>
            <a:prstGeom prst="line">
              <a:avLst/>
            </a:prstGeom>
            <a:solidFill>
              <a:srgbClr val="BEE7F9"/>
            </a:solidFill>
            <a:ln w="19050" cap="flat" cmpd="sng" algn="ctr">
              <a:solidFill>
                <a:srgbClr val="000066"/>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oup 92"/>
          <p:cNvGrpSpPr/>
          <p:nvPr/>
        </p:nvGrpSpPr>
        <p:grpSpPr>
          <a:xfrm>
            <a:off x="539552" y="5144181"/>
            <a:ext cx="992471" cy="265039"/>
            <a:chOff x="1565667" y="5625245"/>
            <a:chExt cx="5130569" cy="265039"/>
          </a:xfrm>
        </p:grpSpPr>
        <p:sp>
          <p:nvSpPr>
            <p:cNvPr id="94" name="Rectangle 93"/>
            <p:cNvSpPr/>
            <p:nvPr/>
          </p:nvSpPr>
          <p:spPr bwMode="auto">
            <a:xfrm>
              <a:off x="2868528" y="5682433"/>
              <a:ext cx="2605712" cy="207851"/>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x w</a:t>
              </a:r>
            </a:p>
          </p:txBody>
        </p:sp>
        <p:cxnSp>
          <p:nvCxnSpPr>
            <p:cNvPr id="95" name="Straight Connector 94"/>
            <p:cNvCxnSpPr/>
            <p:nvPr/>
          </p:nvCxnSpPr>
          <p:spPr bwMode="auto">
            <a:xfrm>
              <a:off x="1565667" y="5625245"/>
              <a:ext cx="5130569" cy="0"/>
            </a:xfrm>
            <a:prstGeom prst="line">
              <a:avLst/>
            </a:prstGeom>
            <a:solidFill>
              <a:srgbClr val="BEE7F9"/>
            </a:solidFill>
            <a:ln w="19050" cap="flat" cmpd="sng" algn="ctr">
              <a:solidFill>
                <a:srgbClr val="000066"/>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6" name="Straight Connector 95"/>
          <p:cNvCxnSpPr/>
          <p:nvPr/>
        </p:nvCxnSpPr>
        <p:spPr bwMode="auto">
          <a:xfrm flipH="1">
            <a:off x="3041831" y="1363760"/>
            <a:ext cx="904" cy="2520280"/>
          </a:xfrm>
          <a:prstGeom prst="line">
            <a:avLst/>
          </a:prstGeom>
          <a:solidFill>
            <a:srgbClr val="BEE7F9"/>
          </a:solidFill>
          <a:ln w="31750" cap="rnd" cmpd="sng" algn="ctr">
            <a:solidFill>
              <a:srgbClr val="E2001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Rectangle 96"/>
          <p:cNvSpPr/>
          <p:nvPr/>
        </p:nvSpPr>
        <p:spPr>
          <a:xfrm>
            <a:off x="3004472" y="1404537"/>
            <a:ext cx="721672" cy="276999"/>
          </a:xfrm>
          <a:prstGeom prst="rect">
            <a:avLst/>
          </a:prstGeom>
        </p:spPr>
        <p:txBody>
          <a:bodyPr wrap="none">
            <a:spAutoFit/>
          </a:bodyPr>
          <a:lstStyle/>
          <a:p>
            <a:pPr algn="ctr"/>
            <a:r>
              <a:rPr lang="nl-NL" dirty="0" smtClean="0">
                <a:latin typeface="Arial" panose="020B0604020202020204" pitchFamily="34" charset="0"/>
                <a:cs typeface="Arial" panose="020B0604020202020204" pitchFamily="34" charset="0"/>
              </a:rPr>
              <a:t>Go-Live</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423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251"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6" name="Rectangle 4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nl-NL" sz="800" dirty="0">
              <a:latin typeface="Noa LT Pro" panose="020B0603050000020004"/>
              <a:sym typeface="Noa LT Pro" panose="020B0603050000020004"/>
            </a:endParaRPr>
          </a:p>
        </p:txBody>
      </p:sp>
      <p:sp>
        <p:nvSpPr>
          <p:cNvPr id="2" name="Title 1"/>
          <p:cNvSpPr>
            <a:spLocks noGrp="1"/>
          </p:cNvSpPr>
          <p:nvPr>
            <p:ph type="title"/>
          </p:nvPr>
        </p:nvSpPr>
        <p:spPr/>
        <p:txBody>
          <a:bodyPr>
            <a:normAutofit fontScale="90000"/>
          </a:bodyPr>
          <a:lstStyle/>
          <a:p>
            <a:r>
              <a:rPr lang="en-US" dirty="0"/>
              <a:t>High-level roll-out plan</a:t>
            </a:r>
            <a:r>
              <a:rPr lang="en-US" sz="2000" dirty="0"/>
              <a:t/>
            </a:r>
            <a:br>
              <a:rPr lang="en-US" sz="2000" dirty="0"/>
            </a:br>
            <a:r>
              <a:rPr lang="en-US" sz="2000" b="0" dirty="0"/>
              <a:t>Through the communications and change stream, continuous alignment of all stakeholders is </a:t>
            </a:r>
            <a:r>
              <a:rPr lang="en-US" sz="2000" b="0" dirty="0" smtClean="0"/>
              <a:t>warranted</a:t>
            </a:r>
            <a:endParaRPr lang="en-GB" b="0" dirty="0"/>
          </a:p>
        </p:txBody>
      </p:sp>
      <p:cxnSp>
        <p:nvCxnSpPr>
          <p:cNvPr id="5" name="Straight Connector 4"/>
          <p:cNvCxnSpPr/>
          <p:nvPr/>
        </p:nvCxnSpPr>
        <p:spPr bwMode="auto">
          <a:xfrm>
            <a:off x="1843396" y="1052735"/>
            <a:ext cx="244328" cy="0"/>
          </a:xfrm>
          <a:prstGeom prst="line">
            <a:avLst/>
          </a:prstGeom>
          <a:solidFill>
            <a:schemeClr val="accent2"/>
          </a:solidFill>
          <a:ln w="9525" cap="flat" cmpd="sng" algn="ctr">
            <a:solidFill>
              <a:srgbClr val="10315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1843396" y="2636737"/>
            <a:ext cx="244328" cy="3024511"/>
          </a:xfrm>
          <a:prstGeom prst="line">
            <a:avLst/>
          </a:prstGeom>
          <a:solidFill>
            <a:schemeClr val="accent2"/>
          </a:solidFill>
          <a:ln w="9525" cap="flat" cmpd="sng" algn="ctr">
            <a:solidFill>
              <a:srgbClr val="10315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bwMode="auto">
          <a:xfrm>
            <a:off x="259396" y="1052736"/>
            <a:ext cx="1584000" cy="1584000"/>
          </a:xfrm>
          <a:prstGeom prst="rect">
            <a:avLst/>
          </a:prstGeom>
          <a:solidFill>
            <a:srgbClr val="10315F"/>
          </a:solidFill>
          <a:ln w="9525" cap="flat" cmpd="sng" algn="ctr">
            <a:solidFill>
              <a:srgbClr val="1031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lvl="0" algn="ctr"/>
            <a:r>
              <a:rPr lang="nl-NL" sz="1800" b="1" dirty="0" smtClean="0">
                <a:solidFill>
                  <a:schemeClr val="bg1"/>
                </a:solidFill>
                <a:latin typeface="Arial" panose="020B0604020202020204" pitchFamily="34" charset="0"/>
                <a:cs typeface="Arial" panose="020B0604020202020204" pitchFamily="34" charset="0"/>
              </a:rPr>
              <a:t>I</a:t>
            </a:r>
            <a:r>
              <a:rPr lang="nl-NL" sz="1800" b="1" dirty="0">
                <a:solidFill>
                  <a:schemeClr val="bg1"/>
                </a:solidFill>
                <a:latin typeface="Arial" panose="020B0604020202020204" pitchFamily="34" charset="0"/>
                <a:cs typeface="Arial" panose="020B0604020202020204" pitchFamily="34" charset="0"/>
              </a:rPr>
              <a:t>. </a:t>
            </a:r>
          </a:p>
          <a:p>
            <a:pPr lvl="0" algn="ctr"/>
            <a:r>
              <a:rPr lang="nl-NL" sz="1400" dirty="0">
                <a:solidFill>
                  <a:schemeClr val="bg1"/>
                </a:solidFill>
                <a:latin typeface="Arial" panose="020B0604020202020204" pitchFamily="34" charset="0"/>
                <a:cs typeface="Arial" panose="020B0604020202020204" pitchFamily="34" charset="0"/>
              </a:rPr>
              <a:t>Communications &amp; </a:t>
            </a:r>
            <a:r>
              <a:rPr lang="nl-NL" sz="1400" dirty="0" smtClean="0">
                <a:solidFill>
                  <a:schemeClr val="bg1"/>
                </a:solidFill>
                <a:latin typeface="Arial" panose="020B0604020202020204" pitchFamily="34" charset="0"/>
                <a:cs typeface="Arial" panose="020B0604020202020204" pitchFamily="34" charset="0"/>
              </a:rPr>
              <a:t>change</a:t>
            </a:r>
            <a:endParaRPr lang="nl-NL" sz="14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bwMode="auto">
          <a:xfrm>
            <a:off x="2087724" y="1052735"/>
            <a:ext cx="6696744" cy="4608513"/>
          </a:xfrm>
          <a:prstGeom prst="rect">
            <a:avLst/>
          </a:prstGeom>
          <a:solidFill>
            <a:schemeClr val="bg1"/>
          </a:solidFill>
          <a:ln w="9525" cap="flat" cmpd="sng" algn="ctr">
            <a:solidFill>
              <a:srgbClr val="1031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08000" rIns="180000" bIns="108000" numCol="1" rtlCol="0" anchor="t" anchorCtr="0" compatLnSpc="1">
            <a:prstTxWarp prst="textNoShape">
              <a:avLst/>
            </a:prstTxWarp>
          </a:bodyPr>
          <a:lstStyle/>
          <a:p>
            <a:pPr lvl="0" algn="ctr"/>
            <a:r>
              <a:rPr lang="nl-NL" sz="1800" b="1" dirty="0" smtClean="0">
                <a:solidFill>
                  <a:schemeClr val="tx1"/>
                </a:solidFill>
                <a:latin typeface="Arial" panose="020B0604020202020204" pitchFamily="34" charset="0"/>
                <a:cs typeface="Arial" panose="020B0604020202020204" pitchFamily="34" charset="0"/>
              </a:rPr>
              <a:t>Internal</a:t>
            </a:r>
          </a:p>
          <a:p>
            <a:pPr lvl="0"/>
            <a:r>
              <a:rPr lang="nl-NL" sz="1600" dirty="0" smtClean="0">
                <a:solidFill>
                  <a:schemeClr val="tx1"/>
                </a:solidFill>
                <a:latin typeface="Arial" panose="020B0604020202020204" pitchFamily="34" charset="0"/>
                <a:cs typeface="Arial" panose="020B0604020202020204" pitchFamily="34" charset="0"/>
              </a:rPr>
              <a:t>Create buy-in and alignment with Network Planning, Revenue Management and local AFKL Cargo representatives</a:t>
            </a:r>
          </a:p>
          <a:p>
            <a:pPr marL="285750" lvl="0" indent="-285750">
              <a:buFontTx/>
              <a:buChar char="-"/>
            </a:pPr>
            <a:r>
              <a:rPr lang="nl-NL" sz="1400" dirty="0" smtClean="0">
                <a:solidFill>
                  <a:schemeClr val="tx1"/>
                </a:solidFill>
                <a:latin typeface="Arial" panose="020B0604020202020204" pitchFamily="34" charset="0"/>
                <a:cs typeface="Arial" panose="020B0604020202020204" pitchFamily="34" charset="0"/>
              </a:rPr>
              <a:t>Promote the benefits of the EGFL programme internally</a:t>
            </a:r>
          </a:p>
          <a:p>
            <a:pPr marL="285750" lvl="0" indent="-285750">
              <a:buFontTx/>
              <a:buChar char="-"/>
            </a:pPr>
            <a:r>
              <a:rPr lang="nl-NL" sz="1400" dirty="0" smtClean="0">
                <a:solidFill>
                  <a:schemeClr val="tx1"/>
                </a:solidFill>
                <a:latin typeface="Arial" panose="020B0604020202020204" pitchFamily="34" charset="0"/>
                <a:cs typeface="Arial" panose="020B0604020202020204" pitchFamily="34" charset="0"/>
              </a:rPr>
              <a:t>Validate the new trucking schedule with Network Planning</a:t>
            </a:r>
          </a:p>
          <a:p>
            <a:pPr marL="285750" lvl="0" indent="-285750">
              <a:buFontTx/>
              <a:buChar char="-"/>
            </a:pPr>
            <a:r>
              <a:rPr lang="nl-NL" sz="1400" dirty="0" smtClean="0">
                <a:solidFill>
                  <a:schemeClr val="tx1"/>
                </a:solidFill>
                <a:latin typeface="Arial" panose="020B0604020202020204" pitchFamily="34" charset="0"/>
                <a:cs typeface="Arial" panose="020B0604020202020204" pitchFamily="34" charset="0"/>
              </a:rPr>
              <a:t>Inform internal stakeholders about process changes after implementation of EGFL</a:t>
            </a:r>
          </a:p>
          <a:p>
            <a:pPr marL="285750" lvl="0" indent="-285750">
              <a:buFontTx/>
              <a:buChar char="-"/>
            </a:pPr>
            <a:r>
              <a:rPr lang="nl-NL" sz="1400" dirty="0" smtClean="0">
                <a:solidFill>
                  <a:schemeClr val="tx1"/>
                </a:solidFill>
                <a:latin typeface="Arial" panose="020B0604020202020204" pitchFamily="34" charset="0"/>
                <a:cs typeface="Arial" panose="020B0604020202020204" pitchFamily="34" charset="0"/>
              </a:rPr>
              <a:t>Continuous monitoring after implementation</a:t>
            </a:r>
            <a:endParaRPr lang="nl-NL" sz="1400" dirty="0">
              <a:solidFill>
                <a:schemeClr val="tx1"/>
              </a:solidFill>
              <a:latin typeface="Arial" panose="020B0604020202020204" pitchFamily="34" charset="0"/>
              <a:cs typeface="Arial" panose="020B0604020202020204" pitchFamily="34" charset="0"/>
            </a:endParaRPr>
          </a:p>
          <a:p>
            <a:pPr lvl="0"/>
            <a:endParaRPr lang="nl-NL" sz="300" dirty="0" smtClean="0">
              <a:solidFill>
                <a:schemeClr val="tx1"/>
              </a:solidFill>
              <a:latin typeface="Arial" panose="020B0604020202020204" pitchFamily="34" charset="0"/>
              <a:cs typeface="Arial" panose="020B0604020202020204" pitchFamily="34" charset="0"/>
            </a:endParaRPr>
          </a:p>
          <a:p>
            <a:pPr lvl="0" algn="ctr"/>
            <a:r>
              <a:rPr lang="nl-NL" sz="1800" b="1" dirty="0" smtClean="0">
                <a:solidFill>
                  <a:schemeClr val="tx1"/>
                </a:solidFill>
                <a:latin typeface="Arial" panose="020B0604020202020204" pitchFamily="34" charset="0"/>
                <a:cs typeface="Arial" panose="020B0604020202020204" pitchFamily="34" charset="0"/>
              </a:rPr>
              <a:t>External</a:t>
            </a:r>
          </a:p>
          <a:p>
            <a:pPr lvl="0"/>
            <a:r>
              <a:rPr lang="en-US" sz="1600" dirty="0">
                <a:solidFill>
                  <a:schemeClr val="tx1"/>
                </a:solidFill>
                <a:latin typeface="Arial" panose="020B0604020202020204" pitchFamily="34" charset="0"/>
                <a:cs typeface="Arial" panose="020B0604020202020204" pitchFamily="34" charset="0"/>
              </a:rPr>
              <a:t>Create buy-in and alignment with </a:t>
            </a:r>
            <a:r>
              <a:rPr lang="en-US" sz="1600" dirty="0" smtClean="0">
                <a:solidFill>
                  <a:schemeClr val="tx1"/>
                </a:solidFill>
                <a:latin typeface="Arial" panose="020B0604020202020204" pitchFamily="34" charset="0"/>
                <a:cs typeface="Arial" panose="020B0604020202020204" pitchFamily="34" charset="0"/>
              </a:rPr>
              <a:t>customers, the GHA and truckers </a:t>
            </a:r>
            <a:endParaRPr lang="nl-NL" sz="1600" dirty="0" smtClean="0">
              <a:solidFill>
                <a:schemeClr val="tx1"/>
              </a:solidFill>
              <a:latin typeface="Arial" panose="020B0604020202020204" pitchFamily="34" charset="0"/>
              <a:cs typeface="Arial" panose="020B0604020202020204" pitchFamily="34" charset="0"/>
            </a:endParaRPr>
          </a:p>
          <a:p>
            <a:pPr marL="285750" lvl="0" indent="-285750">
              <a:buFontTx/>
              <a:buChar char="-"/>
            </a:pPr>
            <a:r>
              <a:rPr lang="nl-NL" sz="1400" dirty="0" smtClean="0">
                <a:solidFill>
                  <a:schemeClr val="tx1"/>
                </a:solidFill>
                <a:latin typeface="Arial" panose="020B0604020202020204" pitchFamily="34" charset="0"/>
                <a:cs typeface="Arial" panose="020B0604020202020204" pitchFamily="34" charset="0"/>
              </a:rPr>
              <a:t>Promote the benefits of the EGFL programme externally</a:t>
            </a:r>
          </a:p>
          <a:p>
            <a:pPr marL="285750" lvl="0" indent="-285750">
              <a:buFontTx/>
              <a:buChar char="-"/>
            </a:pPr>
            <a:r>
              <a:rPr lang="en-US" sz="1400" dirty="0">
                <a:solidFill>
                  <a:schemeClr val="tx1"/>
                </a:solidFill>
                <a:latin typeface="Arial" panose="020B0604020202020204" pitchFamily="34" charset="0"/>
                <a:cs typeface="Arial" panose="020B0604020202020204" pitchFamily="34" charset="0"/>
              </a:rPr>
              <a:t>Launch a customer newsletter to inform customers on </a:t>
            </a:r>
            <a:r>
              <a:rPr lang="en-US" sz="1400" dirty="0" smtClean="0">
                <a:solidFill>
                  <a:schemeClr val="tx1"/>
                </a:solidFill>
                <a:latin typeface="Arial" panose="020B0604020202020204" pitchFamily="34" charset="0"/>
                <a:cs typeface="Arial" panose="020B0604020202020204" pitchFamily="34" charset="0"/>
              </a:rPr>
              <a:t>EGFL and related changes</a:t>
            </a:r>
            <a:endParaRPr lang="nl-NL" sz="1400" dirty="0" smtClean="0">
              <a:solidFill>
                <a:schemeClr val="tx1"/>
              </a:solidFill>
              <a:latin typeface="Arial" panose="020B0604020202020204" pitchFamily="34" charset="0"/>
              <a:cs typeface="Arial" panose="020B0604020202020204" pitchFamily="34" charset="0"/>
            </a:endParaRPr>
          </a:p>
          <a:p>
            <a:pPr marL="285750" lvl="0" indent="-285750">
              <a:buFontTx/>
              <a:buChar char="-"/>
            </a:pPr>
            <a:r>
              <a:rPr lang="nl-NL" sz="1400" dirty="0" smtClean="0">
                <a:solidFill>
                  <a:schemeClr val="tx1"/>
                </a:solidFill>
                <a:latin typeface="Arial" panose="020B0604020202020204" pitchFamily="34" charset="0"/>
                <a:cs typeface="Arial" panose="020B0604020202020204" pitchFamily="34" charset="0"/>
              </a:rPr>
              <a:t>Conitnuous monitoring and alignment with the GHA and truckers</a:t>
            </a:r>
          </a:p>
          <a:p>
            <a:pPr marL="285750" lvl="0" indent="-285750">
              <a:buFontTx/>
              <a:buChar char="-"/>
            </a:pPr>
            <a:r>
              <a:rPr lang="nl-NL" sz="1400" dirty="0" smtClean="0">
                <a:solidFill>
                  <a:schemeClr val="tx1"/>
                </a:solidFill>
                <a:latin typeface="Arial" panose="020B0604020202020204" pitchFamily="34" charset="0"/>
                <a:cs typeface="Arial" panose="020B0604020202020204" pitchFamily="34" charset="0"/>
              </a:rPr>
              <a:t>Monitor performance both during and after the 8-week implementation phase</a:t>
            </a:r>
          </a:p>
        </p:txBody>
      </p:sp>
    </p:spTree>
    <p:extLst>
      <p:ext uri="{BB962C8B-B14F-4D97-AF65-F5344CB8AC3E}">
        <p14:creationId xmlns:p14="http://schemas.microsoft.com/office/powerpoint/2010/main" val="893126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0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5. Q.&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4&quot;&gt;&lt;elem m_fUsage=&quot;1.70999999999999996447E+00&quot;&gt;&lt;m_msothmcolidx val=&quot;0&quot;/&gt;&lt;m_rgb r=&quot;D5&quot; g=&quot;EF&quot; b=&quot;FF&quot;/&gt;&lt;m_nBrightness val=&quot;0&quot;/&gt;&lt;/elem&gt;&lt;elem m_fUsage=&quot;1.34482387258803681718E+00&quot;&gt;&lt;m_msothmcolidx val=&quot;0&quot;/&gt;&lt;m_rgb r=&quot;FF&quot; g=&quot;F4&quot; b=&quot;33&quot;/&gt;&lt;m_nBrightness val=&quot;0&quot;/&gt;&lt;/elem&gt;&lt;elem m_fUsage=&quot;1.00000000000000000000E+00&quot;&gt;&lt;m_msothmcolidx val=&quot;0&quot;/&gt;&lt;m_rgb r=&quot;D1&quot; g=&quot;F4&quot; b=&quot;CC&quot;/&gt;&lt;m_nBrightness val=&quot;0&quot;/&gt;&lt;/elem&gt;&lt;elem m_fUsage=&quot;8.17887699000000023553E-01&quot;&gt;&lt;m_msothmcolidx val=&quot;0&quot;/&gt;&lt;m_rgb r=&quot;10&quot; g=&quot;31&quot; b=&quot;5F&quot;/&gt;&lt;m_nBrightness val=&quot;0&quot;/&gt;&lt;/elem&gt;&lt;elem m_fUsage=&quot;7.29000000000000092371E-01&quot;&gt;&lt;m_msothmcolidx val=&quot;0&quot;/&gt;&lt;m_rgb r=&quot;00&quot; g=&quot;9B&quot; b=&quot;E1&quot;/&gt;&lt;m_nBrightness val=&quot;0&quot;/&gt;&lt;/elem&gt;&lt;elem m_fUsage=&quot;6.56100000000000127542E-01&quot;&gt;&lt;m_msothmcolidx val=&quot;0&quot;/&gt;&lt;m_rgb r=&quot;51&quot; g=&quot;B9&quot; b=&quot;ED&quot;/&gt;&lt;m_nBrightness val=&quot;0&quot;/&gt;&lt;/elem&gt;&lt;elem m_fUsage=&quot;5.90490000000000181402E-01&quot;&gt;&lt;m_msothmcolidx val=&quot;0&quot;/&gt;&lt;m_rgb r=&quot;51&quot; g=&quot;B9&quot; b=&quot;E6&quot;/&gt;&lt;m_nBrightness val=&quot;0&quot;/&gt;&lt;/elem&gt;&lt;elem m_fUsage=&quot;5.31441000000000163261E-01&quot;&gt;&lt;m_msothmcolidx val=&quot;0&quot;/&gt;&lt;m_rgb r=&quot;41&quot; g=&quot;B9&quot; b=&quot;49&quot;/&gt;&lt;m_nBrightness val=&quot;0&quot;/&gt;&lt;/elem&gt;&lt;elem m_fUsage=&quot;5.05305267321401463398E-01&quot;&gt;&lt;m_msothmcolidx val=&quot;0&quot;/&gt;&lt;m_rgb r=&quot;CD&quot; g=&quot;9A&quot; b=&quot;F8&quot;/&gt;&lt;m_nBrightness val=&quot;0&quot;/&gt;&lt;/elem&gt;&lt;elem m_fUsage=&quot;4.78296900000000135833E-01&quot;&gt;&lt;m_msothmcolidx val=&quot;0&quot;/&gt;&lt;m_rgb r=&quot;BE&quot; g=&quot;E7&quot; b=&quot;F9&quot;/&gt;&lt;m_nBrightness val=&quot;0&quot;/&gt;&lt;/elem&gt;&lt;elem m_fUsage=&quot;3.13810596090000171188E-01&quot;&gt;&lt;m_msothmcolidx val=&quot;0&quot;/&gt;&lt;m_rgb r=&quot;FF&quot; g=&quot;20&quot; b=&quot;25&quot;/&gt;&lt;m_nBrightness val=&quot;0&quot;/&gt;&lt;/elem&gt;&lt;elem m_fUsage=&quot;2.54437034620233926141E-01&quot;&gt;&lt;m_msothmcolidx val=&quot;0&quot;/&gt;&lt;m_rgb r=&quot;88&quot; g=&quot;FF&quot; b=&quot;9D&quot;/&gt;&lt;m_nBrightness val=&quot;0&quot;/&gt;&lt;/elem&gt;&lt;elem m_fUsage=&quot;1.66771816996665767086E-01&quot;&gt;&lt;m_msothmcolidx val=&quot;0&quot;/&gt;&lt;m_rgb r=&quot;4A&quot; g=&quot;B3&quot; b=&quot;FF&quot;/&gt;&lt;m_nBrightness val=&quot;0&quot;/&gt;&lt;/elem&gt;&lt;elem m_fUsage=&quot;1.57613571312238465172E-01&quot;&gt;&lt;m_msothmcolidx val=&quot;0&quot;/&gt;&lt;m_rgb r=&quot;2D&quot; g=&quot;A6&quot; b=&quot;FF&quot;/&gt;&lt;m_nBrightness val=&quot;0&quot;/&gt;&lt;/elem&gt;&lt;elem m_fUsage=&quot;1.56520276103974897985E-01&quot;&gt;&lt;m_msothmcolidx val=&quot;0&quot;/&gt;&lt;m_rgb r=&quot;ED&quot; g=&quot;CA&quot; b=&quot;FF&quot;/&gt;&lt;m_nBrightness val=&quot;0&quot;/&gt;&lt;/elem&gt;&lt;elem m_fUsage=&quot;1.14180957044401551470E-01&quot;&gt;&lt;m_msothmcolidx val=&quot;0&quot;/&gt;&lt;m_rgb r=&quot;E8&quot; g=&quot;D7&quot; b=&quot;02&quot;/&gt;&lt;m_nBrightness val=&quot;0&quot;/&gt;&lt;/elem&gt;&lt;elem m_fUsage=&quot;8.86293811965250810658E-02&quot;&gt;&lt;m_msothmcolidx val=&quot;0&quot;/&gt;&lt;m_rgb r=&quot;AD&quot; g=&quot;FF&quot; b=&quot;A4&quot;/&gt;&lt;m_nBrightness val=&quot;0&quot;/&gt;&lt;/elem&gt;&lt;elem m_fUsage=&quot;7.97664430768725701837E-02&quot;&gt;&lt;m_msothmcolidx val=&quot;0&quot;/&gt;&lt;m_rgb r=&quot;FF&quot; g=&quot;CF&quot; b=&quot;6C&quot;/&gt;&lt;m_nBrightness val=&quot;0&quot;/&gt;&lt;/elem&gt;&lt;elem m_fUsage=&quot;5.23347633027360994995E-02&quot;&gt;&lt;m_msothmcolidx val=&quot;0&quot;/&gt;&lt;m_rgb r=&quot;B0&quot; g=&quot;5E&quot; b=&quot;F4&quot;/&gt;&lt;m_nBrightness val=&quot;0&quot;/&gt;&lt;/elem&gt;&lt;elem m_fUsage=&quot;3.43368382029251573151E-02&quot;&gt;&lt;m_msothmcolidx val=&quot;0&quot;/&gt;&lt;m_rgb r=&quot;00&quot; g=&quot;91&quot; b=&quot;FB&quot;/&gt;&lt;m_nBrightness val=&quot;0&quot;/&gt;&lt;/elem&gt;&lt;elem m_fUsage=&quot;3.09031543826326429714E-02&quot;&gt;&lt;m_msothmcolidx val=&quot;0&quot;/&gt;&lt;m_rgb r=&quot;00&quot; g=&quot;00&quot; b=&quot;C1&quot;/&gt;&lt;m_nBrightness val=&quot;0&quot;/&gt;&lt;/elem&gt;&lt;elem m_fUsage=&quot;2.78128389443693807559E-02&quot;&gt;&lt;m_msothmcolidx val=&quot;0&quot;/&gt;&lt;m_rgb r=&quot;00&quot; g=&quot;00&quot; b=&quot;BF&quot;/&gt;&lt;m_nBrightness val=&quot;0&quot;/&gt;&lt;/elem&gt;&lt;elem m_fUsage=&quot;2.50315550499324440681E-02&quot;&gt;&lt;m_msothmcolidx val=&quot;0&quot;/&gt;&lt;m_rgb r=&quot;00&quot; g=&quot;6B&quot; b=&quot;BB&quot;/&gt;&lt;m_nBrightness val=&quot;0&quot;/&gt;&lt;/elem&gt;&lt;elem m_fUsage=&quot;1.49248177014300008325E-02&quot;&gt;&lt;m_msothmcolidx val=&quot;0&quot;/&gt;&lt;m_rgb r=&quot;C0&quot; g=&quot;E9&quot; b=&quot;FE&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U6kT3VJERN6hIRLDzQUcX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kM47Et0HRfqYuAVi.jCr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T_m9AQ66T5O4hx7Rcxr2u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VO8JXhHTo.apAFcByKHK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EbFOXhVQKqi3eUMIGFCx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lG7CauET9mbys8aL0oBN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53vdrGPTQsKrmXySR.K4t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i1dK0gqRYCXIwyTwdkW1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rTg58q1TTue9LcsRXOdbG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22SZvTx7T2OFcj4aACVZ8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SXTMMW1RTq1EhfIpGdfX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lTSI5iTRGibusKAfIIhz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11g5vLCFSDyeKQ2yM7yhl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wU6utX1GQTitU1W_GXlDI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0bZo7_IVRNeMfJ5LhDFe3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yI.vDouQIauJY07P.xBn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iZpsP45CT1OsLUVrw9tUX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DMWmBdZ5S7.2y9EuFSSGB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imgRjPkdRB27Mf0UTPD3O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a0Psaw3S.6C8aehyTKBO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58dbPEr0SlW9d3zecm2ma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TT2ueTmSlO1qV_TBhfA3A"/>
</p:tagLst>
</file>

<file path=ppt/tags/tag13.xml><?xml version="1.0" encoding="utf-8"?>
<p:tagLst xmlns:a="http://schemas.openxmlformats.org/drawingml/2006/main" xmlns:r="http://schemas.openxmlformats.org/officeDocument/2006/relationships" xmlns:p="http://schemas.openxmlformats.org/presentationml/2006/main">
  <p:tag name="LINEFORECOLOR" val="1662804"/>
  <p:tag name="LINEFORESCHEMECOLOR" val="8"/>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W5yJSKAzSS6OtoOClgyaK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KJNodTUQIaOD6CqawMNn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Y7skDhIwRE2BGvO.XI5tE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aHvO.RQSFOk0tR3RVG2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Lz5zYCqNRlS0H.ZFMNlrv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srixo1.MQIqofGdVeOQPc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wb8CFMi4Sg2f0p4yx53Me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4owNEdryRtCdTGJfg5a7N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QBsXTe1pRjSkato2SDfBv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FqmDpb6yTSWbs_mkE8anLA"/>
</p:tagLst>
</file>

<file path=ppt/tags/tag14.xml><?xml version="1.0" encoding="utf-8"?>
<p:tagLst xmlns:a="http://schemas.openxmlformats.org/drawingml/2006/main" xmlns:r="http://schemas.openxmlformats.org/officeDocument/2006/relationships" xmlns:p="http://schemas.openxmlformats.org/presentationml/2006/main">
  <p:tag name="LINEFORECOLOR" val="1662804"/>
  <p:tag name="LINEFORESCHEMECOLOR" val="8"/>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tGbFWmSTPWMZLlzVYSg1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hg6c45nQH.eaQeUy2fYi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uF6q049vQ_um_g6HnKQbt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JgrVpj.8TQiBg65lwDpIF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O68C0qjCT6.kDIFOBb4fi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4OGOiQmRhi7.gKbnC9p_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1qMJnx6LRhSW4oM2WH9Rf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LJ.nhDewSbCsyLARMjmA2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V_B1BZnTTXOlO7o69Aq29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A519vn3RlqeSfgJF_4yyw"/>
</p:tagLst>
</file>

<file path=ppt/tags/tag15.xml><?xml version="1.0" encoding="utf-8"?>
<p:tagLst xmlns:a="http://schemas.openxmlformats.org/drawingml/2006/main" xmlns:r="http://schemas.openxmlformats.org/officeDocument/2006/relationships" xmlns:p="http://schemas.openxmlformats.org/presentationml/2006/main">
  <p:tag name="LINEFORECOLOR" val="1662804"/>
  <p:tag name="LINEFORESCHEMECOLOR" val="8"/>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w2EFOpTfRLO.GiqlcTVgR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PhNws_aVTyOnaLT33V5Lx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NOWkmNVRmeUqQeBUPr_F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EO9yJBSTveGXFwx0sjFS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o1adhSOjRPKSzlBu1IEfq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Z6GL2IASgigIbrlY1RDX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pFfvCvkSf6KPXI5_z9gS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gaFQ1Zz4SQWDhu67vr_f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ie4syRHYTs.NonHAcISXm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fCMEqJmhToWL7fufbZLEgw"/>
</p:tagLst>
</file>

<file path=ppt/tags/tag16.xml><?xml version="1.0" encoding="utf-8"?>
<p:tagLst xmlns:a="http://schemas.openxmlformats.org/drawingml/2006/main" xmlns:r="http://schemas.openxmlformats.org/officeDocument/2006/relationships" xmlns:p="http://schemas.openxmlformats.org/presentationml/2006/main">
  <p:tag name="LINEFORECOLOR" val="1662804"/>
  <p:tag name="LINEFORESCHEMECOLOR" val="8"/>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4UJkK0OGS_e1za6AfHud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qVqfYWSOyOcuht_pwyv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YALNYQWqQvyDz6drhMZhb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9hEXyEX1RVqKY9w6rpI6O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CeKRnNO4TnONrgtLwPlGZw"/>
</p:tagLst>
</file>

<file path=ppt/tags/tag165.xml><?xml version="1.0" encoding="utf-8"?>
<p:tagLst xmlns:a="http://schemas.openxmlformats.org/drawingml/2006/main" xmlns:r="http://schemas.openxmlformats.org/officeDocument/2006/relationships" xmlns:p="http://schemas.openxmlformats.org/presentationml/2006/main">
  <p:tag name="AUTOANGLE" val="true"/>
</p:tagLst>
</file>

<file path=ppt/tags/tag166.xml><?xml version="1.0" encoding="utf-8"?>
<p:tagLst xmlns:a="http://schemas.openxmlformats.org/drawingml/2006/main" xmlns:r="http://schemas.openxmlformats.org/officeDocument/2006/relationships" xmlns:p="http://schemas.openxmlformats.org/presentationml/2006/main">
  <p:tag name="AUTOANGLE" val="true"/>
</p:tagLst>
</file>

<file path=ppt/tags/tag167.xml><?xml version="1.0" encoding="utf-8"?>
<p:tagLst xmlns:a="http://schemas.openxmlformats.org/drawingml/2006/main" xmlns:r="http://schemas.openxmlformats.org/officeDocument/2006/relationships" xmlns:p="http://schemas.openxmlformats.org/presentationml/2006/main">
  <p:tag name="AUTOANGLE" val="true"/>
</p:tagLst>
</file>

<file path=ppt/tags/tag168.xml><?xml version="1.0" encoding="utf-8"?>
<p:tagLst xmlns:a="http://schemas.openxmlformats.org/drawingml/2006/main" xmlns:r="http://schemas.openxmlformats.org/officeDocument/2006/relationships" xmlns:p="http://schemas.openxmlformats.org/presentationml/2006/main">
  <p:tag name="AUTOANGLE" val="tru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M7c.lnJWFE66LreP.EplCA"/>
</p:tagLst>
</file>

<file path=ppt/tags/tag17.xml><?xml version="1.0" encoding="utf-8"?>
<p:tagLst xmlns:a="http://schemas.openxmlformats.org/drawingml/2006/main" xmlns:r="http://schemas.openxmlformats.org/officeDocument/2006/relationships" xmlns:p="http://schemas.openxmlformats.org/presentationml/2006/main">
  <p:tag name="LINEFORECOLOR" val="1662804"/>
  <p:tag name="LINEFORESCHEMECOLOR" val="8"/>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00rka_hi2UmppSUiAKg5i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5J4zPEhhlUOW3.xMr9Hcp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O0PxI8Wym0yW6TjgexS._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41Xf5G2TaEaf81iEskq7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PskLXyd8pEWwI0CmCTAwm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TMEM.TPaJU2o3fRuO6Ymq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K2g99R.2PE2tGSWXdI3tc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IslHs1QsLUqATNfr.nY24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tWtncknb2kii9VQF4TkoB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om4l_VeOEmTl2VlpBUbzg"/>
</p:tagLst>
</file>

<file path=ppt/tags/tag18.xml><?xml version="1.0" encoding="utf-8"?>
<p:tagLst xmlns:a="http://schemas.openxmlformats.org/drawingml/2006/main" xmlns:r="http://schemas.openxmlformats.org/officeDocument/2006/relationships" xmlns:p="http://schemas.openxmlformats.org/presentationml/2006/main">
  <p:tag name="BULLETS" val="tru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COUS9C2ZHkiKucpAEBFSb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CbzZoFPOz0W8HM8d.5qmC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Hrbs_jn_9kKMyHUWSjNB8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SAn0ycb_lEeiG9f3ffuTJ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Re5T2jXfcEq2JZLHuI2An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CMDZP.tFU6pcRjNJsQK5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1JZsNG.cF0OK5B_T6Sm3D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miTYDXpf0EKRVG2NtsfWA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nzaX8clehEO.9F5TeDc_b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7zhXhCC900Sd_esAHeahpg"/>
</p:tagLst>
</file>

<file path=ppt/tags/tag19.xml><?xml version="1.0" encoding="utf-8"?>
<p:tagLst xmlns:a="http://schemas.openxmlformats.org/drawingml/2006/main" xmlns:r="http://schemas.openxmlformats.org/officeDocument/2006/relationships" xmlns:p="http://schemas.openxmlformats.org/presentationml/2006/main">
  <p:tag name="BULLETS" val="tru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Jzuq7SQUQ0qjbxomwXaTn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BjwiEiFhNECHbQ8deio00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7f9dNRzqSraKV7WTNUqZX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WdnVvmXzIEezX1kkBxeYww"/>
</p:tagLst>
</file>

<file path=ppt/tags/tag197.xml><?xml version="1.0" encoding="utf-8"?>
<p:tagLst xmlns:a="http://schemas.openxmlformats.org/drawingml/2006/main" xmlns:r="http://schemas.openxmlformats.org/officeDocument/2006/relationships" xmlns:p="http://schemas.openxmlformats.org/presentationml/2006/main">
  <p:tag name="BULLETS" val="true"/>
</p:tagLst>
</file>

<file path=ppt/tags/tag198.xml><?xml version="1.0" encoding="utf-8"?>
<p:tagLst xmlns:a="http://schemas.openxmlformats.org/drawingml/2006/main" xmlns:r="http://schemas.openxmlformats.org/officeDocument/2006/relationships" xmlns:p="http://schemas.openxmlformats.org/presentationml/2006/main">
  <p:tag name="BULLETS" val="true"/>
</p:tagLst>
</file>

<file path=ppt/tags/tag199.xml><?xml version="1.0" encoding="utf-8"?>
<p:tagLst xmlns:a="http://schemas.openxmlformats.org/drawingml/2006/main" xmlns:r="http://schemas.openxmlformats.org/officeDocument/2006/relationships" xmlns:p="http://schemas.openxmlformats.org/presentationml/2006/main">
  <p:tag name="BULLETS" val="tr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BULLETS" val="true"/>
</p:tagLst>
</file>

<file path=ppt/tags/tag200.xml><?xml version="1.0" encoding="utf-8"?>
<p:tagLst xmlns:a="http://schemas.openxmlformats.org/drawingml/2006/main" xmlns:r="http://schemas.openxmlformats.org/officeDocument/2006/relationships" xmlns:p="http://schemas.openxmlformats.org/presentationml/2006/main">
  <p:tag name="BULLETS" val="true"/>
</p:tagLst>
</file>

<file path=ppt/tags/tag201.xml><?xml version="1.0" encoding="utf-8"?>
<p:tagLst xmlns:a="http://schemas.openxmlformats.org/drawingml/2006/main" xmlns:r="http://schemas.openxmlformats.org/officeDocument/2006/relationships" xmlns:p="http://schemas.openxmlformats.org/presentationml/2006/main">
  <p:tag name="BULLETS" val="true"/>
</p:tagLst>
</file>

<file path=ppt/tags/tag202.xml><?xml version="1.0" encoding="utf-8"?>
<p:tagLst xmlns:a="http://schemas.openxmlformats.org/drawingml/2006/main" xmlns:r="http://schemas.openxmlformats.org/officeDocument/2006/relationships" xmlns:p="http://schemas.openxmlformats.org/presentationml/2006/main">
  <p:tag name="BULLETS" val="true"/>
</p:tagLst>
</file>

<file path=ppt/tags/tag203.xml><?xml version="1.0" encoding="utf-8"?>
<p:tagLst xmlns:a="http://schemas.openxmlformats.org/drawingml/2006/main" xmlns:r="http://schemas.openxmlformats.org/officeDocument/2006/relationships" xmlns:p="http://schemas.openxmlformats.org/presentationml/2006/main">
  <p:tag name="BULLETS" val="true"/>
</p:tagLst>
</file>

<file path=ppt/tags/tag204.xml><?xml version="1.0" encoding="utf-8"?>
<p:tagLst xmlns:a="http://schemas.openxmlformats.org/drawingml/2006/main" xmlns:r="http://schemas.openxmlformats.org/officeDocument/2006/relationships" xmlns:p="http://schemas.openxmlformats.org/presentationml/2006/main">
  <p:tag name="BULLETS" val="true"/>
</p:tagLst>
</file>

<file path=ppt/tags/tag205.xml><?xml version="1.0" encoding="utf-8"?>
<p:tagLst xmlns:a="http://schemas.openxmlformats.org/drawingml/2006/main" xmlns:r="http://schemas.openxmlformats.org/officeDocument/2006/relationships" xmlns:p="http://schemas.openxmlformats.org/presentationml/2006/main">
  <p:tag name="BULLETS" val="true"/>
</p:tagLst>
</file>

<file path=ppt/tags/tag206.xml><?xml version="1.0" encoding="utf-8"?>
<p:tagLst xmlns:a="http://schemas.openxmlformats.org/drawingml/2006/main" xmlns:r="http://schemas.openxmlformats.org/officeDocument/2006/relationships" xmlns:p="http://schemas.openxmlformats.org/presentationml/2006/main">
  <p:tag name="BULLETS" val="true"/>
</p:tagLst>
</file>

<file path=ppt/tags/tag207.xml><?xml version="1.0" encoding="utf-8"?>
<p:tagLst xmlns:a="http://schemas.openxmlformats.org/drawingml/2006/main" xmlns:r="http://schemas.openxmlformats.org/officeDocument/2006/relationships" xmlns:p="http://schemas.openxmlformats.org/presentationml/2006/main">
  <p:tag name="BULLETS" val="tru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BULLETS" val="tru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7f9dNRzqSraKV7WTNUqZX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7f9dNRzqSraKV7WTNUqZX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7f9dNRzqSraKV7WTNUqZX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7f9dNRzqSraKV7WTNUqZX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7f9dNRzqSraKV7WTNUqZX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ts663nfihUOn5cokzf_m2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6kT3VJERN6hIRLDzQUc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6kT3VJERN6hIRLDzQUc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6kT3VJERN6hIRLDzQUcX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6kT3VJERN6hIRLDzQUc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6kT3VJERN6hIRLDzQUc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EbFOXhVQKqi3eUMIGFC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M47Et0HRfqYuAVi.jCrd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zlG7CauET9mbys8aL0o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_m9AQ66T5O4hx7Rcxr2u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VO8JXhHTo.apAFcByKHK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53vdrGPTQsKrmXySR.K4t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GEmwcOjQmqNpJP5TGPr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0i1dK0gqRYCXIwyTwdkW1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Tg58q1TTue9LcsRXOdbG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22SZvTx7T2OFcj4aACVZ8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TSXTMMW1RTq1EhfIpGdfX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lTSI5iTRGibusKAfIIhz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11g5vLCFSDyeKQ2yM7yhl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XaLOa5lURCuHJjuB9uNCp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EBRixWqRl6iXf1SkLHUs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OrufFXRTEWUoVTSqQ_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mRWXFcBRYGixC5qD.cn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ZpsP45CT1OsLUVrw9tUX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yI.vDouQIauJY07P.xBn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MWmBdZ5S7.2y9EuFSSGB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58dbPEr0SlW9d3zecm2ma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TT2ueTmSlO1qV_TBhfA3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a0Psaw3S.6C8aehyTKBO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5yJSKAzSS6OtoOClgyaK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mgRjPkdRB27Mf0UTPD3O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EKJNodTUQIaOD6CqawMNn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7skDhIwRE2BGvO.XI5t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z5zYCqNRlS0H.ZFMNlrv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srixo1.MQIqofGdVeOQPc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sytvMP2RFCuX2DckFHKl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2oVipEPDS3SgYrhrfhtSm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MUS0zw5KTvCgg37mCGFlz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F6q049vQ_um_g6HnKQbt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1KMnRxLQyiUL0DXbG1vA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BsXTe1pRjSkato2SDfBv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grVpj.8TQiBg65lwDpIF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CASjvPj4QMu0P8fdFNAfs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Ohg6c45nQH.eaQeUy2fYi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tGbFWmSTPWMZLlzVYSg1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Z4OGOiQmRhi7.gKbnC9p_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O68C0qjCT6.kDIFOBb4fi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1qMJnx6LRhSW4oM2WH9Rf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LJ.nhDewSbCsyLARMjmA2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nXLld4YOS2iLG8Jvg6ZV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QKX8KORFSSNnc2L5PUB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2EFOpTfRLO.GiqlcTVgR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hNws_aVTyOnaLT33V5Lx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PWgORsUS.Kw1VPzFd6e9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NOWkmNVRmeUqQeBUPr_F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YALNYQWqQvyDz6drhMZhb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9hEXyEX1RVqKY9w6rpI6O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eKRnNO4TnONrgtLwPlGZ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z.qVqfYWSOyOcuht_pwyv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Z6GL2IASgigIbrlY1RDX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9zlIlqLTUSKVkz2Q1QLE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4UJkK0OGS_e1za6AfHud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G6.nDkFSp2YjZKgo8IQh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CMEqJmhToWL7fufbZLEg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e4syRHYTs.NonHAcISXm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aFQ1Zz4SQWDhu67vr_fj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EO9yJBSTveGXFwx0sjFS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e6EzAe2FQySCLgi3v.iYB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66"/>
      </a:dk1>
      <a:lt1>
        <a:srgbClr val="FFFFFF"/>
      </a:lt1>
      <a:dk2>
        <a:srgbClr val="41B949"/>
      </a:dk2>
      <a:lt2>
        <a:srgbClr val="51B9ED"/>
      </a:lt2>
      <a:accent1>
        <a:srgbClr val="009BE1"/>
      </a:accent1>
      <a:accent2>
        <a:srgbClr val="BEE7F9"/>
      </a:accent2>
      <a:accent3>
        <a:srgbClr val="FFFFFF"/>
      </a:accent3>
      <a:accent4>
        <a:srgbClr val="000056"/>
      </a:accent4>
      <a:accent5>
        <a:srgbClr val="AACBEE"/>
      </a:accent5>
      <a:accent6>
        <a:srgbClr val="ACD1E2"/>
      </a:accent6>
      <a:hlink>
        <a:srgbClr val="08597C"/>
      </a:hlink>
      <a:folHlink>
        <a:srgbClr val="F4792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66"/>
      </a:dk1>
      <a:lt1>
        <a:srgbClr val="FFFFFF"/>
      </a:lt1>
      <a:dk2>
        <a:srgbClr val="41B949"/>
      </a:dk2>
      <a:lt2>
        <a:srgbClr val="51B9ED"/>
      </a:lt2>
      <a:accent1>
        <a:srgbClr val="009BE1"/>
      </a:accent1>
      <a:accent2>
        <a:srgbClr val="BEE7F9"/>
      </a:accent2>
      <a:accent3>
        <a:srgbClr val="FFFFFF"/>
      </a:accent3>
      <a:accent4>
        <a:srgbClr val="000056"/>
      </a:accent4>
      <a:accent5>
        <a:srgbClr val="AACBEE"/>
      </a:accent5>
      <a:accent6>
        <a:srgbClr val="ACD1E2"/>
      </a:accent6>
      <a:hlink>
        <a:srgbClr val="08597C"/>
      </a:hlink>
      <a:folHlink>
        <a:srgbClr val="F4792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_DCDateCreated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3DED56717FA640877CCF4D0C379F9F" ma:contentTypeVersion="" ma:contentTypeDescription="Create a new document." ma:contentTypeScope="" ma:versionID="24c33e580622d66f11c49f73f3df2be0">
  <xsd:schema xmlns:xsd="http://www.w3.org/2001/XMLSchema" xmlns:p="http://schemas.microsoft.com/office/2006/metadata/properties" xmlns:ns2="http://schemas.microsoft.com/sharepoint/v3/fields" targetNamespace="http://schemas.microsoft.com/office/2006/metadata/properties" ma:root="true" ma:fieldsID="62fdcd0763b0b9d699774135e8b9cf3e" ns2:_="">
    <xsd:import namespace="http://schemas.microsoft.com/sharepoint/v3/fields"/>
    <xsd:element name="properties">
      <xsd:complexType>
        <xsd:sequence>
          <xsd:element name="documentManagement">
            <xsd:complexType>
              <xsd:all>
                <xsd:element ref="ns2:_DCDateCreated"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DCDateCreated" ma:index="2"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57385C1-0C00-4D16-AF20-44D93243330C}">
  <ds:schemaRefs>
    <ds:schemaRef ds:uri="http://schemas.microsoft.com/sharepoint/v3/fields"/>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2CBDB94-18A5-4F94-A6B9-14C1B45340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Pages>0</Pages>
  <Words>6924</Words>
  <Characters>0</Characters>
  <Application>Microsoft Office PowerPoint</Application>
  <DocSecurity>0</DocSecurity>
  <PresentationFormat>On-screen Show (4:3)</PresentationFormat>
  <Lines>0</Lines>
  <Paragraphs>1118</Paragraphs>
  <Slides>67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Office Theme</vt:lpstr>
      <vt:lpstr>think-cell Slide</vt:lpstr>
      <vt:lpstr>Clip</vt:lpstr>
      <vt:lpstr>PowerPoint Presentation</vt:lpstr>
      <vt:lpstr>Contents</vt:lpstr>
      <vt:lpstr>Introduction The EGFL programme is based on five core themes</vt:lpstr>
      <vt:lpstr>Scope (1/2) EGFL focuses on the initial part of the flow of goods and information from shipper to consignee</vt:lpstr>
      <vt:lpstr>Scope (2/2) IATA-led industry group CargoIQ has defined air cargo milestones, which the EGFL programme follows</vt:lpstr>
      <vt:lpstr>Objectives The main objectives of EGFL are to increase reliability and efficiency</vt:lpstr>
      <vt:lpstr>Contents</vt:lpstr>
      <vt:lpstr>High-level roll-out plan The roll-out per station can be divided into an initial onboarding stage, the actual roll-out and an ongoing communications and change stage</vt:lpstr>
      <vt:lpstr>High-level roll-out plan Through the communications and change stream, continuous alignment of all stakeholders is warranted</vt:lpstr>
      <vt:lpstr>High-level roll-out plan During the onboarding phase, all stakeholders at the station are informed of the forthcoming implementation in order to drive buy-in and create alignment</vt:lpstr>
      <vt:lpstr>High-level roll-out plan During the roll-out phase, a station mini-assessment is conducted, the new processes are implemented and progress is monitored </vt:lpstr>
      <vt:lpstr>Detailed roll-out plan The standard roll-out plan for each station distinguishes 5 clusters of activities stretching 8 weeks, which are preceded by 4 weeks of preparation</vt:lpstr>
      <vt:lpstr>Detailed roll-out plan 1.1 Review trucking schedule </vt:lpstr>
      <vt:lpstr>Detailed roll-out plan 1.2 Implement new trucking schedule </vt:lpstr>
      <vt:lpstr>Detailed roll-out plan 2.1 Assess current acceptance process and ensure preparations are made </vt:lpstr>
      <vt:lpstr>Detailed roll-out plan 2.2 Implement new acceptance processes </vt:lpstr>
      <vt:lpstr>Detailed roll-out plan 3.1 Selective Loading Rules </vt:lpstr>
      <vt:lpstr>Detailed roll-out plan 3.2 Weighing </vt:lpstr>
      <vt:lpstr>Detailed roll-out plan 3.3 Compliance Checker </vt:lpstr>
      <vt:lpstr>Detailed roll-out plan 4.1 Assess and modify local contract/SLA </vt:lpstr>
      <vt:lpstr>Detailed roll-out plan 4.2 Engage CSO to review local conditions </vt:lpstr>
      <vt:lpstr>Detailed roll-out plan 4.3 Set up KPI structure and monitoring </vt:lpstr>
      <vt:lpstr>Detailed roll-out plan 5a. Ensure ongoing communication with local AFKL and Network Planning </vt:lpstr>
      <vt:lpstr>Detailed roll-out plan 5b. Ensure ongoing communication with customers, GHA and truckers </vt:lpstr>
      <vt:lpstr>Detailed roll-out plan (Swissport) Swissport stations have an accelerated rollout, with 4 weeks of preparation and setup, followed by a roll-out of another 4 weeks. </vt:lpstr>
      <vt:lpstr>PowerPoint Presentation</vt:lpstr>
      <vt:lpstr>Stakeholder list</vt:lpstr>
      <vt:lpstr>Stakeholder list</vt:lpstr>
      <vt:lpstr>Stakeholder map</vt:lpstr>
      <vt:lpstr>Stakeholder communication strategy</vt:lpstr>
      <vt:lpstr>PowerPoint Presentation</vt:lpstr>
      <vt:lpstr>RACI Roles and responsibilities for GHA operations </vt:lpstr>
      <vt:lpstr>RACI Roles and responsibilities for CSO operations </vt:lpstr>
      <vt:lpstr>RACI Roles and responsibilities for Trucking operations </vt:lpstr>
      <vt:lpstr>RACI Roles and responsibilities for Network Planning </vt:lpstr>
      <vt:lpstr>PowerPoint Presentation</vt:lpstr>
      <vt:lpstr>Contact list</vt:lpstr>
      <vt:lpstr>Communication</vt:lpstr>
      <vt:lpstr>PowerPoint Presentation</vt:lpstr>
      <vt:lpstr>Selective Loading Rules</vt:lpstr>
      <vt:lpstr>PowerPoint Presentation</vt:lpstr>
      <vt:lpstr>Station map EU trucking stations AFKL </vt:lpstr>
      <vt:lpstr>Station map EU trucking stations KL </vt:lpstr>
      <vt:lpstr>PowerPoint Presentation</vt:lpstr>
      <vt:lpstr>Acceptance varieties</vt:lpstr>
      <vt:lpstr>PowerPoint Presentation</vt:lpstr>
      <vt:lpstr>PowerPoint Presentation</vt:lpstr>
      <vt:lpstr>Handleiding stationsbezoek</vt:lpstr>
      <vt:lpstr>GHA Go-Live Visit Aandachtspunten</vt:lpstr>
      <vt:lpstr>Handleiding stationsbezoek</vt:lpstr>
      <vt:lpstr>STATION - ABCD</vt:lpstr>
      <vt:lpstr>GHA Go-Live Visit Daily report (1)</vt:lpstr>
      <vt:lpstr>GHA Go-Live Visit Daily report (2)</vt:lpstr>
      <vt:lpstr>GHA Go-Live Visit Daily report (3)</vt:lpstr>
      <vt:lpstr>Handleiding stationsbezoek</vt:lpstr>
      <vt:lpstr>GHA Go-Live Visit Principles</vt:lpstr>
      <vt:lpstr>GHA Go-Live Visit Communicatielijnen – Late-Show</vt:lpstr>
      <vt:lpstr>GHA Go-Live Visit Communicatielijnen – No-Show</vt:lpstr>
      <vt:lpstr>GHA Go-Live Visit Communicatielijnen – Go-Show</vt:lpstr>
      <vt:lpstr>GHA Go-Live Visit Communicatielijnen – High-Show</vt:lpstr>
      <vt:lpstr>Handleiding stationsbezoek</vt:lpstr>
      <vt:lpstr>What are we doing?</vt:lpstr>
      <vt:lpstr>Why are we doing it?</vt:lpstr>
      <vt:lpstr>How are we doing it?</vt:lpstr>
      <vt:lpstr>What does this mean for you?</vt:lpstr>
      <vt:lpstr>What needs to be in place?</vt:lpstr>
      <vt:lpstr>PowerPoint Presentation</vt:lpstr>
    </vt:vector>
  </TitlesOfParts>
  <Company>AIR FRANCE KLM</Company>
  <LinksUpToDate>false</LinksUpToDate>
  <CharactersWithSpaces>0</CharactersWithSpaces>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Spoor</dc:creator>
  <cp:lastModifiedBy>mahabierv</cp:lastModifiedBy>
  <cp:revision>2118</cp:revision>
  <cp:lastPrinted>2017-01-03T07:51:56Z</cp:lastPrinted>
  <dcterms:created xsi:type="dcterms:W3CDTF">2008-08-20T12:55:51Z</dcterms:created>
  <dcterms:modified xsi:type="dcterms:W3CDTF">2017-08-11T15:09:46Z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0x010100C73DED56717FA640877CCF4D0C379F9F</vt:lpwstr>
  </property>
</Properties>
</file>